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6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57" r:id="rId12"/>
    <p:sldId id="269" r:id="rId13"/>
    <p:sldId id="265" r:id="rId14"/>
    <p:sldId id="272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59"/>
    <p:restoredTop sz="94601"/>
  </p:normalViewPr>
  <p:slideViewPr>
    <p:cSldViewPr snapToGrid="0">
      <p:cViewPr varScale="1">
        <p:scale>
          <a:sx n="80" d="100"/>
          <a:sy n="80" d="100"/>
        </p:scale>
        <p:origin x="37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69114-732E-D841-945F-AF3C0C0E32C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29AE9-A8D6-C94B-A144-EC3DCD4AAD1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8026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F29AE9-A8D6-C94B-A144-EC3DCD4AAD1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679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AEA9E6-3BC2-D950-F7A5-8F357EC6C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D90F216-5DD6-2456-5491-66D60CEEEA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03830C4-A342-EE84-B8D5-AC9C64C10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AB7E-AD69-334B-92DE-5C4BE9562A9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CDB2E6-CD3C-660F-FE5E-A065C0250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195E45-4076-673F-708B-036D6A46D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4F80-173E-354D-ABFE-8D5A6CC9E7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4640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5F6DAB-4589-A52D-5068-E85247021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8DC420-D881-FB6A-1057-22DB763F2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ADB88F-0BFB-2AC1-6B53-DEA74E970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AB7E-AD69-334B-92DE-5C4BE9562A9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45AE00-CD75-6C78-52BF-CBDDE3DE1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AFFD7B-262B-A0DD-0B23-44DD77BDB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4F80-173E-354D-ABFE-8D5A6CC9E7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35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8AC00A-B978-CF1E-A22C-93C5AC6A6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7E1179-287B-F630-3F90-81A5D790D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C39E2E5-EE7F-E234-7C50-C31FF6BC2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AB7E-AD69-334B-92DE-5C4BE9562A9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50A2E1-17DC-A72F-A9B3-3F349097D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0C8AB8-1AEA-C9F9-916B-C923AE66B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4F80-173E-354D-ABFE-8D5A6CC9E7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769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782A0F-AFB8-494D-13A1-74E9DFD29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D1B3DC-2F1A-6DBD-92C7-3710C71266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29148C7-E234-D37F-128D-F5F74F8F8F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64FCCFD-D1FA-6335-E7F4-A73DB48A6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AB7E-AD69-334B-92DE-5C4BE9562A9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AE70349-AE94-1CB5-39CE-4F2BE08E4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C104E1D-9FAD-DB37-18C1-C34643EE8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4F80-173E-354D-ABFE-8D5A6CC9E7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7271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277A93-1050-7DB9-3364-7BF85259A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D85C0A-DC22-B8D6-A872-DC5F93ABB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65C5701-23BD-4F4B-4921-2E1190585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FE30A85-13C7-B6D0-0F3D-5F7DD79B81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20BC3D0-B5E9-030D-D1FD-18B6CC4C90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96BF0DA-0EE6-3292-B04B-4368AD01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AB7E-AD69-334B-92DE-5C4BE9562A9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C6A8199-A193-08FD-C145-9286EF08B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E06649D-EBF8-49A8-6B45-FBC9033A3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4F80-173E-354D-ABFE-8D5A6CC9E7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8790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8C843-AA98-110E-08E5-C98E20EE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45BBECC-F747-CB6E-8373-E76E91DA2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AB7E-AD69-334B-92DE-5C4BE9562A9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170B58B-70FC-4CDE-7218-448DFDD8C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FCA9AAA-036D-9A51-315C-E91B916E6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4F80-173E-354D-ABFE-8D5A6CC9E7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4083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1B330F4-875A-7391-AA30-94B9E61E2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AB7E-AD69-334B-92DE-5C4BE9562A9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108E1BA-7F81-5E2F-989D-FE4AD3612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D9D93A8-974A-CB68-67C0-773C71F3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4F80-173E-354D-ABFE-8D5A6CC9E7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753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B2AD08-65BE-4677-6352-BE1E1875C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C21E85-6F39-B4EB-0E29-CF60F714F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258213-0221-1E18-4E39-0C669D9415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4C2872C-2438-7672-0A02-3E65065DA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AB7E-AD69-334B-92DE-5C4BE9562A9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DC18F02-A1D7-EF24-97A1-9165B9F9E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BE42E68-5FF2-B888-EA85-865155D22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4F80-173E-354D-ABFE-8D5A6CC9E7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3710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1EA3A2-C3DF-B65C-E937-CF19B8912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475C1E5-943F-FF53-8A58-47AF43AE8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433EDFD-090F-CAC3-0675-56849BD9D0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6321C0A-D474-20B1-EAC4-A55DE1F77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AB7E-AD69-334B-92DE-5C4BE9562A9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9A44AB6-2A8B-7B85-D8A0-52030B8E2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8451521-557B-8C38-6ABC-BA4FF077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4F80-173E-354D-ABFE-8D5A6CC9E7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1382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75580A-FB55-3320-CDE1-B54BAD4E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7ED49C2-C819-CB1D-B283-2F97D3C64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49CDFD2-68D2-CFD2-D0BB-D35B3A51C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AB7E-AD69-334B-92DE-5C4BE9562A9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1F777D-BC6B-8D8F-1794-3242ACBC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936CC9-41F3-116E-F9E7-B97B9F800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4F80-173E-354D-ABFE-8D5A6CC9E7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3779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DFFC0E5-B0E5-5BB8-A9B8-F02643E646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E0EB3F-BECC-8B16-40DA-90D3476DA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F1C0199-F634-09D1-6DCD-CE705702B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AB7E-AD69-334B-92DE-5C4BE9562A9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B96E80-8860-F465-5456-789457FC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0F97CF-65E8-A42B-45B9-76C34C9D5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4F80-173E-354D-ABFE-8D5A6CC9E7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812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992672E-D4A0-12FC-9F36-1201B5B5F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BB5270-6006-8D31-8756-6361E5A57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780E57-0EAD-C8CC-FD5A-8931E974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B6AB7E-AD69-334B-92DE-5C4BE9562A95}" type="datetimeFigureOut">
              <a:rPr lang="it-IT" smtClean="0"/>
              <a:t>29/05/2025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4302E36-7DB7-7707-BECD-41B30EBD79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892DA1-2A63-E1FB-D8EB-5DB07ED99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DC4F80-173E-354D-ABFE-8D5A6CC9E77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290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antonio-carbone-18594a53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7665F865-272F-1132-E898-9251EB66D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827818"/>
            <a:ext cx="12192000" cy="1655762"/>
          </a:xfrm>
        </p:spPr>
        <p:txBody>
          <a:bodyPr>
            <a:normAutofit fontScale="92500" lnSpcReduction="10000"/>
          </a:bodyPr>
          <a:lstStyle/>
          <a:p>
            <a:r>
              <a:rPr lang="it-IT" sz="3900" b="1" dirty="0">
                <a:solidFill>
                  <a:srgbClr val="0070C0"/>
                </a:solidFill>
              </a:rPr>
              <a:t>Skills and </a:t>
            </a:r>
            <a:r>
              <a:rPr lang="it-IT" sz="3900" b="1" dirty="0" err="1">
                <a:solidFill>
                  <a:srgbClr val="0070C0"/>
                </a:solidFill>
              </a:rPr>
              <a:t>capacities</a:t>
            </a:r>
            <a:r>
              <a:rPr lang="it-IT" sz="3900" b="1" dirty="0">
                <a:solidFill>
                  <a:srgbClr val="0070C0"/>
                </a:solidFill>
              </a:rPr>
              <a:t> for knowledge </a:t>
            </a:r>
            <a:r>
              <a:rPr lang="it-IT" sz="3900" b="1" dirty="0" err="1">
                <a:solidFill>
                  <a:srgbClr val="0070C0"/>
                </a:solidFill>
              </a:rPr>
              <a:t>valorisation</a:t>
            </a:r>
            <a:endParaRPr lang="it-IT" sz="3900" b="1" dirty="0">
              <a:solidFill>
                <a:srgbClr val="0070C0"/>
              </a:solidFill>
            </a:endParaRPr>
          </a:p>
          <a:p>
            <a:endParaRPr lang="it-IT" b="1" dirty="0"/>
          </a:p>
          <a:p>
            <a:br>
              <a:rPr lang="it-IT" b="1" dirty="0"/>
            </a:br>
            <a:endParaRPr lang="it-IT" b="1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1048B2E-9757-F58F-4923-BA5AC738FD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7" t="14911" r="2613" b="45156"/>
          <a:stretch>
            <a:fillRect/>
          </a:stretch>
        </p:blipFill>
        <p:spPr>
          <a:xfrm>
            <a:off x="0" y="-14072"/>
            <a:ext cx="12192000" cy="327777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ACBDAEC-7D1F-7A82-8B8D-AB80D9D4366A}"/>
              </a:ext>
            </a:extLst>
          </p:cNvPr>
          <p:cNvSpPr txBox="1"/>
          <p:nvPr/>
        </p:nvSpPr>
        <p:spPr>
          <a:xfrm>
            <a:off x="0" y="4679490"/>
            <a:ext cx="1219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rgbClr val="0070C0"/>
                </a:solidFill>
              </a:rPr>
              <a:t>Case studies</a:t>
            </a:r>
          </a:p>
          <a:p>
            <a:pPr algn="ctr"/>
            <a:endParaRPr lang="it-IT" sz="3600" b="1" dirty="0"/>
          </a:p>
          <a:p>
            <a:pPr algn="ctr"/>
            <a:endParaRPr lang="it-IT" sz="2000" b="1" dirty="0"/>
          </a:p>
          <a:p>
            <a:pPr algn="ctr"/>
            <a:r>
              <a:rPr lang="it-IT" sz="2000" b="1" dirty="0">
                <a:hlinkClick r:id="rId3"/>
              </a:rPr>
              <a:t>Antonio Carbone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15155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9DE40-65D4-7A80-2607-98F686651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89;p71">
            <a:extLst>
              <a:ext uri="{FF2B5EF4-FFF2-40B4-BE49-F238E27FC236}">
                <a16:creationId xmlns:a16="http://schemas.microsoft.com/office/drawing/2014/main" id="{9AA9D2A0-E836-00B0-E89F-B1F23E5DFA45}"/>
              </a:ext>
            </a:extLst>
          </p:cNvPr>
          <p:cNvSpPr txBox="1"/>
          <p:nvPr/>
        </p:nvSpPr>
        <p:spPr>
          <a:xfrm>
            <a:off x="293511" y="1144295"/>
            <a:ext cx="11604900" cy="499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“The links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between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higher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education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and business are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weak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and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researchers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have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few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incentives to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become</a:t>
            </a:r>
            <a:endParaRPr lang="it-IT" sz="2000" i="1" u="none" strike="noStrike" cap="none" dirty="0">
              <a:solidFill>
                <a:srgbClr val="383836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entrepreneurship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.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There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are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several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reasons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why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the links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between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higher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education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and business are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weak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,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including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insufficient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awareness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of the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potential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benefits of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collaboration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and an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insufficiently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developed</a:t>
            </a:r>
            <a:endParaRPr lang="it-IT" sz="2000" i="1" u="none" strike="noStrike" cap="none" dirty="0">
              <a:solidFill>
                <a:srgbClr val="383836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management of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intellectual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property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rights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(IPR) and the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commercialisation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of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research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. 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1000" i="1" dirty="0">
              <a:solidFill>
                <a:srgbClr val="383836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There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are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significant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differences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in the management of IPR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across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universities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,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including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differences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about</a:t>
            </a:r>
            <a:endParaRPr lang="it-IT" sz="2000" i="1" u="none" strike="noStrike" cap="none" dirty="0">
              <a:solidFill>
                <a:srgbClr val="383836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who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legally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owns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IPR and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whether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universities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can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acquire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stakes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in spin-offs. In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many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cases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,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financial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incentives for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researchers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are limited,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they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cannot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fully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appropriate royalties from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licencing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IPR.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Moreover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,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researchers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’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assessments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do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not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adequately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reward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multi-track careers, and dual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university-industry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appointments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are </a:t>
            </a:r>
            <a:r>
              <a:rPr lang="it-IT" sz="2000" i="1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uncommon</a:t>
            </a:r>
            <a:r>
              <a:rPr lang="it-IT" sz="2000" i="1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”</a:t>
            </a: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sz="14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it-IT" sz="1400" i="1" u="none" strike="noStrike" cap="none" dirty="0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                              The future of </a:t>
            </a:r>
            <a:r>
              <a:rPr lang="it-IT" sz="1400" i="1" u="none" strike="noStrike" cap="none" dirty="0" err="1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European</a:t>
            </a:r>
            <a:r>
              <a:rPr lang="it-IT" sz="1400" i="1" u="none" strike="noStrike" cap="none" dirty="0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1400" i="1" u="none" strike="noStrike" cap="none" dirty="0" err="1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competitiveness</a:t>
            </a:r>
            <a:r>
              <a:rPr lang="it-IT" sz="1400" i="1" u="none" strike="noStrike" cap="none" dirty="0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. Part B | In-</a:t>
            </a:r>
            <a:r>
              <a:rPr lang="it-IT" sz="1400" i="1" u="none" strike="noStrike" cap="none" dirty="0" err="1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depth</a:t>
            </a:r>
            <a:r>
              <a:rPr lang="it-IT" sz="1400" i="1" u="none" strike="noStrike" cap="none" dirty="0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</a:t>
            </a:r>
            <a:r>
              <a:rPr lang="it-IT" sz="1400" i="1" u="none" strike="noStrike" cap="none" dirty="0" err="1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analysis</a:t>
            </a:r>
            <a:r>
              <a:rPr lang="it-IT" sz="1400" i="1" u="none" strike="noStrike" cap="none" dirty="0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and </a:t>
            </a:r>
            <a:r>
              <a:rPr lang="it-IT" sz="1400" i="1" u="none" strike="noStrike" cap="none" dirty="0" err="1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recommendations</a:t>
            </a:r>
            <a:r>
              <a:rPr lang="it-IT" sz="1400" i="1" u="none" strike="noStrike" cap="none" dirty="0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. EC General </a:t>
            </a:r>
            <a:r>
              <a:rPr lang="it-IT" sz="1400" i="1" u="none" strike="noStrike" cap="none" dirty="0" err="1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Publication</a:t>
            </a:r>
            <a:r>
              <a:rPr lang="it-IT" sz="1400" i="1" u="none" strike="noStrike" cap="none" dirty="0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, 9 </a:t>
            </a:r>
            <a:r>
              <a:rPr lang="it-IT" sz="1400" i="1" u="none" strike="noStrike" cap="none" dirty="0" err="1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September</a:t>
            </a:r>
            <a:r>
              <a:rPr lang="it-IT" sz="1400" i="1" u="none" strike="noStrike" cap="none" dirty="0">
                <a:solidFill>
                  <a:srgbClr val="8888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2024</a:t>
            </a:r>
          </a:p>
        </p:txBody>
      </p:sp>
      <p:sp>
        <p:nvSpPr>
          <p:cNvPr id="3" name="Google Shape;590;p71">
            <a:extLst>
              <a:ext uri="{FF2B5EF4-FFF2-40B4-BE49-F238E27FC236}">
                <a16:creationId xmlns:a16="http://schemas.microsoft.com/office/drawing/2014/main" id="{FC700D0B-4018-9E95-95D5-35607058EB41}"/>
              </a:ext>
            </a:extLst>
          </p:cNvPr>
          <p:cNvSpPr txBox="1"/>
          <p:nvPr/>
        </p:nvSpPr>
        <p:spPr>
          <a:xfrm>
            <a:off x="293511" y="373688"/>
            <a:ext cx="11604978" cy="652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it-IT" sz="4000" b="1" i="0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The </a:t>
            </a:r>
            <a:r>
              <a:rPr lang="it-IT" sz="4000" b="1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Draghi’s</a:t>
            </a:r>
            <a:r>
              <a:rPr lang="it-IT" sz="4000" b="1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Report</a:t>
            </a:r>
            <a:endParaRPr sz="2000" b="1" i="0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9799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8198B-F813-19DD-EBB9-8BF339692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89;p71">
            <a:extLst>
              <a:ext uri="{FF2B5EF4-FFF2-40B4-BE49-F238E27FC236}">
                <a16:creationId xmlns:a16="http://schemas.microsoft.com/office/drawing/2014/main" id="{0D9E1C28-E154-ED4C-4663-DAB88730C0D6}"/>
              </a:ext>
            </a:extLst>
          </p:cNvPr>
          <p:cNvSpPr txBox="1"/>
          <p:nvPr/>
        </p:nvSpPr>
        <p:spPr>
          <a:xfrm>
            <a:off x="293511" y="1144295"/>
            <a:ext cx="11604900" cy="5531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lang="it-IT" sz="900" i="1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sz="900" i="1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endParaRPr sz="1400" i="1" u="none" strike="noStrike" cap="none" dirty="0">
              <a:solidFill>
                <a:schemeClr val="tx1">
                  <a:lumMod val="50000"/>
                  <a:lumOff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  <a:p>
            <a:r>
              <a:rPr lang="it-IT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Statement</a:t>
            </a:r>
          </a:p>
          <a:p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 </a:t>
            </a:r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May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2025</a:t>
            </a:r>
          </a:p>
          <a:p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EIC Board </a:t>
            </a:r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statement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on </a:t>
            </a:r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synergies</a:t>
            </a:r>
            <a:endParaRPr lang="it-IT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Google Shape;590;p71">
            <a:extLst>
              <a:ext uri="{FF2B5EF4-FFF2-40B4-BE49-F238E27FC236}">
                <a16:creationId xmlns:a16="http://schemas.microsoft.com/office/drawing/2014/main" id="{7B04F71B-F427-55F8-7755-A7A20FF7E0E9}"/>
              </a:ext>
            </a:extLst>
          </p:cNvPr>
          <p:cNvSpPr txBox="1"/>
          <p:nvPr/>
        </p:nvSpPr>
        <p:spPr>
          <a:xfrm>
            <a:off x="293511" y="373688"/>
            <a:ext cx="11604978" cy="652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it-IT" sz="4000" b="1" i="0" u="none" strike="noStrike" cap="none" dirty="0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EIC Board </a:t>
            </a:r>
            <a:r>
              <a:rPr lang="it-IT" sz="4000" b="1" i="0" u="none" strike="noStrike" cap="none" dirty="0" err="1">
                <a:solidFill>
                  <a:srgbClr val="38383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statement</a:t>
            </a:r>
            <a:endParaRPr sz="2000" b="1" i="0" u="none" strike="noStrike" cap="none" dirty="0">
              <a:solidFill>
                <a:srgbClr val="8888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pic>
        <p:nvPicPr>
          <p:cNvPr id="5" name="Immagine 4" descr="Immagine che contiene testo, computer, softwar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9EDE498D-9768-A09D-84C1-EAF9B3DE53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24" t="26161" r="30594" b="36824"/>
          <a:stretch>
            <a:fillRect/>
          </a:stretch>
        </p:blipFill>
        <p:spPr>
          <a:xfrm>
            <a:off x="394637" y="1434905"/>
            <a:ext cx="11319308" cy="413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05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4CCB3-C0DA-3BF3-3B9F-466798618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AA26499E-B76F-FABA-1384-D1E55BAE73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31" t="11941" r="3907" b="21821"/>
          <a:stretch>
            <a:fillRect/>
          </a:stretch>
        </p:blipFill>
        <p:spPr>
          <a:xfrm>
            <a:off x="-35239" y="0"/>
            <a:ext cx="12262477" cy="657312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0021BFF-BDE9-BF23-3724-63DA1421A583}"/>
              </a:ext>
            </a:extLst>
          </p:cNvPr>
          <p:cNvSpPr txBox="1"/>
          <p:nvPr/>
        </p:nvSpPr>
        <p:spPr>
          <a:xfrm>
            <a:off x="703385" y="2957000"/>
            <a:ext cx="4318781" cy="2400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rgbClr val="0070C0"/>
                </a:solidFill>
              </a:rPr>
              <a:t>First </a:t>
            </a:r>
            <a:r>
              <a:rPr lang="it-IT" sz="2400" b="1" dirty="0" err="1">
                <a:solidFill>
                  <a:srgbClr val="0070C0"/>
                </a:solidFill>
              </a:rPr>
              <a:t>Italian</a:t>
            </a:r>
            <a:r>
              <a:rPr lang="it-IT" sz="2400" b="1" dirty="0">
                <a:solidFill>
                  <a:srgbClr val="0070C0"/>
                </a:solidFill>
              </a:rPr>
              <a:t> Network </a:t>
            </a:r>
            <a:r>
              <a:rPr lang="it-IT" sz="2400" dirty="0">
                <a:solidFill>
                  <a:srgbClr val="0070C0"/>
                </a:solidFill>
              </a:rPr>
              <a:t>of </a:t>
            </a:r>
          </a:p>
          <a:p>
            <a:pPr algn="ctr"/>
            <a:r>
              <a:rPr lang="it-IT" sz="2400" b="1" dirty="0">
                <a:solidFill>
                  <a:srgbClr val="0070C0"/>
                </a:solidFill>
              </a:rPr>
              <a:t>Life Sciences </a:t>
            </a:r>
            <a:r>
              <a:rPr lang="it-IT" sz="2400" dirty="0">
                <a:solidFill>
                  <a:srgbClr val="0070C0"/>
                </a:solidFill>
              </a:rPr>
              <a:t>Knowledge and </a:t>
            </a:r>
          </a:p>
          <a:p>
            <a:pPr algn="ctr"/>
            <a:r>
              <a:rPr lang="it-IT" sz="2400" dirty="0">
                <a:solidFill>
                  <a:srgbClr val="0070C0"/>
                </a:solidFill>
              </a:rPr>
              <a:t>Technology Transfer Offices</a:t>
            </a:r>
          </a:p>
          <a:p>
            <a:endParaRPr lang="it-IT" dirty="0"/>
          </a:p>
          <a:p>
            <a:pPr algn="ctr"/>
            <a:r>
              <a:rPr lang="it-IT" sz="2000" i="1" dirty="0"/>
              <a:t>Funding of </a:t>
            </a:r>
            <a:r>
              <a:rPr lang="it-IT" sz="2000" b="1" i="1" dirty="0"/>
              <a:t>15 </a:t>
            </a:r>
            <a:r>
              <a:rPr lang="it-IT" sz="2000" b="1" i="1" dirty="0" err="1"/>
              <a:t>millions</a:t>
            </a:r>
            <a:r>
              <a:rPr lang="it-IT" sz="2000" b="1" i="1" dirty="0"/>
              <a:t> € </a:t>
            </a:r>
            <a:r>
              <a:rPr lang="it-IT" sz="2000" i="1" dirty="0" err="1"/>
              <a:t>provided</a:t>
            </a:r>
            <a:r>
              <a:rPr lang="it-IT" sz="2000" i="1" dirty="0"/>
              <a:t> by the </a:t>
            </a:r>
            <a:r>
              <a:rPr lang="it-IT" sz="2000" i="1" dirty="0" err="1"/>
              <a:t>Italian</a:t>
            </a:r>
            <a:r>
              <a:rPr lang="it-IT" sz="2000" i="1" dirty="0"/>
              <a:t> Health </a:t>
            </a:r>
            <a:r>
              <a:rPr lang="it-IT" sz="2000" i="1" dirty="0" err="1"/>
              <a:t>Ministry</a:t>
            </a:r>
            <a:r>
              <a:rPr lang="it-IT" sz="2000" i="1" dirty="0"/>
              <a:t> </a:t>
            </a:r>
            <a:r>
              <a:rPr lang="it-IT" sz="2000" i="1" dirty="0" err="1"/>
              <a:t>through</a:t>
            </a:r>
            <a:r>
              <a:rPr lang="it-IT" sz="2000" i="1" dirty="0"/>
              <a:t> </a:t>
            </a:r>
          </a:p>
          <a:p>
            <a:pPr algn="ctr"/>
            <a:r>
              <a:rPr lang="it-IT" sz="2000" i="1" dirty="0"/>
              <a:t>the Next Generation Plan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D57E4AC-0A4C-1FA8-8429-A0F6786EEE96}"/>
              </a:ext>
            </a:extLst>
          </p:cNvPr>
          <p:cNvSpPr txBox="1"/>
          <p:nvPr/>
        </p:nvSpPr>
        <p:spPr>
          <a:xfrm>
            <a:off x="5655215" y="2999212"/>
            <a:ext cx="6231988" cy="32796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000" dirty="0"/>
              <a:t>The Project (April 2023 - </a:t>
            </a:r>
            <a:r>
              <a:rPr lang="it-IT" sz="2000" dirty="0" err="1"/>
              <a:t>September</a:t>
            </a:r>
            <a:r>
              <a:rPr lang="it-IT" sz="2000" dirty="0"/>
              <a:t> 2026) </a:t>
            </a:r>
            <a:r>
              <a:rPr lang="it-IT" sz="2000" dirty="0" err="1"/>
              <a:t>aims</a:t>
            </a:r>
            <a:r>
              <a:rPr lang="it-IT" sz="2000" dirty="0"/>
              <a:t> to create and consolidate an </a:t>
            </a:r>
            <a:r>
              <a:rPr lang="it-IT" sz="2000" b="1" dirty="0"/>
              <a:t>open and </a:t>
            </a:r>
            <a:r>
              <a:rPr lang="it-IT" sz="2000" b="1" dirty="0" err="1"/>
              <a:t>sustainable</a:t>
            </a:r>
            <a:r>
              <a:rPr lang="it-IT" sz="2000" b="1" dirty="0"/>
              <a:t> Network of Technology Transfer Offices </a:t>
            </a:r>
            <a:r>
              <a:rPr lang="it-IT" sz="2000" dirty="0"/>
              <a:t>(TTO) </a:t>
            </a:r>
            <a:r>
              <a:rPr lang="it-IT" sz="2000" dirty="0" err="1"/>
              <a:t>at</a:t>
            </a:r>
            <a:r>
              <a:rPr lang="it-IT" sz="2000" dirty="0"/>
              <a:t> national </a:t>
            </a:r>
            <a:r>
              <a:rPr lang="it-IT" sz="2000" dirty="0" err="1"/>
              <a:t>level</a:t>
            </a:r>
            <a:r>
              <a:rPr lang="it-IT" sz="2000" dirty="0"/>
              <a:t> </a:t>
            </a:r>
            <a:r>
              <a:rPr lang="it-IT" sz="2000" dirty="0" err="1"/>
              <a:t>that</a:t>
            </a:r>
            <a:r>
              <a:rPr lang="it-IT" sz="2000" dirty="0"/>
              <a:t> </a:t>
            </a:r>
            <a:r>
              <a:rPr lang="it-IT" sz="2000" dirty="0" err="1"/>
              <a:t>will</a:t>
            </a:r>
            <a:r>
              <a:rPr lang="it-IT" sz="2000" dirty="0"/>
              <a:t> </a:t>
            </a:r>
            <a:r>
              <a:rPr lang="it-IT" sz="2000" dirty="0" err="1"/>
              <a:t>connect</a:t>
            </a:r>
            <a:r>
              <a:rPr lang="it-IT" sz="2000" dirty="0"/>
              <a:t>, coordinate and </a:t>
            </a:r>
            <a:r>
              <a:rPr lang="it-IT" sz="2000" dirty="0" err="1"/>
              <a:t>align</a:t>
            </a:r>
            <a:r>
              <a:rPr lang="it-IT" sz="2000" dirty="0"/>
              <a:t> in turn a network of Partners and stakeholders, </a:t>
            </a:r>
            <a:r>
              <a:rPr lang="it-IT" sz="2000" dirty="0" err="1"/>
              <a:t>offering</a:t>
            </a:r>
            <a:r>
              <a:rPr lang="it-IT" sz="2000" dirty="0"/>
              <a:t> </a:t>
            </a:r>
            <a:r>
              <a:rPr lang="it-IT" sz="2000" b="1" dirty="0"/>
              <a:t>world-class services with </a:t>
            </a:r>
            <a:r>
              <a:rPr lang="it-IT" sz="2000" b="1" dirty="0" err="1"/>
              <a:t>synergic</a:t>
            </a:r>
            <a:r>
              <a:rPr lang="it-IT" sz="2000" b="1" dirty="0"/>
              <a:t> </a:t>
            </a:r>
            <a:r>
              <a:rPr lang="it-IT" sz="2000" b="1" dirty="0" err="1"/>
              <a:t>value</a:t>
            </a:r>
            <a:r>
              <a:rPr lang="it-IT" sz="2000" b="1" dirty="0"/>
              <a:t>, </a:t>
            </a:r>
            <a:r>
              <a:rPr lang="it-IT" sz="2000" b="1" dirty="0" err="1"/>
              <a:t>at</a:t>
            </a:r>
            <a:r>
              <a:rPr lang="it-IT" sz="2000" b="1" dirty="0"/>
              <a:t> national and international </a:t>
            </a:r>
            <a:r>
              <a:rPr lang="it-IT" sz="2000" b="1" dirty="0" err="1"/>
              <a:t>level</a:t>
            </a:r>
            <a:r>
              <a:rPr lang="it-IT" sz="2000" dirty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46439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C694B-BD0B-5145-A527-E33AA4821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CA5DB2E-75CA-3E4E-667E-D800BA1452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84" t="12219" r="3001" b="17368"/>
          <a:stretch>
            <a:fillRect/>
          </a:stretch>
        </p:blipFill>
        <p:spPr>
          <a:xfrm>
            <a:off x="190922" y="312449"/>
            <a:ext cx="11787005" cy="652540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79C4738-0971-8009-6EAE-2C07AEAA83E2}"/>
              </a:ext>
            </a:extLst>
          </p:cNvPr>
          <p:cNvSpPr txBox="1"/>
          <p:nvPr/>
        </p:nvSpPr>
        <p:spPr>
          <a:xfrm>
            <a:off x="436098" y="1097279"/>
            <a:ext cx="4178105" cy="46228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>
                <a:solidFill>
                  <a:srgbClr val="0070C0"/>
                </a:solidFill>
              </a:rPr>
              <a:t>The Project </a:t>
            </a:r>
            <a:r>
              <a:rPr lang="it-IT" dirty="0" err="1">
                <a:solidFill>
                  <a:srgbClr val="0070C0"/>
                </a:solidFill>
              </a:rPr>
              <a:t>includes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b="1" dirty="0">
                <a:solidFill>
                  <a:srgbClr val="0070C0"/>
                </a:solidFill>
              </a:rPr>
              <a:t>54 </a:t>
            </a:r>
            <a:r>
              <a:rPr lang="it-IT" b="1" dirty="0" err="1">
                <a:solidFill>
                  <a:srgbClr val="0070C0"/>
                </a:solidFill>
              </a:rPr>
              <a:t>entities</a:t>
            </a:r>
            <a:r>
              <a:rPr lang="it-IT" b="1" dirty="0">
                <a:solidFill>
                  <a:srgbClr val="0070C0"/>
                </a:solidFill>
              </a:rPr>
              <a:t> </a:t>
            </a:r>
            <a:r>
              <a:rPr lang="it-IT" dirty="0">
                <a:solidFill>
                  <a:srgbClr val="0070C0"/>
                </a:solidFill>
              </a:rPr>
              <a:t>from the North, Center and South of </a:t>
            </a:r>
            <a:r>
              <a:rPr lang="it-IT" dirty="0" err="1">
                <a:solidFill>
                  <a:srgbClr val="0070C0"/>
                </a:solidFill>
              </a:rPr>
              <a:t>Italy</a:t>
            </a:r>
            <a:r>
              <a:rPr lang="it-IT" dirty="0">
                <a:solidFill>
                  <a:srgbClr val="0070C0"/>
                </a:solidFill>
              </a:rPr>
              <a:t>, </a:t>
            </a:r>
            <a:r>
              <a:rPr lang="it-IT" dirty="0" err="1">
                <a:solidFill>
                  <a:srgbClr val="0070C0"/>
                </a:solidFill>
              </a:rPr>
              <a:t>including</a:t>
            </a:r>
            <a:r>
              <a:rPr lang="it-IT" dirty="0">
                <a:solidFill>
                  <a:srgbClr val="0070C0"/>
                </a:solidFill>
              </a:rPr>
              <a:t> IRCCS, </a:t>
            </a:r>
            <a:r>
              <a:rPr lang="it-IT" dirty="0" err="1">
                <a:solidFill>
                  <a:srgbClr val="0070C0"/>
                </a:solidFill>
              </a:rPr>
              <a:t>Universities</a:t>
            </a:r>
            <a:r>
              <a:rPr lang="it-IT" dirty="0">
                <a:solidFill>
                  <a:srgbClr val="0070C0"/>
                </a:solidFill>
              </a:rPr>
              <a:t>, public and private </a:t>
            </a:r>
            <a:r>
              <a:rPr lang="it-IT" dirty="0" err="1">
                <a:solidFill>
                  <a:srgbClr val="0070C0"/>
                </a:solidFill>
              </a:rPr>
              <a:t>research</a:t>
            </a:r>
            <a:r>
              <a:rPr lang="it-IT" dirty="0">
                <a:solidFill>
                  <a:srgbClr val="0070C0"/>
                </a:solidFill>
              </a:rPr>
              <a:t> institutions, </a:t>
            </a:r>
            <a:r>
              <a:rPr lang="it-IT" dirty="0" err="1">
                <a:solidFill>
                  <a:srgbClr val="0070C0"/>
                </a:solidFill>
              </a:rPr>
              <a:t>organized</a:t>
            </a:r>
            <a:r>
              <a:rPr lang="it-IT" dirty="0">
                <a:solidFill>
                  <a:srgbClr val="0070C0"/>
                </a:solidFill>
              </a:rPr>
              <a:t> in Spokes (I and II </a:t>
            </a:r>
            <a:r>
              <a:rPr lang="it-IT" dirty="0" err="1">
                <a:solidFill>
                  <a:srgbClr val="0070C0"/>
                </a:solidFill>
              </a:rPr>
              <a:t>level</a:t>
            </a:r>
            <a:r>
              <a:rPr lang="it-IT" dirty="0">
                <a:solidFill>
                  <a:srgbClr val="0070C0"/>
                </a:solidFill>
              </a:rPr>
              <a:t>), of </a:t>
            </a:r>
            <a:r>
              <a:rPr lang="it-IT" dirty="0" err="1">
                <a:solidFill>
                  <a:srgbClr val="0070C0"/>
                </a:solidFill>
              </a:rPr>
              <a:t>which</a:t>
            </a:r>
            <a:r>
              <a:rPr lang="it-IT" dirty="0">
                <a:solidFill>
                  <a:srgbClr val="0070C0"/>
                </a:solidFill>
              </a:rPr>
              <a:t> the IRCCS Centro Cardiologico Monzino </a:t>
            </a:r>
            <a:r>
              <a:rPr lang="it-IT" dirty="0" err="1">
                <a:solidFill>
                  <a:srgbClr val="0070C0"/>
                </a:solidFill>
              </a:rPr>
              <a:t>is</a:t>
            </a:r>
            <a:r>
              <a:rPr lang="it-IT" dirty="0">
                <a:solidFill>
                  <a:srgbClr val="0070C0"/>
                </a:solidFill>
              </a:rPr>
              <a:t> the </a:t>
            </a:r>
            <a:r>
              <a:rPr lang="it-IT" dirty="0" err="1">
                <a:solidFill>
                  <a:srgbClr val="0070C0"/>
                </a:solidFill>
              </a:rPr>
              <a:t>Coordinating</a:t>
            </a:r>
            <a:r>
              <a:rPr lang="it-IT" dirty="0">
                <a:solidFill>
                  <a:srgbClr val="0070C0"/>
                </a:solidFill>
              </a:rPr>
              <a:t> HUB. </a:t>
            </a:r>
            <a:r>
              <a:rPr lang="it-IT" dirty="0" err="1">
                <a:solidFill>
                  <a:srgbClr val="0070C0"/>
                </a:solidFill>
              </a:rPr>
              <a:t>All</a:t>
            </a:r>
            <a:r>
              <a:rPr lang="it-IT" dirty="0">
                <a:solidFill>
                  <a:srgbClr val="0070C0"/>
                </a:solidFill>
              </a:rPr>
              <a:t> the </a:t>
            </a:r>
            <a:r>
              <a:rPr lang="it-IT" dirty="0" err="1">
                <a:solidFill>
                  <a:srgbClr val="0070C0"/>
                </a:solidFill>
              </a:rPr>
              <a:t>TTOs</a:t>
            </a:r>
            <a:r>
              <a:rPr lang="it-IT" dirty="0">
                <a:solidFill>
                  <a:srgbClr val="0070C0"/>
                </a:solidFill>
              </a:rPr>
              <a:t> </a:t>
            </a:r>
            <a:r>
              <a:rPr lang="it-IT" dirty="0" err="1">
                <a:solidFill>
                  <a:srgbClr val="0070C0"/>
                </a:solidFill>
              </a:rPr>
              <a:t>will</a:t>
            </a:r>
            <a:r>
              <a:rPr lang="it-IT" dirty="0">
                <a:solidFill>
                  <a:srgbClr val="0070C0"/>
                </a:solidFill>
              </a:rPr>
              <a:t> act in connection to </a:t>
            </a:r>
            <a:r>
              <a:rPr lang="it-IT" b="1" dirty="0" err="1">
                <a:solidFill>
                  <a:srgbClr val="0070C0"/>
                </a:solidFill>
              </a:rPr>
              <a:t>exchange</a:t>
            </a:r>
            <a:r>
              <a:rPr lang="it-IT" b="1" dirty="0">
                <a:solidFill>
                  <a:srgbClr val="0070C0"/>
                </a:solidFill>
              </a:rPr>
              <a:t> and share best practices, </a:t>
            </a:r>
            <a:r>
              <a:rPr lang="it-IT" b="1" dirty="0" err="1">
                <a:solidFill>
                  <a:srgbClr val="0070C0"/>
                </a:solidFill>
              </a:rPr>
              <a:t>reference</a:t>
            </a:r>
            <a:r>
              <a:rPr lang="it-IT" b="1" dirty="0">
                <a:solidFill>
                  <a:srgbClr val="0070C0"/>
                </a:solidFill>
              </a:rPr>
              <a:t> standards, </a:t>
            </a:r>
            <a:r>
              <a:rPr lang="it-IT" b="1" dirty="0" err="1">
                <a:solidFill>
                  <a:srgbClr val="0070C0"/>
                </a:solidFill>
              </a:rPr>
              <a:t>guidelines</a:t>
            </a:r>
            <a:r>
              <a:rPr lang="it-IT" b="1" dirty="0">
                <a:solidFill>
                  <a:srgbClr val="0070C0"/>
                </a:solidFill>
              </a:rPr>
              <a:t> and models</a:t>
            </a:r>
            <a:r>
              <a:rPr lang="it-IT" dirty="0">
                <a:solidFill>
                  <a:srgbClr val="0070C0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3CC356F-0E9B-7001-6CC1-B49A970EFA98}"/>
              </a:ext>
            </a:extLst>
          </p:cNvPr>
          <p:cNvSpPr txBox="1"/>
          <p:nvPr/>
        </p:nvSpPr>
        <p:spPr>
          <a:xfrm>
            <a:off x="9326881" y="312449"/>
            <a:ext cx="2264897" cy="1415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70C0"/>
                </a:solidFill>
              </a:rPr>
              <a:t>54 </a:t>
            </a:r>
            <a:r>
              <a:rPr lang="it-IT" sz="1600" b="1" dirty="0" err="1">
                <a:solidFill>
                  <a:srgbClr val="0070C0"/>
                </a:solidFill>
              </a:rPr>
              <a:t>Participants</a:t>
            </a:r>
            <a:endParaRPr lang="it-IT" sz="1600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36 IRCCS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12 </a:t>
            </a:r>
            <a:r>
              <a:rPr lang="it-IT" sz="1400" dirty="0" err="1"/>
              <a:t>Universitites</a:t>
            </a:r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4 </a:t>
            </a:r>
            <a:r>
              <a:rPr lang="it-IT" sz="1400" dirty="0" err="1"/>
              <a:t>Research</a:t>
            </a:r>
            <a:r>
              <a:rPr lang="it-IT" sz="1400" dirty="0"/>
              <a:t> Centers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2 University Hospital companies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73040C-09DB-5CB0-B271-C683F767F37E}"/>
              </a:ext>
            </a:extLst>
          </p:cNvPr>
          <p:cNvSpPr txBox="1"/>
          <p:nvPr/>
        </p:nvSpPr>
        <p:spPr>
          <a:xfrm>
            <a:off x="1006998" y="504975"/>
            <a:ext cx="2986268" cy="5847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</a:rPr>
              <a:t>PARTICIPANTS</a:t>
            </a:r>
          </a:p>
        </p:txBody>
      </p:sp>
    </p:spTree>
    <p:extLst>
      <p:ext uri="{BB962C8B-B14F-4D97-AF65-F5344CB8AC3E}">
        <p14:creationId xmlns:p14="http://schemas.microsoft.com/office/powerpoint/2010/main" val="1454427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1E1D8-931C-E6E8-B03F-65D1AB5B4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07C0D9C-1060-4123-F7AD-A96220AE29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70" t="11386" r="3724" b="17924"/>
          <a:stretch>
            <a:fillRect/>
          </a:stretch>
        </p:blipFill>
        <p:spPr>
          <a:xfrm>
            <a:off x="0" y="-45412"/>
            <a:ext cx="12148917" cy="6903412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5E239D1-E12C-D7E8-794A-08ED3F6A4552}"/>
              </a:ext>
            </a:extLst>
          </p:cNvPr>
          <p:cNvSpPr txBox="1"/>
          <p:nvPr/>
        </p:nvSpPr>
        <p:spPr>
          <a:xfrm>
            <a:off x="4951827" y="0"/>
            <a:ext cx="2152357" cy="52322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1"/>
                </a:solidFill>
              </a:rPr>
              <a:t>STRUCTURE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9A0A1B8-1344-8DEA-EC0B-2E0511A3F77E}"/>
              </a:ext>
            </a:extLst>
          </p:cNvPr>
          <p:cNvSpPr txBox="1"/>
          <p:nvPr/>
        </p:nvSpPr>
        <p:spPr>
          <a:xfrm>
            <a:off x="194604" y="3181458"/>
            <a:ext cx="149352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Virtual Platform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05E8352-1BA1-A545-486B-FA44859ABB75}"/>
              </a:ext>
            </a:extLst>
          </p:cNvPr>
          <p:cNvSpPr txBox="1"/>
          <p:nvPr/>
        </p:nvSpPr>
        <p:spPr>
          <a:xfrm>
            <a:off x="2260209" y="3308070"/>
            <a:ext cx="160840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92D050"/>
                </a:solidFill>
              </a:rPr>
              <a:t>Training</a:t>
            </a:r>
          </a:p>
          <a:p>
            <a:pPr algn="ctr"/>
            <a:endParaRPr lang="it-IT" sz="20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3E07463-956F-71B9-4E83-B49AB73B40E4}"/>
              </a:ext>
            </a:extLst>
          </p:cNvPr>
          <p:cNvSpPr txBox="1"/>
          <p:nvPr/>
        </p:nvSpPr>
        <p:spPr>
          <a:xfrm>
            <a:off x="4051496" y="3181458"/>
            <a:ext cx="194134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solidFill>
                  <a:schemeClr val="accent5">
                    <a:lumMod val="75000"/>
                  </a:schemeClr>
                </a:solidFill>
              </a:rPr>
              <a:t>Sustainability</a:t>
            </a:r>
            <a:r>
              <a:rPr lang="it-IT" sz="2000" b="1" dirty="0">
                <a:solidFill>
                  <a:schemeClr val="accent5">
                    <a:lumMod val="75000"/>
                  </a:schemeClr>
                </a:solidFill>
              </a:rPr>
              <a:t> &amp; Legal </a:t>
            </a:r>
            <a:r>
              <a:rPr lang="it-IT" sz="2000" b="1" dirty="0" err="1">
                <a:solidFill>
                  <a:schemeClr val="accent5">
                    <a:lumMod val="75000"/>
                  </a:schemeClr>
                </a:solidFill>
              </a:rPr>
              <a:t>affairs</a:t>
            </a:r>
            <a:endParaRPr lang="it-IT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AAA192F-BF87-7F0D-A73B-F90B960818D5}"/>
              </a:ext>
            </a:extLst>
          </p:cNvPr>
          <p:cNvSpPr txBox="1"/>
          <p:nvPr/>
        </p:nvSpPr>
        <p:spPr>
          <a:xfrm>
            <a:off x="4403188" y="-15193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897A32F-8164-F38F-D46B-AEF8D7EF607E}"/>
              </a:ext>
            </a:extLst>
          </p:cNvPr>
          <p:cNvSpPr txBox="1"/>
          <p:nvPr/>
        </p:nvSpPr>
        <p:spPr>
          <a:xfrm>
            <a:off x="8100206" y="3183620"/>
            <a:ext cx="194134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accent5">
                    <a:lumMod val="75000"/>
                  </a:schemeClr>
                </a:solidFill>
              </a:rPr>
              <a:t>TT Accelerator</a:t>
            </a:r>
          </a:p>
          <a:p>
            <a:pPr algn="ctr"/>
            <a:r>
              <a:rPr lang="it-IT" sz="2000" b="1" dirty="0" err="1">
                <a:solidFill>
                  <a:schemeClr val="accent5">
                    <a:lumMod val="75000"/>
                  </a:schemeClr>
                </a:solidFill>
              </a:rPr>
              <a:t>Programme</a:t>
            </a:r>
            <a:endParaRPr lang="it-IT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7E745E2-92A4-0E03-FBD8-2866AC97DF34}"/>
              </a:ext>
            </a:extLst>
          </p:cNvPr>
          <p:cNvSpPr txBox="1"/>
          <p:nvPr/>
        </p:nvSpPr>
        <p:spPr>
          <a:xfrm>
            <a:off x="10041548" y="3181458"/>
            <a:ext cx="2107368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solidFill>
                  <a:srgbClr val="92D050"/>
                </a:solidFill>
              </a:rPr>
              <a:t>Dissemination</a:t>
            </a:r>
            <a:r>
              <a:rPr lang="it-IT" sz="2000" b="1" dirty="0">
                <a:solidFill>
                  <a:srgbClr val="92D050"/>
                </a:solidFill>
              </a:rPr>
              <a:t> &amp; </a:t>
            </a:r>
            <a:r>
              <a:rPr lang="it-IT" sz="2000" b="1" dirty="0" err="1">
                <a:solidFill>
                  <a:srgbClr val="92D050"/>
                </a:solidFill>
              </a:rPr>
              <a:t>Communication</a:t>
            </a:r>
            <a:endParaRPr lang="it-IT" sz="2000" b="1" dirty="0">
              <a:solidFill>
                <a:srgbClr val="92D050"/>
              </a:solidFill>
            </a:endParaRPr>
          </a:p>
          <a:p>
            <a:pPr algn="ctr"/>
            <a:endParaRPr lang="it-IT" sz="20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90CD637-865B-49EE-9D7F-EC07BF79B9CB}"/>
              </a:ext>
            </a:extLst>
          </p:cNvPr>
          <p:cNvSpPr txBox="1"/>
          <p:nvPr/>
        </p:nvSpPr>
        <p:spPr>
          <a:xfrm>
            <a:off x="372794" y="5429947"/>
            <a:ext cx="332700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2000" b="1" dirty="0">
              <a:solidFill>
                <a:srgbClr val="92D050"/>
              </a:solidFill>
            </a:endParaRPr>
          </a:p>
          <a:p>
            <a:pPr algn="ctr"/>
            <a:r>
              <a:rPr lang="it-IT" sz="2000" b="1" dirty="0">
                <a:solidFill>
                  <a:schemeClr val="bg1">
                    <a:lumMod val="50000"/>
                  </a:schemeClr>
                </a:solidFill>
              </a:rPr>
              <a:t>SPOKE COORDINATOR</a:t>
            </a:r>
          </a:p>
        </p:txBody>
      </p:sp>
    </p:spTree>
    <p:extLst>
      <p:ext uri="{BB962C8B-B14F-4D97-AF65-F5344CB8AC3E}">
        <p14:creationId xmlns:p14="http://schemas.microsoft.com/office/powerpoint/2010/main" val="3188812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B67A6-9348-A33F-72C3-DD1811432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6E4EF04-6BCD-DE28-7D8C-BA51A58075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885" t="21125" r="2640" b="17262"/>
          <a:stretch>
            <a:fillRect/>
          </a:stretch>
        </p:blipFill>
        <p:spPr>
          <a:xfrm>
            <a:off x="-1" y="251681"/>
            <a:ext cx="12192001" cy="647267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A0AA002-E0C9-3275-174A-6A7552D6FD99}"/>
              </a:ext>
            </a:extLst>
          </p:cNvPr>
          <p:cNvSpPr txBox="1"/>
          <p:nvPr/>
        </p:nvSpPr>
        <p:spPr>
          <a:xfrm>
            <a:off x="773724" y="655449"/>
            <a:ext cx="4135902" cy="5847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</a:rPr>
              <a:t>WP5 ACCELERATOR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70CB899-65E1-1FBC-825A-A442B544B7B1}"/>
              </a:ext>
            </a:extLst>
          </p:cNvPr>
          <p:cNvSpPr txBox="1"/>
          <p:nvPr/>
        </p:nvSpPr>
        <p:spPr>
          <a:xfrm>
            <a:off x="773724" y="1547446"/>
            <a:ext cx="4403187" cy="4664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The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TTOs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of the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PerfeTTO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network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will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be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able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to nominate 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innovative </a:t>
            </a:r>
            <a:r>
              <a:rPr lang="it-IT" sz="20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ideas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and </a:t>
            </a:r>
            <a:r>
              <a:rPr lang="it-IT" sz="20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solutions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protected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by IP </a:t>
            </a:r>
            <a:r>
              <a:rPr lang="it-IT" sz="20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rights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,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related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to Life Sciences and for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which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the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TTOs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need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to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acquire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specific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and </a:t>
            </a:r>
            <a:r>
              <a:rPr lang="it-IT" sz="20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adequate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technical, </a:t>
            </a:r>
            <a:r>
              <a:rPr lang="it-IT" sz="20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legal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and/or business </a:t>
            </a:r>
            <a:r>
              <a:rPr lang="it-IT" sz="20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development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skills 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order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to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correctly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direct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the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technology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transfer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process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endParaRPr lang="it-IT" sz="2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563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54064-1276-CC78-3E20-38D389C34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53BF054-55A5-4947-FFA4-E6C51B478B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884" t="20569" r="2459" b="16811"/>
          <a:stretch>
            <a:fillRect/>
          </a:stretch>
        </p:blipFill>
        <p:spPr>
          <a:xfrm>
            <a:off x="0" y="147661"/>
            <a:ext cx="12113504" cy="652042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3C49D71-67CB-A339-E43B-F0361643DF5F}"/>
              </a:ext>
            </a:extLst>
          </p:cNvPr>
          <p:cNvSpPr txBox="1"/>
          <p:nvPr/>
        </p:nvSpPr>
        <p:spPr>
          <a:xfrm>
            <a:off x="998806" y="239141"/>
            <a:ext cx="2349305" cy="5847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</a:rPr>
              <a:t>OFFER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AF54F82-AA59-3EEB-6049-56A183E03DCD}"/>
              </a:ext>
            </a:extLst>
          </p:cNvPr>
          <p:cNvSpPr txBox="1"/>
          <p:nvPr/>
        </p:nvSpPr>
        <p:spPr>
          <a:xfrm>
            <a:off x="858129" y="1098276"/>
            <a:ext cx="103819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6-MONTHS JOURNEY INCLUDING: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BBDC225-0DD8-EA7D-13E7-6A15B31E94FC}"/>
              </a:ext>
            </a:extLst>
          </p:cNvPr>
          <p:cNvSpPr txBox="1"/>
          <p:nvPr/>
        </p:nvSpPr>
        <p:spPr>
          <a:xfrm>
            <a:off x="520504" y="3547218"/>
            <a:ext cx="2489981" cy="20005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br>
              <a:rPr lang="it-IT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Support from </a:t>
            </a:r>
            <a:r>
              <a:rPr lang="it-IT" sz="20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highly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qualified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Mentors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to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accompany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the TTO staff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during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the Program</a:t>
            </a:r>
            <a:endParaRPr lang="it-IT" sz="24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3020980-FD32-7946-EE4D-AECA5E40D5FD}"/>
              </a:ext>
            </a:extLst>
          </p:cNvPr>
          <p:cNvSpPr txBox="1"/>
          <p:nvPr/>
        </p:nvSpPr>
        <p:spPr>
          <a:xfrm>
            <a:off x="3530989" y="3322130"/>
            <a:ext cx="2489981" cy="25853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Activation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of </a:t>
            </a:r>
            <a:r>
              <a:rPr lang="it-IT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technical &amp; </a:t>
            </a:r>
            <a:r>
              <a:rPr lang="it-IT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legal</a:t>
            </a:r>
            <a:r>
              <a:rPr lang="it-IT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training and/or business </a:t>
            </a:r>
            <a:r>
              <a:rPr lang="it-IT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development</a:t>
            </a:r>
            <a:r>
              <a:rPr lang="it-IT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consultancy</a:t>
            </a:r>
            <a:r>
              <a:rPr lang="it-IT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 relation to the </a:t>
            </a:r>
            <a:r>
              <a:rPr lang="it-IT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needs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reported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by the TTO and the </a:t>
            </a:r>
            <a:r>
              <a:rPr lang="it-IT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needs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of the </a:t>
            </a:r>
            <a:r>
              <a:rPr lang="it-IT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specific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project </a:t>
            </a:r>
            <a:r>
              <a:rPr lang="it-IT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proposed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.</a:t>
            </a:r>
            <a:endParaRPr lang="it-IT" sz="20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450A6BC-7242-6A00-DA36-3AF73A6D051E}"/>
              </a:ext>
            </a:extLst>
          </p:cNvPr>
          <p:cNvSpPr txBox="1"/>
          <p:nvPr/>
        </p:nvSpPr>
        <p:spPr>
          <a:xfrm>
            <a:off x="6440660" y="3547218"/>
            <a:ext cx="2489981" cy="16927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br>
              <a:rPr lang="it-IT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Support actions on Technology Transfer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topics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through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training events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.</a:t>
            </a:r>
            <a:endParaRPr lang="it-IT" sz="24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B5A3C18-D4FF-F896-8B81-87CF5C979CD6}"/>
              </a:ext>
            </a:extLst>
          </p:cNvPr>
          <p:cNvSpPr txBox="1"/>
          <p:nvPr/>
        </p:nvSpPr>
        <p:spPr>
          <a:xfrm>
            <a:off x="9392528" y="3364334"/>
            <a:ext cx="2489981" cy="26161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br>
              <a:rPr lang="it-IT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Participation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in 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Business matching events 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for the promotion of the project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at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the end of the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acceleration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process</a:t>
            </a:r>
            <a:r>
              <a:rPr lang="it-IT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.</a:t>
            </a:r>
            <a:endParaRPr lang="it-IT" sz="28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722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453F1-A1E4-B8A5-D1A3-FF952B10E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C0482C0-9F42-EC8D-4D66-DB1ACD5519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968" t="32561" r="3813" b="20019"/>
          <a:stretch>
            <a:fillRect/>
          </a:stretch>
        </p:blipFill>
        <p:spPr>
          <a:xfrm>
            <a:off x="-7383" y="1477108"/>
            <a:ext cx="12202857" cy="507044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922D0B7-10D4-995C-9369-5C0612EE1E6F}"/>
              </a:ext>
            </a:extLst>
          </p:cNvPr>
          <p:cNvSpPr txBox="1"/>
          <p:nvPr/>
        </p:nvSpPr>
        <p:spPr>
          <a:xfrm>
            <a:off x="333022" y="0"/>
            <a:ext cx="1157675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br>
              <a:rPr lang="it-IT" sz="2600" b="1" dirty="0">
                <a:solidFill>
                  <a:srgbClr val="0070C0"/>
                </a:solidFill>
              </a:rPr>
            </a:br>
            <a:r>
              <a:rPr lang="it-IT" sz="2600" b="1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CDP VC plays a </a:t>
            </a:r>
            <a:r>
              <a:rPr lang="it-IT" sz="2600" b="1" i="0" kern="1200" dirty="0" err="1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central</a:t>
            </a:r>
            <a:r>
              <a:rPr lang="it-IT" sz="2600" b="1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2600" b="1" i="0" kern="1200" dirty="0" err="1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role</a:t>
            </a:r>
            <a:r>
              <a:rPr lang="it-IT" sz="2600" b="1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 in the </a:t>
            </a:r>
            <a:r>
              <a:rPr lang="it-IT" sz="2600" b="1" i="0" kern="1200" dirty="0" err="1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development</a:t>
            </a:r>
            <a:r>
              <a:rPr lang="it-IT" sz="2600" b="1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 of VC in </a:t>
            </a:r>
            <a:r>
              <a:rPr lang="it-IT" sz="2600" b="1" i="0" kern="1200" dirty="0" err="1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Italy</a:t>
            </a:r>
            <a:r>
              <a:rPr lang="it-IT" sz="2600" b="1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2600" b="1" i="0" kern="1200" dirty="0" err="1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it-IT" sz="2600" b="1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2600" b="1" i="0" kern="1200" dirty="0" err="1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investing</a:t>
            </a:r>
            <a:r>
              <a:rPr lang="it-IT" sz="2600" b="1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2600" b="1" i="0" kern="1200" dirty="0" err="1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rapidly</a:t>
            </a:r>
            <a:r>
              <a:rPr lang="it-IT" sz="2600" b="1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 to build the national </a:t>
            </a:r>
            <a:r>
              <a:rPr lang="it-IT" sz="2600" b="1" i="0" kern="1200" dirty="0" err="1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infrastructure</a:t>
            </a:r>
            <a:r>
              <a:rPr lang="it-IT" sz="2600" b="1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2600" b="1" i="0" kern="1200" dirty="0" err="1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according</a:t>
            </a:r>
            <a:r>
              <a:rPr lang="it-IT" sz="2600" b="1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 to global best practices</a:t>
            </a:r>
            <a:endParaRPr lang="it-IT" sz="2600" b="1" dirty="0">
              <a:solidFill>
                <a:srgbClr val="0070C0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B80807C-B57F-E446-0448-58C632611753}"/>
              </a:ext>
            </a:extLst>
          </p:cNvPr>
          <p:cNvSpPr txBox="1"/>
          <p:nvPr/>
        </p:nvSpPr>
        <p:spPr>
          <a:xfrm>
            <a:off x="4794869" y="1542706"/>
            <a:ext cx="703015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2000" b="1" dirty="0" err="1">
                <a:solidFill>
                  <a:srgbClr val="002060"/>
                </a:solidFill>
              </a:rPr>
              <a:t>Fully</a:t>
            </a:r>
            <a:r>
              <a:rPr lang="it-IT" sz="2000" b="1" dirty="0">
                <a:solidFill>
                  <a:srgbClr val="002060"/>
                </a:solidFill>
              </a:rPr>
              <a:t> </a:t>
            </a:r>
            <a:r>
              <a:rPr lang="it-IT" sz="2000" b="1" dirty="0" err="1">
                <a:solidFill>
                  <a:srgbClr val="002060"/>
                </a:solidFill>
              </a:rPr>
              <a:t>operational</a:t>
            </a:r>
            <a:r>
              <a:rPr lang="it-IT" sz="2000" b="1" dirty="0">
                <a:solidFill>
                  <a:srgbClr val="002060"/>
                </a:solidFill>
              </a:rPr>
              <a:t> machine to </a:t>
            </a:r>
            <a:r>
              <a:rPr lang="it-IT" sz="2000" b="1" dirty="0" err="1">
                <a:solidFill>
                  <a:srgbClr val="002060"/>
                </a:solidFill>
              </a:rPr>
              <a:t>invest</a:t>
            </a:r>
            <a:r>
              <a:rPr lang="it-IT" sz="2000" b="1" dirty="0">
                <a:solidFill>
                  <a:srgbClr val="002060"/>
                </a:solidFill>
              </a:rPr>
              <a:t> </a:t>
            </a:r>
            <a:r>
              <a:rPr lang="it-IT" sz="2000" b="1" dirty="0" err="1">
                <a:solidFill>
                  <a:srgbClr val="002060"/>
                </a:solidFill>
              </a:rPr>
              <a:t>quickly</a:t>
            </a:r>
            <a:r>
              <a:rPr lang="it-IT" sz="2000" b="1" dirty="0">
                <a:solidFill>
                  <a:srgbClr val="002060"/>
                </a:solidFill>
              </a:rPr>
              <a:t> </a:t>
            </a:r>
            <a:r>
              <a:rPr lang="it-IT" sz="2000" b="1" dirty="0" err="1">
                <a:solidFill>
                  <a:srgbClr val="002060"/>
                </a:solidFill>
              </a:rPr>
              <a:t>but</a:t>
            </a:r>
            <a:r>
              <a:rPr lang="it-IT" sz="2000" b="1" dirty="0">
                <a:solidFill>
                  <a:srgbClr val="002060"/>
                </a:solidFill>
              </a:rPr>
              <a:t> </a:t>
            </a:r>
            <a:r>
              <a:rPr lang="it-IT" sz="2000" b="1" dirty="0" err="1">
                <a:solidFill>
                  <a:srgbClr val="002060"/>
                </a:solidFill>
              </a:rPr>
              <a:t>selectively</a:t>
            </a:r>
            <a:endParaRPr lang="it-IT" sz="2000" b="1" dirty="0">
              <a:solidFill>
                <a:srgbClr val="002060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1BBD8E5-AA20-3E49-5CFE-D877FFC1C7DB}"/>
              </a:ext>
            </a:extLst>
          </p:cNvPr>
          <p:cNvSpPr txBox="1"/>
          <p:nvPr/>
        </p:nvSpPr>
        <p:spPr>
          <a:xfrm>
            <a:off x="136119" y="1542706"/>
            <a:ext cx="363402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2000" b="1" dirty="0" err="1">
                <a:solidFill>
                  <a:srgbClr val="002060"/>
                </a:solidFill>
              </a:rPr>
              <a:t>Role</a:t>
            </a:r>
            <a:r>
              <a:rPr lang="it-IT" sz="2000" b="1" dirty="0">
                <a:solidFill>
                  <a:srgbClr val="002060"/>
                </a:solidFill>
              </a:rPr>
              <a:t> of CDP VC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592EF99-B201-B745-A02B-E07C8AF4C62F}"/>
              </a:ext>
            </a:extLst>
          </p:cNvPr>
          <p:cNvSpPr txBox="1"/>
          <p:nvPr/>
        </p:nvSpPr>
        <p:spPr>
          <a:xfrm>
            <a:off x="2042033" y="2567085"/>
            <a:ext cx="1728110" cy="107721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it-IT" sz="1600" b="1" dirty="0" err="1">
                <a:solidFill>
                  <a:schemeClr val="bg1"/>
                </a:solidFill>
              </a:rPr>
              <a:t>Give</a:t>
            </a:r>
            <a:r>
              <a:rPr lang="it-IT" sz="1600" b="1" dirty="0">
                <a:solidFill>
                  <a:schemeClr val="bg1"/>
                </a:solidFill>
              </a:rPr>
              <a:t> a strong “</a:t>
            </a:r>
            <a:r>
              <a:rPr lang="it-IT" sz="1600" b="1" dirty="0" err="1">
                <a:solidFill>
                  <a:schemeClr val="bg1"/>
                </a:solidFill>
              </a:rPr>
              <a:t>boost</a:t>
            </a:r>
            <a:r>
              <a:rPr lang="it-IT" sz="1600" b="1" dirty="0">
                <a:solidFill>
                  <a:schemeClr val="bg1"/>
                </a:solidFill>
              </a:rPr>
              <a:t>” to market </a:t>
            </a:r>
            <a:r>
              <a:rPr lang="it-IT" sz="1600" b="1" dirty="0" err="1">
                <a:solidFill>
                  <a:schemeClr val="bg1"/>
                </a:solidFill>
              </a:rPr>
              <a:t>growth</a:t>
            </a:r>
            <a:endParaRPr lang="it-IT" sz="1600" b="1" dirty="0">
              <a:solidFill>
                <a:schemeClr val="bg1"/>
              </a:solidFill>
            </a:endParaRPr>
          </a:p>
          <a:p>
            <a:endParaRPr lang="it-IT" sz="1600" b="1" dirty="0">
              <a:solidFill>
                <a:schemeClr val="bg1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CE6FC34-72E9-A3D6-D42E-43BD81E9BFD5}"/>
              </a:ext>
            </a:extLst>
          </p:cNvPr>
          <p:cNvSpPr txBox="1"/>
          <p:nvPr/>
        </p:nvSpPr>
        <p:spPr>
          <a:xfrm>
            <a:off x="2042033" y="4365229"/>
            <a:ext cx="1728110" cy="132343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it-IT" sz="1600" b="1" i="0" dirty="0" err="1">
                <a:solidFill>
                  <a:schemeClr val="bg1"/>
                </a:solidFill>
                <a:effectLst/>
                <a:latin typeface="+mj-lt"/>
              </a:rPr>
              <a:t>Creating</a:t>
            </a:r>
            <a:r>
              <a:rPr lang="it-IT" sz="1600" b="1" i="0" dirty="0">
                <a:solidFill>
                  <a:schemeClr val="bg1"/>
                </a:solidFill>
                <a:effectLst/>
                <a:latin typeface="+mj-lt"/>
              </a:rPr>
              <a:t> the </a:t>
            </a:r>
            <a:r>
              <a:rPr lang="it-IT" sz="1600" b="1" i="0" dirty="0" err="1">
                <a:solidFill>
                  <a:schemeClr val="bg1"/>
                </a:solidFill>
                <a:effectLst/>
                <a:latin typeface="+mj-lt"/>
              </a:rPr>
              <a:t>foundation</a:t>
            </a:r>
            <a:r>
              <a:rPr lang="it-IT" sz="1600" b="1" i="0" dirty="0">
                <a:solidFill>
                  <a:schemeClr val="bg1"/>
                </a:solidFill>
                <a:effectLst/>
                <a:latin typeface="+mj-lt"/>
              </a:rPr>
              <a:t> for the </a:t>
            </a:r>
            <a:r>
              <a:rPr lang="it-IT" sz="1600" b="1" i="0" dirty="0" err="1">
                <a:solidFill>
                  <a:schemeClr val="bg1"/>
                </a:solidFill>
                <a:effectLst/>
                <a:latin typeface="+mj-lt"/>
              </a:rPr>
              <a:t>sustainable</a:t>
            </a:r>
            <a:r>
              <a:rPr lang="it-IT" sz="1600" b="1" i="0" dirty="0">
                <a:solidFill>
                  <a:schemeClr val="bg1"/>
                </a:solidFill>
                <a:effectLst/>
                <a:latin typeface="+mj-lt"/>
              </a:rPr>
              <a:t> </a:t>
            </a:r>
            <a:r>
              <a:rPr lang="it-IT" sz="1600" b="1" i="0" dirty="0" err="1">
                <a:solidFill>
                  <a:schemeClr val="bg1"/>
                </a:solidFill>
                <a:effectLst/>
                <a:latin typeface="+mj-lt"/>
              </a:rPr>
              <a:t>development</a:t>
            </a:r>
            <a:r>
              <a:rPr lang="it-IT" sz="1600" b="1" i="0" dirty="0">
                <a:solidFill>
                  <a:schemeClr val="bg1"/>
                </a:solidFill>
                <a:effectLst/>
                <a:latin typeface="+mj-lt"/>
              </a:rPr>
              <a:t> of the VC market</a:t>
            </a:r>
            <a:endParaRPr lang="it-IT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D0807C5-4709-6219-DFF5-F0F8F0003E8D}"/>
              </a:ext>
            </a:extLst>
          </p:cNvPr>
          <p:cNvSpPr txBox="1"/>
          <p:nvPr/>
        </p:nvSpPr>
        <p:spPr>
          <a:xfrm>
            <a:off x="4424421" y="6147445"/>
            <a:ext cx="363402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0070C0"/>
                </a:solidFill>
              </a:rPr>
              <a:t>€ 4,6 Bn AUM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4308F5E-71F9-1931-0F08-17DB8ED926AD}"/>
              </a:ext>
            </a:extLst>
          </p:cNvPr>
          <p:cNvSpPr txBox="1"/>
          <p:nvPr/>
        </p:nvSpPr>
        <p:spPr>
          <a:xfrm>
            <a:off x="7976385" y="2627141"/>
            <a:ext cx="3947116" cy="6924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0" i="0" dirty="0">
                <a:solidFill>
                  <a:srgbClr val="002060"/>
                </a:solidFill>
                <a:effectLst/>
                <a:latin typeface="+mj-lt"/>
              </a:rPr>
              <a:t>Team of </a:t>
            </a:r>
            <a:r>
              <a:rPr lang="it-IT" sz="1200" b="0" i="0" dirty="0" err="1">
                <a:solidFill>
                  <a:srgbClr val="002060"/>
                </a:solidFill>
                <a:effectLst/>
                <a:latin typeface="+mj-lt"/>
              </a:rPr>
              <a:t>approximately</a:t>
            </a:r>
            <a:r>
              <a:rPr lang="it-IT" sz="1200" b="0" i="0" dirty="0">
                <a:solidFill>
                  <a:srgbClr val="002060"/>
                </a:solidFill>
                <a:effectLst/>
                <a:latin typeface="+mj-lt"/>
              </a:rPr>
              <a:t> </a:t>
            </a:r>
            <a:r>
              <a:rPr lang="it-IT" sz="1200" b="1" i="0" dirty="0">
                <a:solidFill>
                  <a:srgbClr val="002060"/>
                </a:solidFill>
                <a:effectLst/>
                <a:latin typeface="+mj-lt"/>
              </a:rPr>
              <a:t>100 VC </a:t>
            </a:r>
            <a:r>
              <a:rPr lang="it-IT" sz="1200" b="1" i="0" dirty="0" err="1">
                <a:solidFill>
                  <a:srgbClr val="002060"/>
                </a:solidFill>
                <a:effectLst/>
                <a:latin typeface="+mj-lt"/>
              </a:rPr>
              <a:t>professionals</a:t>
            </a:r>
            <a:r>
              <a:rPr lang="it-IT" sz="1200" b="1" i="0" dirty="0">
                <a:solidFill>
                  <a:srgbClr val="002060"/>
                </a:solidFill>
                <a:effectLst/>
                <a:latin typeface="+mj-lt"/>
              </a:rPr>
              <a:t> </a:t>
            </a:r>
            <a:endParaRPr lang="it-IT" sz="1200" b="1" dirty="0">
              <a:solidFill>
                <a:srgbClr val="00206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0" i="0" dirty="0">
                <a:solidFill>
                  <a:srgbClr val="002060"/>
                </a:solidFill>
                <a:effectLst/>
                <a:latin typeface="+mj-lt"/>
              </a:rPr>
              <a:t>Fund managers with </a:t>
            </a:r>
            <a:r>
              <a:rPr lang="it-IT" sz="1200" b="1" i="0" dirty="0">
                <a:solidFill>
                  <a:srgbClr val="002060"/>
                </a:solidFill>
                <a:effectLst/>
                <a:latin typeface="+mj-lt"/>
              </a:rPr>
              <a:t>120y </a:t>
            </a:r>
            <a:r>
              <a:rPr lang="it-IT" sz="1200" b="0" i="0" dirty="0">
                <a:solidFill>
                  <a:srgbClr val="002060"/>
                </a:solidFill>
                <a:effectLst/>
                <a:latin typeface="+mj-lt"/>
              </a:rPr>
              <a:t>of cumulative </a:t>
            </a:r>
            <a:r>
              <a:rPr lang="it-IT" sz="1200" b="1" i="0" dirty="0">
                <a:solidFill>
                  <a:srgbClr val="002060"/>
                </a:solidFill>
                <a:effectLst/>
                <a:latin typeface="+mj-lt"/>
              </a:rPr>
              <a:t>VC </a:t>
            </a:r>
            <a:r>
              <a:rPr lang="it-IT" sz="1200" b="1" i="0" dirty="0" err="1">
                <a:solidFill>
                  <a:srgbClr val="002060"/>
                </a:solidFill>
                <a:effectLst/>
                <a:latin typeface="+mj-lt"/>
              </a:rPr>
              <a:t>experience</a:t>
            </a:r>
            <a:r>
              <a:rPr lang="it-IT" sz="1200" b="1" i="0" dirty="0">
                <a:solidFill>
                  <a:srgbClr val="002060"/>
                </a:solidFill>
                <a:effectLst/>
                <a:latin typeface="+mj-lt"/>
              </a:rPr>
              <a:t> </a:t>
            </a:r>
            <a:endParaRPr lang="it-IT" sz="1200" b="1" dirty="0">
              <a:solidFill>
                <a:srgbClr val="00206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1" i="0" dirty="0">
                <a:solidFill>
                  <a:srgbClr val="002060"/>
                </a:solidFill>
                <a:effectLst/>
                <a:latin typeface="+mj-lt"/>
              </a:rPr>
              <a:t>10 Funds </a:t>
            </a:r>
            <a:r>
              <a:rPr lang="it-IT" sz="1200" b="0" i="0" dirty="0">
                <a:solidFill>
                  <a:srgbClr val="002060"/>
                </a:solidFill>
                <a:effectLst/>
                <a:latin typeface="+mj-lt"/>
              </a:rPr>
              <a:t>with </a:t>
            </a:r>
            <a:r>
              <a:rPr lang="it-IT" sz="1200" b="1" i="0" dirty="0" err="1">
                <a:solidFill>
                  <a:srgbClr val="002060"/>
                </a:solidFill>
                <a:effectLst/>
                <a:latin typeface="+mj-lt"/>
              </a:rPr>
              <a:t>specific</a:t>
            </a:r>
            <a:r>
              <a:rPr lang="it-IT" sz="1200" b="1" i="0" dirty="0">
                <a:solidFill>
                  <a:srgbClr val="002060"/>
                </a:solidFill>
                <a:effectLst/>
                <a:latin typeface="+mj-lt"/>
              </a:rPr>
              <a:t> investment strategies</a:t>
            </a:r>
          </a:p>
          <a:p>
            <a:endParaRPr lang="it-IT" sz="3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1A1DCB4-C087-80E4-CBA0-A6AA0E5471C7}"/>
              </a:ext>
            </a:extLst>
          </p:cNvPr>
          <p:cNvSpPr txBox="1"/>
          <p:nvPr/>
        </p:nvSpPr>
        <p:spPr>
          <a:xfrm>
            <a:off x="7990454" y="2227031"/>
            <a:ext cx="410186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rgbClr val="0070C0"/>
                </a:solidFill>
              </a:rPr>
              <a:t>Largest</a:t>
            </a:r>
            <a:r>
              <a:rPr lang="it-IT" sz="1400" b="1" dirty="0">
                <a:solidFill>
                  <a:srgbClr val="0070C0"/>
                </a:solidFill>
              </a:rPr>
              <a:t> VC asset management company in </a:t>
            </a:r>
            <a:r>
              <a:rPr lang="it-IT" sz="1400" b="1" dirty="0" err="1">
                <a:solidFill>
                  <a:srgbClr val="0070C0"/>
                </a:solidFill>
              </a:rPr>
              <a:t>Italy</a:t>
            </a:r>
            <a:endParaRPr lang="it-IT" sz="1400" b="1" dirty="0">
              <a:solidFill>
                <a:srgbClr val="0070C0"/>
              </a:solidFill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982480B-332E-9FCB-150D-53DBF35B5722}"/>
              </a:ext>
            </a:extLst>
          </p:cNvPr>
          <p:cNvSpPr txBox="1"/>
          <p:nvPr/>
        </p:nvSpPr>
        <p:spPr>
          <a:xfrm>
            <a:off x="7976732" y="3641412"/>
            <a:ext cx="410186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70C0"/>
                </a:solidFill>
              </a:rPr>
              <a:t>Market </a:t>
            </a:r>
            <a:r>
              <a:rPr lang="it-IT" sz="1400" b="1" dirty="0" err="1">
                <a:solidFill>
                  <a:srgbClr val="0070C0"/>
                </a:solidFill>
              </a:rPr>
              <a:t>investor</a:t>
            </a:r>
            <a:r>
              <a:rPr lang="it-IT" sz="1400" b="1" dirty="0">
                <a:solidFill>
                  <a:srgbClr val="0070C0"/>
                </a:solidFill>
              </a:rPr>
              <a:t> </a:t>
            </a:r>
            <a:r>
              <a:rPr lang="it-IT" sz="1400" b="1" dirty="0" err="1">
                <a:solidFill>
                  <a:srgbClr val="0070C0"/>
                </a:solidFill>
              </a:rPr>
              <a:t>focussing</a:t>
            </a:r>
            <a:r>
              <a:rPr lang="it-IT" sz="1400" b="1" dirty="0">
                <a:solidFill>
                  <a:srgbClr val="0070C0"/>
                </a:solidFill>
              </a:rPr>
              <a:t> on </a:t>
            </a:r>
            <a:r>
              <a:rPr lang="it-IT" sz="1400" b="1" dirty="0" err="1">
                <a:solidFill>
                  <a:srgbClr val="0070C0"/>
                </a:solidFill>
              </a:rPr>
              <a:t>strategic</a:t>
            </a:r>
            <a:r>
              <a:rPr lang="it-IT" sz="1400" b="1" dirty="0">
                <a:solidFill>
                  <a:srgbClr val="0070C0"/>
                </a:solidFill>
              </a:rPr>
              <a:t> impact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9729D37-4A28-6635-6524-28F86C709AE6}"/>
              </a:ext>
            </a:extLst>
          </p:cNvPr>
          <p:cNvSpPr txBox="1"/>
          <p:nvPr/>
        </p:nvSpPr>
        <p:spPr>
          <a:xfrm>
            <a:off x="8030309" y="4042205"/>
            <a:ext cx="3851333" cy="6924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rgbClr val="002060"/>
                </a:solidFill>
                <a:latin typeface="+mj-lt"/>
              </a:rPr>
              <a:t>Mix of </a:t>
            </a:r>
            <a:r>
              <a:rPr lang="it-IT" sz="1200" b="1" dirty="0" err="1">
                <a:solidFill>
                  <a:srgbClr val="002060"/>
                </a:solidFill>
                <a:latin typeface="+mj-lt"/>
              </a:rPr>
              <a:t>direct</a:t>
            </a:r>
            <a:r>
              <a:rPr lang="it-IT" sz="1200" b="1" dirty="0">
                <a:solidFill>
                  <a:srgbClr val="002060"/>
                </a:solidFill>
                <a:latin typeface="+mj-lt"/>
              </a:rPr>
              <a:t> and </a:t>
            </a:r>
            <a:r>
              <a:rPr lang="it-IT" sz="1200" b="1" dirty="0" err="1">
                <a:solidFill>
                  <a:srgbClr val="002060"/>
                </a:solidFill>
                <a:latin typeface="+mj-lt"/>
              </a:rPr>
              <a:t>indirect</a:t>
            </a:r>
            <a:r>
              <a:rPr lang="it-IT" sz="12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investments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rgbClr val="002060"/>
                </a:solidFill>
                <a:latin typeface="+mj-lt"/>
              </a:rPr>
              <a:t>Coverage of the </a:t>
            </a:r>
            <a:r>
              <a:rPr lang="it-IT" sz="1200" b="1" dirty="0" err="1">
                <a:solidFill>
                  <a:srgbClr val="002060"/>
                </a:solidFill>
                <a:latin typeface="+mj-lt"/>
              </a:rPr>
              <a:t>entire</a:t>
            </a:r>
            <a:r>
              <a:rPr lang="it-IT" sz="1200" b="1" dirty="0">
                <a:solidFill>
                  <a:srgbClr val="002060"/>
                </a:solidFill>
                <a:latin typeface="+mj-lt"/>
              </a:rPr>
              <a:t> startup life </a:t>
            </a:r>
            <a:r>
              <a:rPr lang="it-IT" sz="1200" b="1" dirty="0" err="1">
                <a:solidFill>
                  <a:srgbClr val="002060"/>
                </a:solidFill>
                <a:latin typeface="+mj-lt"/>
              </a:rPr>
              <a:t>cycle</a:t>
            </a:r>
            <a:endParaRPr lang="it-IT" sz="1200" b="1" dirty="0">
              <a:solidFill>
                <a:srgbClr val="002060"/>
              </a:solidFill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b="1" dirty="0">
                <a:solidFill>
                  <a:srgbClr val="002060"/>
                </a:solidFill>
                <a:latin typeface="+mj-lt"/>
              </a:rPr>
              <a:t>Speed 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​​of investment with strong </a:t>
            </a:r>
            <a:r>
              <a:rPr lang="it-IT" sz="1200" b="1" dirty="0" err="1">
                <a:solidFill>
                  <a:srgbClr val="002060"/>
                </a:solidFill>
                <a:latin typeface="+mj-lt"/>
              </a:rPr>
              <a:t>selectivity</a:t>
            </a:r>
            <a:endParaRPr lang="it-IT" sz="1200" b="1" dirty="0">
              <a:solidFill>
                <a:srgbClr val="002060"/>
              </a:solidFill>
              <a:latin typeface="+mj-lt"/>
            </a:endParaRPr>
          </a:p>
          <a:p>
            <a:endParaRPr lang="it-IT" sz="3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4DC980F-B648-3746-3A21-A97EE2360B48}"/>
              </a:ext>
            </a:extLst>
          </p:cNvPr>
          <p:cNvSpPr txBox="1"/>
          <p:nvPr/>
        </p:nvSpPr>
        <p:spPr>
          <a:xfrm>
            <a:off x="8028095" y="5315294"/>
            <a:ext cx="4234375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b="1" dirty="0">
                <a:solidFill>
                  <a:srgbClr val="002060"/>
                </a:solidFill>
                <a:latin typeface="+mj-lt"/>
              </a:rPr>
              <a:t>21 VC funds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b="1" dirty="0">
                <a:solidFill>
                  <a:srgbClr val="002060"/>
                </a:solidFill>
                <a:latin typeface="+mj-lt"/>
              </a:rPr>
              <a:t>18 </a:t>
            </a:r>
            <a:r>
              <a:rPr lang="it-IT" sz="1200" b="1" dirty="0" err="1">
                <a:solidFill>
                  <a:srgbClr val="002060"/>
                </a:solidFill>
                <a:latin typeface="+mj-lt"/>
              </a:rPr>
              <a:t>accelerators</a:t>
            </a:r>
            <a:r>
              <a:rPr lang="it-IT" sz="1200" b="1" dirty="0">
                <a:solidFill>
                  <a:srgbClr val="002060"/>
                </a:solidFill>
                <a:latin typeface="+mj-lt"/>
              </a:rPr>
              <a:t> and 5 tech transfer hubs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b="1" dirty="0">
                <a:solidFill>
                  <a:srgbClr val="002060"/>
                </a:solidFill>
                <a:latin typeface="+mj-lt"/>
              </a:rPr>
              <a:t>3,000+ 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startups </a:t>
            </a:r>
            <a:r>
              <a:rPr lang="it-IT" sz="1200" dirty="0" err="1">
                <a:solidFill>
                  <a:srgbClr val="002060"/>
                </a:solidFill>
                <a:latin typeface="+mj-lt"/>
              </a:rPr>
              <a:t>invested</a:t>
            </a:r>
            <a:endParaRPr lang="it-IT" sz="1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2621964-4894-A86A-3B6B-777819628742}"/>
              </a:ext>
            </a:extLst>
          </p:cNvPr>
          <p:cNvSpPr txBox="1"/>
          <p:nvPr/>
        </p:nvSpPr>
        <p:spPr>
          <a:xfrm>
            <a:off x="7990454" y="4956024"/>
            <a:ext cx="410186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70C0"/>
                </a:solidFill>
              </a:rPr>
              <a:t>€ 2,1 Bn </a:t>
            </a:r>
            <a:r>
              <a:rPr lang="it-IT" sz="1400" b="1" dirty="0" err="1">
                <a:solidFill>
                  <a:srgbClr val="0070C0"/>
                </a:solidFill>
              </a:rPr>
              <a:t>disbursed</a:t>
            </a:r>
            <a:r>
              <a:rPr lang="it-IT" sz="1400" b="1" dirty="0">
                <a:solidFill>
                  <a:srgbClr val="0070C0"/>
                </a:solidFill>
              </a:rPr>
              <a:t>, €4,7 Bn </a:t>
            </a:r>
            <a:r>
              <a:rPr lang="it-IT" sz="1400" b="1" dirty="0" err="1">
                <a:solidFill>
                  <a:srgbClr val="0070C0"/>
                </a:solidFill>
              </a:rPr>
              <a:t>pre-allocated</a:t>
            </a:r>
            <a:endParaRPr lang="it-IT" sz="1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638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D6825-73B3-4B4A-8E52-931B0AE9B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B3A854A-24F7-E4F6-CC59-39A09DB086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066" t="21960" r="4269" b="23491"/>
          <a:stretch>
            <a:fillRect/>
          </a:stretch>
        </p:blipFill>
        <p:spPr>
          <a:xfrm>
            <a:off x="-22680" y="196949"/>
            <a:ext cx="12415094" cy="597876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3348823-1878-073A-68B2-0F1D2AB974FB}"/>
              </a:ext>
            </a:extLst>
          </p:cNvPr>
          <p:cNvSpPr txBox="1"/>
          <p:nvPr/>
        </p:nvSpPr>
        <p:spPr>
          <a:xfrm>
            <a:off x="141110" y="407925"/>
            <a:ext cx="11797236" cy="4924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it-IT" sz="2600" b="1" dirty="0" err="1">
                <a:solidFill>
                  <a:srgbClr val="002060"/>
                </a:solidFill>
              </a:rPr>
              <a:t>Specific</a:t>
            </a:r>
            <a:r>
              <a:rPr lang="it-IT" sz="2600" b="1" dirty="0">
                <a:solidFill>
                  <a:srgbClr val="002060"/>
                </a:solidFill>
              </a:rPr>
              <a:t> investment strategy for </a:t>
            </a:r>
            <a:r>
              <a:rPr lang="it-IT" sz="2600" b="1" dirty="0" err="1">
                <a:solidFill>
                  <a:srgbClr val="002060"/>
                </a:solidFill>
              </a:rPr>
              <a:t>each</a:t>
            </a:r>
            <a:r>
              <a:rPr lang="it-IT" sz="2600" b="1" dirty="0">
                <a:solidFill>
                  <a:srgbClr val="002060"/>
                </a:solidFill>
              </a:rPr>
              <a:t> of the Funds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209251C-FF30-61FF-6FA1-5B8807E9A780}"/>
              </a:ext>
            </a:extLst>
          </p:cNvPr>
          <p:cNvSpPr txBox="1"/>
          <p:nvPr/>
        </p:nvSpPr>
        <p:spPr>
          <a:xfrm>
            <a:off x="393899" y="1811215"/>
            <a:ext cx="787787" cy="30777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2060"/>
                </a:solidFill>
                <a:latin typeface="+mj-lt"/>
              </a:rPr>
              <a:t>Fund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3D34838-0F30-7740-9A1A-58F2435C22D4}"/>
              </a:ext>
            </a:extLst>
          </p:cNvPr>
          <p:cNvSpPr txBox="1"/>
          <p:nvPr/>
        </p:nvSpPr>
        <p:spPr>
          <a:xfrm>
            <a:off x="407968" y="3384154"/>
            <a:ext cx="942530" cy="73866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2060"/>
                </a:solidFill>
                <a:latin typeface="+mj-lt"/>
              </a:rPr>
              <a:t>Target</a:t>
            </a:r>
          </a:p>
          <a:p>
            <a:r>
              <a:rPr lang="it-IT" sz="1400" b="1" dirty="0">
                <a:solidFill>
                  <a:srgbClr val="002060"/>
                </a:solidFill>
                <a:latin typeface="+mj-lt"/>
              </a:rPr>
              <a:t>Startups</a:t>
            </a:r>
          </a:p>
          <a:p>
            <a:r>
              <a:rPr lang="it-IT" sz="1400" b="1" dirty="0">
                <a:solidFill>
                  <a:srgbClr val="002060"/>
                </a:solidFill>
                <a:latin typeface="+mj-lt"/>
              </a:rPr>
              <a:t>and </a:t>
            </a:r>
            <a:r>
              <a:rPr lang="it-IT" sz="1400" b="1" dirty="0" err="1">
                <a:solidFill>
                  <a:srgbClr val="002060"/>
                </a:solidFill>
                <a:latin typeface="+mj-lt"/>
              </a:rPr>
              <a:t>SMEs</a:t>
            </a:r>
            <a:endParaRPr lang="it-IT" sz="1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98DC6C2-092A-983F-4B11-FF2BD7ACF2FD}"/>
              </a:ext>
            </a:extLst>
          </p:cNvPr>
          <p:cNvSpPr txBox="1"/>
          <p:nvPr/>
        </p:nvSpPr>
        <p:spPr>
          <a:xfrm>
            <a:off x="393898" y="4505161"/>
            <a:ext cx="942530" cy="30777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rgbClr val="002060"/>
                </a:solidFill>
                <a:latin typeface="+mj-lt"/>
              </a:rPr>
              <a:t>Operation</a:t>
            </a:r>
            <a:endParaRPr lang="it-IT" sz="1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C54635B-CB23-DE95-E926-2208AD00C9BE}"/>
              </a:ext>
            </a:extLst>
          </p:cNvPr>
          <p:cNvSpPr txBox="1"/>
          <p:nvPr/>
        </p:nvSpPr>
        <p:spPr>
          <a:xfrm>
            <a:off x="2442327" y="2535391"/>
            <a:ext cx="94253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dirty="0"/>
              <a:t>Focus on </a:t>
            </a:r>
            <a:r>
              <a:rPr lang="it-IT" sz="1000" dirty="0" err="1"/>
              <a:t>pre-seed</a:t>
            </a:r>
            <a:r>
              <a:rPr lang="it-IT" sz="1000" dirty="0"/>
              <a:t>/</a:t>
            </a:r>
            <a:r>
              <a:rPr lang="it-IT" sz="1000" dirty="0" err="1"/>
              <a:t>seed</a:t>
            </a:r>
            <a:r>
              <a:rPr lang="it-IT" sz="1000" dirty="0"/>
              <a:t> stages </a:t>
            </a:r>
            <a:r>
              <a:rPr lang="it-IT" sz="1000" dirty="0" err="1"/>
              <a:t>through</a:t>
            </a:r>
            <a:r>
              <a:rPr lang="it-IT" sz="1000" dirty="0"/>
              <a:t> </a:t>
            </a:r>
          </a:p>
          <a:p>
            <a:pPr algn="ctr"/>
            <a:r>
              <a:rPr lang="it-IT" sz="1000" dirty="0"/>
              <a:t>Hubs on </a:t>
            </a:r>
            <a:r>
              <a:rPr lang="it-IT" sz="1000" dirty="0" err="1"/>
              <a:t>SustainabilityRobotics</a:t>
            </a:r>
            <a:r>
              <a:rPr lang="it-IT" sz="1000" dirty="0"/>
              <a:t> Biotech</a:t>
            </a:r>
          </a:p>
          <a:p>
            <a:pPr algn="ctr"/>
            <a:r>
              <a:rPr lang="it-IT" sz="1000" dirty="0" err="1"/>
              <a:t>Aerospace</a:t>
            </a:r>
            <a:r>
              <a:rPr lang="it-IT" sz="1000" dirty="0"/>
              <a:t>, </a:t>
            </a:r>
          </a:p>
          <a:p>
            <a:pPr algn="ctr"/>
            <a:r>
              <a:rPr lang="it-IT" sz="1000" dirty="0"/>
              <a:t>AI</a:t>
            </a:r>
          </a:p>
          <a:p>
            <a:pPr algn="ctr"/>
            <a:r>
              <a:rPr lang="it-IT" sz="1000" b="1" dirty="0" err="1"/>
              <a:t>Deeptech</a:t>
            </a:r>
            <a:r>
              <a:rPr lang="it-IT" sz="1000" b="1" dirty="0"/>
              <a:t> </a:t>
            </a:r>
            <a:r>
              <a:rPr lang="it-IT" sz="1000" b="1" dirty="0" err="1"/>
              <a:t>spinoffs</a:t>
            </a:r>
            <a:endParaRPr lang="it-IT" sz="1000" b="1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3BD1C0E-5446-94B1-8935-D5063D7B3A65}"/>
              </a:ext>
            </a:extLst>
          </p:cNvPr>
          <p:cNvSpPr txBox="1"/>
          <p:nvPr/>
        </p:nvSpPr>
        <p:spPr>
          <a:xfrm>
            <a:off x="3534156" y="2776328"/>
            <a:ext cx="94253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1000" dirty="0"/>
          </a:p>
          <a:p>
            <a:pPr algn="ctr"/>
            <a:r>
              <a:rPr lang="it-IT" sz="1000" dirty="0"/>
              <a:t>Focus on </a:t>
            </a:r>
            <a:r>
              <a:rPr lang="it-IT" sz="1000" dirty="0" err="1"/>
              <a:t>pre-seed</a:t>
            </a:r>
            <a:r>
              <a:rPr lang="it-IT" sz="1000" dirty="0"/>
              <a:t>/</a:t>
            </a:r>
            <a:r>
              <a:rPr lang="it-IT" sz="1000" dirty="0" err="1"/>
              <a:t>seed</a:t>
            </a:r>
            <a:r>
              <a:rPr lang="it-IT" sz="1000" dirty="0"/>
              <a:t> stages 18 </a:t>
            </a:r>
            <a:r>
              <a:rPr lang="it-IT" sz="1000" b="1" dirty="0"/>
              <a:t>Accelerator Funds </a:t>
            </a:r>
            <a:r>
              <a:rPr lang="it-IT" sz="1000" dirty="0"/>
              <a:t>on </a:t>
            </a:r>
            <a:r>
              <a:rPr lang="it-IT" sz="1000" dirty="0" err="1"/>
              <a:t>specific</a:t>
            </a:r>
            <a:r>
              <a:rPr lang="it-IT" sz="1000" dirty="0"/>
              <a:t> domains </a:t>
            </a:r>
            <a:r>
              <a:rPr lang="it-IT" sz="1000" dirty="0" err="1"/>
              <a:t>each</a:t>
            </a:r>
            <a:endParaRPr lang="it-IT" sz="1000" b="1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DDFB9A7-8BE8-BF10-40AB-F921585C87BB}"/>
              </a:ext>
            </a:extLst>
          </p:cNvPr>
          <p:cNvSpPr txBox="1"/>
          <p:nvPr/>
        </p:nvSpPr>
        <p:spPr>
          <a:xfrm>
            <a:off x="4636181" y="2766223"/>
            <a:ext cx="942530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1000" b="1" dirty="0"/>
          </a:p>
          <a:p>
            <a:pPr algn="ctr"/>
            <a:r>
              <a:rPr lang="it-IT" sz="1000" b="1" dirty="0"/>
              <a:t>Venture building </a:t>
            </a:r>
            <a:r>
              <a:rPr lang="it-IT" sz="1000" dirty="0" err="1"/>
              <a:t>approach</a:t>
            </a:r>
            <a:r>
              <a:rPr lang="it-IT" sz="1000" dirty="0"/>
              <a:t> to ideate and create startups in </a:t>
            </a:r>
            <a:r>
              <a:rPr lang="it-IT" sz="1000" dirty="0" err="1"/>
              <a:t>collaboration</a:t>
            </a:r>
            <a:r>
              <a:rPr lang="it-IT" sz="1000" dirty="0"/>
              <a:t> with </a:t>
            </a:r>
            <a:r>
              <a:rPr lang="it-IT" sz="1000" dirty="0" err="1"/>
              <a:t>corporates</a:t>
            </a:r>
            <a:endParaRPr lang="it-IT" sz="1000" b="1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2888D30-9967-62AB-FCED-D676EBCC40E8}"/>
              </a:ext>
            </a:extLst>
          </p:cNvPr>
          <p:cNvSpPr txBox="1"/>
          <p:nvPr/>
        </p:nvSpPr>
        <p:spPr>
          <a:xfrm>
            <a:off x="5670761" y="2622441"/>
            <a:ext cx="942530" cy="18004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endParaRPr lang="it-IT" sz="100" b="1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CA6942E-2368-2390-9208-87E3C202FA90}"/>
              </a:ext>
            </a:extLst>
          </p:cNvPr>
          <p:cNvSpPr txBox="1"/>
          <p:nvPr/>
        </p:nvSpPr>
        <p:spPr>
          <a:xfrm>
            <a:off x="6738166" y="2688188"/>
            <a:ext cx="942530" cy="16466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endParaRPr lang="it-IT" sz="100" b="1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DBF78A1-8C6F-B6A4-8E50-A92F1A782362}"/>
              </a:ext>
            </a:extLst>
          </p:cNvPr>
          <p:cNvSpPr txBox="1"/>
          <p:nvPr/>
        </p:nvSpPr>
        <p:spPr>
          <a:xfrm>
            <a:off x="8899195" y="2713624"/>
            <a:ext cx="942530" cy="16466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endParaRPr lang="it-IT" sz="100" b="1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3FC212A-2D0C-BE26-AB04-B8109F157735}"/>
              </a:ext>
            </a:extLst>
          </p:cNvPr>
          <p:cNvSpPr txBox="1"/>
          <p:nvPr/>
        </p:nvSpPr>
        <p:spPr>
          <a:xfrm>
            <a:off x="9966600" y="2713623"/>
            <a:ext cx="942530" cy="16466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endParaRPr lang="it-IT" sz="100" b="1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01DC0CC-9742-5653-5C9B-FB49943E6F75}"/>
              </a:ext>
            </a:extLst>
          </p:cNvPr>
          <p:cNvSpPr txBox="1"/>
          <p:nvPr/>
        </p:nvSpPr>
        <p:spPr>
          <a:xfrm>
            <a:off x="11046156" y="2724019"/>
            <a:ext cx="942530" cy="16466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pPr algn="ctr"/>
            <a:endParaRPr lang="it-IT" sz="1000" b="1" dirty="0"/>
          </a:p>
          <a:p>
            <a:endParaRPr lang="it-IT" sz="100" b="1" dirty="0"/>
          </a:p>
        </p:txBody>
      </p:sp>
    </p:spTree>
    <p:extLst>
      <p:ext uri="{BB962C8B-B14F-4D97-AF65-F5344CB8AC3E}">
        <p14:creationId xmlns:p14="http://schemas.microsoft.com/office/powerpoint/2010/main" val="1646266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A0929C-4332-BF83-42E7-06E727B7EC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181C8E5-2B53-5C5C-E024-6E3A458937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8EF2670-6B50-A8DC-2B44-4273D669CB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" t="33074" r="17527" b="7312"/>
          <a:stretch>
            <a:fillRect/>
          </a:stretch>
        </p:blipFill>
        <p:spPr>
          <a:xfrm>
            <a:off x="0" y="1030288"/>
            <a:ext cx="12357339" cy="582771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FD85F3C-0A20-BA08-37F3-782193D79881}"/>
              </a:ext>
            </a:extLst>
          </p:cNvPr>
          <p:cNvSpPr txBox="1"/>
          <p:nvPr/>
        </p:nvSpPr>
        <p:spPr>
          <a:xfrm>
            <a:off x="141110" y="407925"/>
            <a:ext cx="11797236" cy="4924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it-IT" sz="2600" b="1" dirty="0">
                <a:solidFill>
                  <a:srgbClr val="002060"/>
                </a:solidFill>
              </a:rPr>
              <a:t>Focus on 5 macro-</a:t>
            </a:r>
            <a:r>
              <a:rPr lang="it-IT" sz="2600" b="1" dirty="0" err="1">
                <a:solidFill>
                  <a:srgbClr val="002060"/>
                </a:solidFill>
              </a:rPr>
              <a:t>areas</a:t>
            </a:r>
            <a:r>
              <a:rPr lang="it-IT" sz="2600" b="1" dirty="0">
                <a:solidFill>
                  <a:srgbClr val="002060"/>
                </a:solidFill>
              </a:rPr>
              <a:t> </a:t>
            </a:r>
            <a:r>
              <a:rPr lang="it-IT" sz="2600" b="1" dirty="0" err="1">
                <a:solidFill>
                  <a:srgbClr val="002060"/>
                </a:solidFill>
              </a:rPr>
              <a:t>across</a:t>
            </a:r>
            <a:r>
              <a:rPr lang="it-IT" sz="2600" b="1" dirty="0">
                <a:solidFill>
                  <a:srgbClr val="002060"/>
                </a:solidFill>
              </a:rPr>
              <a:t> startups life </a:t>
            </a:r>
            <a:r>
              <a:rPr lang="it-IT" sz="2600" b="1" dirty="0" err="1">
                <a:solidFill>
                  <a:srgbClr val="002060"/>
                </a:solidFill>
              </a:rPr>
              <a:t>cycle</a:t>
            </a:r>
            <a:endParaRPr lang="it-IT" sz="2600" b="1" dirty="0">
              <a:solidFill>
                <a:srgbClr val="002060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987EE20-6C24-E34D-0EDD-7166B94670FB}"/>
              </a:ext>
            </a:extLst>
          </p:cNvPr>
          <p:cNvSpPr txBox="1"/>
          <p:nvPr/>
        </p:nvSpPr>
        <p:spPr>
          <a:xfrm>
            <a:off x="703385" y="2982040"/>
            <a:ext cx="3235567" cy="93871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70C0"/>
                </a:solidFill>
              </a:rPr>
              <a:t>1. Technology transfer                          </a:t>
            </a:r>
          </a:p>
          <a:p>
            <a:r>
              <a:rPr lang="it-IT" sz="1200" dirty="0"/>
              <a:t>Network of Hubs </a:t>
            </a:r>
            <a:r>
              <a:rPr lang="it-IT" sz="1200" dirty="0" err="1"/>
              <a:t>focussing</a:t>
            </a:r>
            <a:r>
              <a:rPr lang="it-IT" sz="1200" dirty="0"/>
              <a:t> on </a:t>
            </a:r>
            <a:r>
              <a:rPr lang="it-IT" sz="1200" dirty="0" err="1"/>
              <a:t>strategic</a:t>
            </a:r>
            <a:r>
              <a:rPr lang="it-IT" sz="1200" dirty="0"/>
              <a:t> </a:t>
            </a:r>
            <a:r>
              <a:rPr lang="it-IT" sz="1200" dirty="0" err="1"/>
              <a:t>technologies</a:t>
            </a:r>
            <a:r>
              <a:rPr lang="it-IT" sz="1200" dirty="0"/>
              <a:t> to </a:t>
            </a:r>
            <a:r>
              <a:rPr lang="it-IT" sz="1200" dirty="0" err="1"/>
              <a:t>foster</a:t>
            </a:r>
            <a:r>
              <a:rPr lang="it-IT" sz="1200" dirty="0"/>
              <a:t> transfer from </a:t>
            </a:r>
            <a:r>
              <a:rPr lang="it-IT" sz="1200" dirty="0" err="1"/>
              <a:t>research</a:t>
            </a:r>
            <a:r>
              <a:rPr lang="it-IT" sz="1200" dirty="0"/>
              <a:t> to </a:t>
            </a:r>
            <a:r>
              <a:rPr lang="it-IT" sz="1200" dirty="0" err="1"/>
              <a:t>prototype</a:t>
            </a:r>
            <a:r>
              <a:rPr lang="it-IT" sz="1200" dirty="0"/>
              <a:t>/</a:t>
            </a:r>
            <a:r>
              <a:rPr lang="it-IT" sz="1200" dirty="0" err="1"/>
              <a:t>spinoffs</a:t>
            </a:r>
            <a:endParaRPr lang="it-IT" sz="1200" dirty="0"/>
          </a:p>
          <a:p>
            <a:endParaRPr lang="it-IT" sz="5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E6FE4F1-7471-36DD-F217-D2DF81B0F1D3}"/>
              </a:ext>
            </a:extLst>
          </p:cNvPr>
          <p:cNvSpPr txBox="1"/>
          <p:nvPr/>
        </p:nvSpPr>
        <p:spPr>
          <a:xfrm>
            <a:off x="703385" y="4090181"/>
            <a:ext cx="3235567" cy="93871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70C0"/>
                </a:solidFill>
              </a:rPr>
              <a:t>2. Venture Building</a:t>
            </a:r>
          </a:p>
          <a:p>
            <a:r>
              <a:rPr lang="it-IT" sz="1200" dirty="0"/>
              <a:t>Co-</a:t>
            </a:r>
            <a:r>
              <a:rPr lang="it-IT" sz="1200" dirty="0" err="1"/>
              <a:t>creation</a:t>
            </a:r>
            <a:r>
              <a:rPr lang="it-IT" sz="1200" dirty="0"/>
              <a:t> of new venture </a:t>
            </a:r>
            <a:r>
              <a:rPr lang="it-IT" sz="1200" dirty="0" err="1"/>
              <a:t>together</a:t>
            </a:r>
            <a:r>
              <a:rPr lang="it-IT" sz="1200" dirty="0"/>
              <a:t> with </a:t>
            </a:r>
            <a:r>
              <a:rPr lang="it-IT" sz="1200" dirty="0" err="1"/>
              <a:t>Corporates</a:t>
            </a:r>
            <a:r>
              <a:rPr lang="it-IT" sz="1200" dirty="0"/>
              <a:t> and of new venture builders for </a:t>
            </a:r>
            <a:r>
              <a:rPr lang="it-IT" sz="1200" dirty="0" err="1"/>
              <a:t>innovating</a:t>
            </a:r>
            <a:r>
              <a:rPr lang="it-IT" sz="1200" dirty="0"/>
              <a:t> and </a:t>
            </a:r>
            <a:r>
              <a:rPr lang="it-IT" sz="1200" dirty="0" err="1"/>
              <a:t>digitalising</a:t>
            </a:r>
            <a:r>
              <a:rPr lang="it-IT" sz="1200" dirty="0"/>
              <a:t> </a:t>
            </a:r>
            <a:r>
              <a:rPr lang="it-IT" sz="1200" dirty="0" err="1"/>
              <a:t>SMEs</a:t>
            </a:r>
            <a:r>
              <a:rPr lang="it-IT" sz="1200" dirty="0"/>
              <a:t> </a:t>
            </a:r>
          </a:p>
          <a:p>
            <a:endParaRPr lang="it-IT" sz="5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09A3AAC-FC48-956A-6A9F-A458C8EB0E10}"/>
              </a:ext>
            </a:extLst>
          </p:cNvPr>
          <p:cNvSpPr txBox="1"/>
          <p:nvPr/>
        </p:nvSpPr>
        <p:spPr>
          <a:xfrm>
            <a:off x="703384" y="5169912"/>
            <a:ext cx="3235567" cy="112338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70C0"/>
                </a:solidFill>
              </a:rPr>
              <a:t>3. Accelerator</a:t>
            </a:r>
          </a:p>
          <a:p>
            <a:r>
              <a:rPr lang="it-IT" sz="1200" dirty="0"/>
              <a:t>Network of </a:t>
            </a:r>
            <a:r>
              <a:rPr lang="it-IT" sz="1200" dirty="0" err="1"/>
              <a:t>specialized</a:t>
            </a:r>
            <a:r>
              <a:rPr lang="it-IT" sz="1200" dirty="0"/>
              <a:t> Acceleration </a:t>
            </a:r>
            <a:r>
              <a:rPr lang="it-IT" sz="1200" dirty="0" err="1"/>
              <a:t>Programmes</a:t>
            </a:r>
            <a:r>
              <a:rPr lang="it-IT" sz="1200" dirty="0"/>
              <a:t> in </a:t>
            </a:r>
            <a:r>
              <a:rPr lang="it-IT" sz="1200" dirty="0" err="1"/>
              <a:t>strategic</a:t>
            </a:r>
            <a:r>
              <a:rPr lang="it-IT" sz="1200" dirty="0"/>
              <a:t> </a:t>
            </a:r>
            <a:r>
              <a:rPr lang="it-IT" sz="1200" dirty="0" err="1"/>
              <a:t>sectors</a:t>
            </a:r>
            <a:r>
              <a:rPr lang="it-IT" sz="1200" dirty="0"/>
              <a:t> and </a:t>
            </a:r>
            <a:r>
              <a:rPr lang="it-IT" sz="1200" dirty="0" err="1"/>
              <a:t>technologies</a:t>
            </a:r>
            <a:r>
              <a:rPr lang="it-IT" sz="1200" dirty="0"/>
              <a:t>. Link with industrial clusters to support </a:t>
            </a:r>
            <a:r>
              <a:rPr lang="it-IT" sz="1200" dirty="0" err="1"/>
              <a:t>young</a:t>
            </a:r>
            <a:r>
              <a:rPr lang="it-IT" sz="1200" dirty="0"/>
              <a:t> </a:t>
            </a:r>
            <a:r>
              <a:rPr lang="it-IT" sz="1200" dirty="0" err="1"/>
              <a:t>starups</a:t>
            </a:r>
            <a:endParaRPr lang="it-IT" sz="1200" dirty="0"/>
          </a:p>
          <a:p>
            <a:endParaRPr lang="it-IT" sz="5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CC707EA-B3CA-EB76-9B65-7D31F7E21A96}"/>
              </a:ext>
            </a:extLst>
          </p:cNvPr>
          <p:cNvSpPr txBox="1"/>
          <p:nvPr/>
        </p:nvSpPr>
        <p:spPr>
          <a:xfrm>
            <a:off x="4543865" y="3125690"/>
            <a:ext cx="6428935" cy="15850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70C0"/>
                </a:solidFill>
              </a:rPr>
              <a:t>4. Direct investments in startups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200" b="1" dirty="0"/>
              <a:t>Quick and </a:t>
            </a:r>
            <a:r>
              <a:rPr lang="it-IT" sz="1200" b="1" dirty="0" err="1"/>
              <a:t>selective</a:t>
            </a:r>
            <a:r>
              <a:rPr lang="it-IT" sz="1200" b="1" dirty="0"/>
              <a:t> </a:t>
            </a:r>
            <a:r>
              <a:rPr lang="it-IT" sz="1200" b="1" dirty="0" err="1"/>
              <a:t>direct</a:t>
            </a:r>
            <a:r>
              <a:rPr lang="it-IT" sz="1200" b="1" dirty="0"/>
              <a:t> investments </a:t>
            </a:r>
            <a:r>
              <a:rPr lang="it-IT" sz="1200" dirty="0"/>
              <a:t>in </a:t>
            </a:r>
            <a:r>
              <a:rPr lang="it-IT" sz="1200" dirty="0" err="1"/>
              <a:t>already</a:t>
            </a:r>
            <a:r>
              <a:rPr lang="it-IT" sz="1200" dirty="0"/>
              <a:t> </a:t>
            </a:r>
            <a:r>
              <a:rPr lang="it-IT" sz="1200" dirty="0" err="1"/>
              <a:t>established</a:t>
            </a:r>
            <a:r>
              <a:rPr lang="it-IT" sz="1200" dirty="0"/>
              <a:t> startups </a:t>
            </a:r>
            <a:r>
              <a:rPr lang="it-IT" sz="1200" dirty="0" err="1"/>
              <a:t>operating</a:t>
            </a:r>
            <a:r>
              <a:rPr lang="it-IT" sz="1200" dirty="0"/>
              <a:t> in </a:t>
            </a:r>
            <a:r>
              <a:rPr lang="it-IT" sz="1200" b="1" dirty="0" err="1"/>
              <a:t>strategic</a:t>
            </a:r>
            <a:r>
              <a:rPr lang="it-IT" sz="1200" b="1" dirty="0"/>
              <a:t> </a:t>
            </a:r>
            <a:r>
              <a:rPr lang="it-IT" sz="1200" b="1" dirty="0" err="1"/>
              <a:t>sectors</a:t>
            </a:r>
            <a:r>
              <a:rPr lang="it-IT" sz="1200" b="1" dirty="0"/>
              <a:t> and </a:t>
            </a:r>
            <a:r>
              <a:rPr lang="it-IT" sz="1200" b="1" dirty="0" err="1"/>
              <a:t>technologies</a:t>
            </a:r>
            <a:r>
              <a:rPr lang="it-IT" sz="1200" b="1" dirty="0"/>
              <a:t> for </a:t>
            </a:r>
            <a:r>
              <a:rPr lang="it-IT" sz="1200" b="1" dirty="0" err="1"/>
              <a:t>Italy</a:t>
            </a:r>
            <a:endParaRPr lang="it-IT" sz="1200" b="1" dirty="0"/>
          </a:p>
          <a:p>
            <a:endParaRPr lang="it-IT" sz="1200" b="1" dirty="0"/>
          </a:p>
          <a:p>
            <a:endParaRPr lang="it-IT" sz="1200" b="1" dirty="0"/>
          </a:p>
          <a:p>
            <a:endParaRPr lang="it-IT" sz="1200" b="1" dirty="0"/>
          </a:p>
          <a:p>
            <a:endParaRPr lang="it-IT" sz="200" b="1" dirty="0"/>
          </a:p>
          <a:p>
            <a:endParaRPr lang="it-IT" sz="5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ED0B09F-6A96-4BFE-058D-CA05E2488DE6}"/>
              </a:ext>
            </a:extLst>
          </p:cNvPr>
          <p:cNvSpPr txBox="1"/>
          <p:nvPr/>
        </p:nvSpPr>
        <p:spPr>
          <a:xfrm>
            <a:off x="4541517" y="4839600"/>
            <a:ext cx="6947099" cy="14157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70C0"/>
                </a:solidFill>
              </a:rPr>
              <a:t>5. Fund of funds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200" b="1" dirty="0"/>
              <a:t>Investments in VC funds </a:t>
            </a:r>
            <a:r>
              <a:rPr lang="it-IT" sz="1200" b="1" dirty="0" err="1"/>
              <a:t>raised</a:t>
            </a:r>
            <a:r>
              <a:rPr lang="it-IT" sz="1200" b="1" dirty="0"/>
              <a:t> by </a:t>
            </a:r>
            <a:r>
              <a:rPr lang="it-IT" sz="1200" b="1" dirty="0" err="1"/>
              <a:t>third</a:t>
            </a:r>
            <a:r>
              <a:rPr lang="it-IT" sz="1200" b="1" dirty="0"/>
              <a:t>-party managers</a:t>
            </a:r>
            <a:r>
              <a:rPr lang="it-IT" sz="1200" dirty="0"/>
              <a:t>, </a:t>
            </a:r>
            <a:r>
              <a:rPr lang="it-IT" sz="1200" dirty="0" err="1"/>
              <a:t>both</a:t>
            </a:r>
            <a:r>
              <a:rPr lang="it-IT" sz="1200" dirty="0"/>
              <a:t> </a:t>
            </a:r>
            <a:r>
              <a:rPr lang="it-IT" sz="1200" dirty="0" err="1"/>
              <a:t>established</a:t>
            </a:r>
            <a:r>
              <a:rPr lang="it-IT" sz="1200" dirty="0"/>
              <a:t> and </a:t>
            </a:r>
            <a:r>
              <a:rPr lang="it-IT" sz="1200" dirty="0" err="1"/>
              <a:t>newly</a:t>
            </a:r>
            <a:r>
              <a:rPr lang="it-IT" sz="1200" dirty="0"/>
              <a:t> </a:t>
            </a:r>
            <a:r>
              <a:rPr lang="it-IT" sz="1200" dirty="0" err="1"/>
              <a:t>established</a:t>
            </a:r>
            <a:r>
              <a:rPr lang="it-IT" sz="1200" dirty="0"/>
              <a:t>, to support the </a:t>
            </a:r>
            <a:r>
              <a:rPr lang="it-IT" sz="1200" dirty="0" err="1"/>
              <a:t>growth</a:t>
            </a:r>
            <a:r>
              <a:rPr lang="it-IT" sz="1200" dirty="0"/>
              <a:t> of the private venture capital </a:t>
            </a:r>
            <a:r>
              <a:rPr lang="it-IT" sz="1200" dirty="0" err="1"/>
              <a:t>infrastructure</a:t>
            </a:r>
            <a:r>
              <a:rPr lang="it-IT" sz="1200" dirty="0"/>
              <a:t>, </a:t>
            </a:r>
            <a:r>
              <a:rPr lang="it-IT" sz="1200" dirty="0" err="1"/>
              <a:t>realizing</a:t>
            </a:r>
            <a:r>
              <a:rPr lang="it-IT" sz="1200" dirty="0"/>
              <a:t> a </a:t>
            </a:r>
            <a:r>
              <a:rPr lang="it-IT" sz="1200" dirty="0" err="1"/>
              <a:t>significant</a:t>
            </a:r>
            <a:r>
              <a:rPr lang="it-IT" sz="1200" dirty="0"/>
              <a:t> leverage </a:t>
            </a:r>
            <a:r>
              <a:rPr lang="it-IT" sz="1200" dirty="0" err="1"/>
              <a:t>effect</a:t>
            </a:r>
            <a:r>
              <a:rPr lang="it-IT" sz="1200" dirty="0"/>
              <a:t> on capital</a:t>
            </a:r>
            <a:endParaRPr lang="it-IT" sz="1200" b="1" dirty="0"/>
          </a:p>
          <a:p>
            <a:endParaRPr lang="it-IT" sz="1200" b="1" dirty="0"/>
          </a:p>
          <a:p>
            <a:endParaRPr lang="it-IT" sz="300" b="1" dirty="0"/>
          </a:p>
          <a:p>
            <a:endParaRPr lang="it-IT" sz="200" b="1" dirty="0"/>
          </a:p>
          <a:p>
            <a:endParaRPr lang="it-IT" sz="500" dirty="0"/>
          </a:p>
        </p:txBody>
      </p:sp>
    </p:spTree>
    <p:extLst>
      <p:ext uri="{BB962C8B-B14F-4D97-AF65-F5344CB8AC3E}">
        <p14:creationId xmlns:p14="http://schemas.microsoft.com/office/powerpoint/2010/main" val="3396006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A0929C-4332-BF83-42E7-06E727B7EC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181C8E5-2B53-5C5C-E024-6E3A458937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oftware, multimediale, Sito Web&#10;&#10;Descrizione generata automaticamente">
            <a:extLst>
              <a:ext uri="{FF2B5EF4-FFF2-40B4-BE49-F238E27FC236}">
                <a16:creationId xmlns:a16="http://schemas.microsoft.com/office/drawing/2014/main" id="{3A01A917-2B25-AE24-EDDC-39E56B6564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606" r="17230" b="12025"/>
          <a:stretch>
            <a:fillRect/>
          </a:stretch>
        </p:blipFill>
        <p:spPr>
          <a:xfrm>
            <a:off x="0" y="-18199"/>
            <a:ext cx="11934544" cy="62236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0A58564-1F21-C8FE-D005-CF4E212E6AAF}"/>
              </a:ext>
            </a:extLst>
          </p:cNvPr>
          <p:cNvSpPr txBox="1"/>
          <p:nvPr/>
        </p:nvSpPr>
        <p:spPr>
          <a:xfrm>
            <a:off x="141110" y="-42251"/>
            <a:ext cx="11797236" cy="8925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endParaRPr lang="it-IT" sz="2600" b="1" dirty="0">
              <a:solidFill>
                <a:srgbClr val="002060"/>
              </a:solidFill>
            </a:endParaRPr>
          </a:p>
          <a:p>
            <a:pPr algn="just"/>
            <a:r>
              <a:rPr lang="it-IT" sz="2600" b="1" dirty="0">
                <a:solidFill>
                  <a:srgbClr val="002060"/>
                </a:solidFill>
              </a:rPr>
              <a:t>Focus on Tech Transfer Fund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ECA8A31-2EBF-9080-7A42-F3F6861DB313}"/>
              </a:ext>
            </a:extLst>
          </p:cNvPr>
          <p:cNvSpPr txBox="1"/>
          <p:nvPr/>
        </p:nvSpPr>
        <p:spPr>
          <a:xfrm>
            <a:off x="211450" y="1427836"/>
            <a:ext cx="84362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D340FBD-D25E-E279-4409-9A81080A63ED}"/>
              </a:ext>
            </a:extLst>
          </p:cNvPr>
          <p:cNvSpPr txBox="1"/>
          <p:nvPr/>
        </p:nvSpPr>
        <p:spPr>
          <a:xfrm>
            <a:off x="309926" y="2568215"/>
            <a:ext cx="84362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0070C0"/>
                </a:solidFill>
              </a:rPr>
              <a:t>40+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63E17DB-7A73-E815-EE1F-B2DE147716D9}"/>
              </a:ext>
            </a:extLst>
          </p:cNvPr>
          <p:cNvSpPr txBox="1"/>
          <p:nvPr/>
        </p:nvSpPr>
        <p:spPr>
          <a:xfrm>
            <a:off x="141111" y="3859212"/>
            <a:ext cx="132281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0070C0"/>
                </a:solidFill>
              </a:rPr>
              <a:t>1000+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86831C1-C0DB-EA85-635D-876836E5E71E}"/>
              </a:ext>
            </a:extLst>
          </p:cNvPr>
          <p:cNvSpPr txBox="1"/>
          <p:nvPr/>
        </p:nvSpPr>
        <p:spPr>
          <a:xfrm>
            <a:off x="169246" y="5137776"/>
            <a:ext cx="1238409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0070C0"/>
                </a:solidFill>
              </a:rPr>
              <a:t>80+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57D52C9-191E-186F-8E4E-F44943D63A25}"/>
              </a:ext>
            </a:extLst>
          </p:cNvPr>
          <p:cNvSpPr txBox="1"/>
          <p:nvPr/>
        </p:nvSpPr>
        <p:spPr>
          <a:xfrm>
            <a:off x="1266528" y="1230884"/>
            <a:ext cx="131255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it-IT" sz="1400" b="1" dirty="0"/>
          </a:p>
          <a:p>
            <a:r>
              <a:rPr lang="it-IT" sz="1400" b="1" dirty="0"/>
              <a:t>Tech Transfer Hubs </a:t>
            </a:r>
            <a:r>
              <a:rPr lang="it-IT" sz="1400" dirty="0" err="1"/>
              <a:t>across</a:t>
            </a:r>
            <a:r>
              <a:rPr lang="it-IT" sz="1400" dirty="0"/>
              <a:t> </a:t>
            </a:r>
            <a:r>
              <a:rPr lang="it-IT" sz="1400" dirty="0" err="1"/>
              <a:t>Italian</a:t>
            </a:r>
            <a:r>
              <a:rPr lang="it-IT" sz="1400" dirty="0"/>
              <a:t> </a:t>
            </a:r>
            <a:r>
              <a:rPr lang="it-IT" sz="1400" dirty="0" err="1"/>
              <a:t>regions</a:t>
            </a:r>
            <a:endParaRPr lang="it-IT" sz="140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188681F-F2C7-1FE6-DC86-B568AC21418C}"/>
              </a:ext>
            </a:extLst>
          </p:cNvPr>
          <p:cNvSpPr txBox="1"/>
          <p:nvPr/>
        </p:nvSpPr>
        <p:spPr>
          <a:xfrm>
            <a:off x="1266527" y="2365431"/>
            <a:ext cx="1532943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it-IT" sz="1400" b="1" dirty="0"/>
          </a:p>
          <a:p>
            <a:r>
              <a:rPr lang="it-IT" sz="1400" b="1" dirty="0"/>
              <a:t>Partners </a:t>
            </a:r>
            <a:r>
              <a:rPr lang="it-IT" sz="1400" dirty="0"/>
              <a:t>(</a:t>
            </a:r>
            <a:r>
              <a:rPr lang="it-IT" sz="1400" dirty="0" err="1"/>
              <a:t>universities</a:t>
            </a:r>
            <a:r>
              <a:rPr lang="it-IT" sz="1400" dirty="0"/>
              <a:t>, </a:t>
            </a:r>
            <a:r>
              <a:rPr lang="it-IT" sz="1400" dirty="0" err="1"/>
              <a:t>research</a:t>
            </a:r>
            <a:r>
              <a:rPr lang="it-IT" sz="1400" dirty="0"/>
              <a:t> centers, </a:t>
            </a:r>
            <a:r>
              <a:rPr lang="it-IT" sz="1400" dirty="0" err="1"/>
              <a:t>incubators</a:t>
            </a:r>
            <a:r>
              <a:rPr lang="it-IT" sz="1400" dirty="0"/>
              <a:t>, etc.)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AB325F2-66A3-779B-4D1E-9BF8B9F9EF28}"/>
              </a:ext>
            </a:extLst>
          </p:cNvPr>
          <p:cNvSpPr txBox="1"/>
          <p:nvPr/>
        </p:nvSpPr>
        <p:spPr>
          <a:xfrm>
            <a:off x="1380181" y="3618274"/>
            <a:ext cx="1532943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it-IT" sz="1400" b="1" dirty="0"/>
          </a:p>
          <a:p>
            <a:r>
              <a:rPr lang="it-IT" sz="1400" b="1" dirty="0"/>
              <a:t>Projects</a:t>
            </a:r>
          </a:p>
          <a:p>
            <a:r>
              <a:rPr lang="it-IT" sz="1400" b="1" dirty="0" err="1"/>
              <a:t>Evaluated</a:t>
            </a:r>
            <a:r>
              <a:rPr lang="it-IT" sz="1400" dirty="0"/>
              <a:t> from </a:t>
            </a:r>
            <a:r>
              <a:rPr lang="it-IT" sz="1400" dirty="0" err="1"/>
              <a:t>research</a:t>
            </a:r>
            <a:r>
              <a:rPr lang="it-IT" sz="1400" dirty="0"/>
              <a:t> and startups</a:t>
            </a:r>
            <a:r>
              <a:rPr lang="it-IT" sz="1400" b="1" dirty="0"/>
              <a:t> </a:t>
            </a:r>
            <a:endParaRPr lang="it-IT" sz="14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A60F5FC-69FF-B632-11A3-BAD965EDF082}"/>
              </a:ext>
            </a:extLst>
          </p:cNvPr>
          <p:cNvSpPr txBox="1"/>
          <p:nvPr/>
        </p:nvSpPr>
        <p:spPr>
          <a:xfrm>
            <a:off x="1380180" y="4842815"/>
            <a:ext cx="1532943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it-IT" sz="1400" b="1" dirty="0"/>
          </a:p>
          <a:p>
            <a:r>
              <a:rPr lang="it-IT" sz="1400" b="1" dirty="0" err="1"/>
              <a:t>Research</a:t>
            </a:r>
            <a:r>
              <a:rPr lang="it-IT" sz="1400" b="1" dirty="0"/>
              <a:t> projects </a:t>
            </a:r>
            <a:r>
              <a:rPr lang="it-IT" sz="1400" b="1" dirty="0" err="1"/>
              <a:t>selected</a:t>
            </a:r>
            <a:endParaRPr lang="it-IT" sz="14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EF112E6-2E3C-EFF6-CEDE-234F2DCDD7D1}"/>
              </a:ext>
            </a:extLst>
          </p:cNvPr>
          <p:cNvSpPr txBox="1"/>
          <p:nvPr/>
        </p:nvSpPr>
        <p:spPr>
          <a:xfrm>
            <a:off x="6919394" y="652600"/>
            <a:ext cx="11797236" cy="8002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endParaRPr lang="it-IT" sz="2600" b="1" dirty="0">
              <a:solidFill>
                <a:srgbClr val="002060"/>
              </a:solidFill>
            </a:endParaRPr>
          </a:p>
          <a:p>
            <a:pPr algn="just"/>
            <a:r>
              <a:rPr lang="it-IT" sz="2000" b="1" dirty="0">
                <a:solidFill>
                  <a:srgbClr val="0070C0"/>
                </a:solidFill>
              </a:rPr>
              <a:t>50+ partners </a:t>
            </a:r>
            <a:r>
              <a:rPr lang="it-IT" sz="2000" b="1" dirty="0" err="1">
                <a:solidFill>
                  <a:srgbClr val="0070C0"/>
                </a:solidFill>
              </a:rPr>
              <a:t>engaged</a:t>
            </a:r>
            <a:endParaRPr lang="it-IT" sz="2000" b="1" dirty="0">
              <a:solidFill>
                <a:srgbClr val="0070C0"/>
              </a:solidFill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C69F69A-7239-D4C8-DDAB-A8BF62436D08}"/>
              </a:ext>
            </a:extLst>
          </p:cNvPr>
          <p:cNvSpPr txBox="1"/>
          <p:nvPr/>
        </p:nvSpPr>
        <p:spPr>
          <a:xfrm>
            <a:off x="6919393" y="1597112"/>
            <a:ext cx="1746305" cy="307777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1400" b="1" dirty="0" err="1">
                <a:solidFill>
                  <a:schemeClr val="bg1"/>
                </a:solidFill>
              </a:rPr>
              <a:t>Universities</a:t>
            </a:r>
            <a:endParaRPr lang="it-IT" sz="1400" b="1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BAE9CC7-8B33-CF1E-8493-80910F277E99}"/>
              </a:ext>
            </a:extLst>
          </p:cNvPr>
          <p:cNvSpPr txBox="1"/>
          <p:nvPr/>
        </p:nvSpPr>
        <p:spPr>
          <a:xfrm>
            <a:off x="6919392" y="3716494"/>
            <a:ext cx="1746305" cy="307777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1400" b="1" dirty="0">
                <a:solidFill>
                  <a:schemeClr val="bg1"/>
                </a:solidFill>
              </a:rPr>
              <a:t>Technical partners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1033C05-339C-A3FB-8177-3CE39CB67A78}"/>
              </a:ext>
            </a:extLst>
          </p:cNvPr>
          <p:cNvSpPr txBox="1"/>
          <p:nvPr/>
        </p:nvSpPr>
        <p:spPr>
          <a:xfrm>
            <a:off x="6919392" y="5195986"/>
            <a:ext cx="1746305" cy="307777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1400" b="1" dirty="0" err="1">
                <a:solidFill>
                  <a:schemeClr val="bg1"/>
                </a:solidFill>
              </a:rPr>
              <a:t>Invested</a:t>
            </a:r>
            <a:r>
              <a:rPr lang="it-IT" sz="1400" b="1" dirty="0">
                <a:solidFill>
                  <a:schemeClr val="bg1"/>
                </a:solidFill>
              </a:rPr>
              <a:t> Funds</a:t>
            </a:r>
          </a:p>
        </p:txBody>
      </p:sp>
    </p:spTree>
    <p:extLst>
      <p:ext uri="{BB962C8B-B14F-4D97-AF65-F5344CB8AC3E}">
        <p14:creationId xmlns:p14="http://schemas.microsoft.com/office/powerpoint/2010/main" val="1296630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CAE44-8A90-C5DF-4D46-4BFB6D819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50;p18">
            <a:extLst>
              <a:ext uri="{FF2B5EF4-FFF2-40B4-BE49-F238E27FC236}">
                <a16:creationId xmlns:a16="http://schemas.microsoft.com/office/drawing/2014/main" id="{3995D3AE-F9B6-3A49-7307-1F18639C7125}"/>
              </a:ext>
            </a:extLst>
          </p:cNvPr>
          <p:cNvSpPr txBox="1"/>
          <p:nvPr/>
        </p:nvSpPr>
        <p:spPr>
          <a:xfrm>
            <a:off x="607536" y="449539"/>
            <a:ext cx="5458774" cy="1521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5850" tIns="82900" rIns="165850" bIns="82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it-IT" sz="4400" b="1" i="0" u="none" strike="noStrike" cap="none" dirty="0" err="1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Research</a:t>
            </a:r>
            <a:r>
              <a:rPr lang="it-IT" sz="4400" b="1" i="0" u="none" strike="noStrike" cap="none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skills ok…</a:t>
            </a:r>
            <a:endParaRPr b="1" dirty="0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it-IT" sz="4400" b="1" i="0" u="none" strike="noStrike" cap="none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But!</a:t>
            </a:r>
            <a:endParaRPr sz="1400" b="1" i="0" u="none" strike="noStrike" cap="none" dirty="0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sp>
        <p:nvSpPr>
          <p:cNvPr id="3" name="Google Shape;651;p18">
            <a:extLst>
              <a:ext uri="{FF2B5EF4-FFF2-40B4-BE49-F238E27FC236}">
                <a16:creationId xmlns:a16="http://schemas.microsoft.com/office/drawing/2014/main" id="{006C88FA-F91C-73E3-8F06-16ABD9F15FB0}"/>
              </a:ext>
            </a:extLst>
          </p:cNvPr>
          <p:cNvSpPr txBox="1"/>
          <p:nvPr/>
        </p:nvSpPr>
        <p:spPr>
          <a:xfrm>
            <a:off x="8342326" y="2437881"/>
            <a:ext cx="3760465" cy="31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it-IT" sz="1600" b="1" i="0" u="none" strike="noStrike" cap="none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Product design and development skills</a:t>
            </a:r>
            <a:endParaRPr sz="1400" b="1" i="0" u="none" strike="noStrike" cap="none">
              <a:solidFill>
                <a:schemeClr val="accent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sp>
        <p:nvSpPr>
          <p:cNvPr id="4" name="Google Shape;652;p18">
            <a:extLst>
              <a:ext uri="{FF2B5EF4-FFF2-40B4-BE49-F238E27FC236}">
                <a16:creationId xmlns:a16="http://schemas.microsoft.com/office/drawing/2014/main" id="{1A5884A1-8BE2-BBD7-3668-D028C4AB06A2}"/>
              </a:ext>
            </a:extLst>
          </p:cNvPr>
          <p:cNvSpPr txBox="1"/>
          <p:nvPr/>
        </p:nvSpPr>
        <p:spPr>
          <a:xfrm>
            <a:off x="8342326" y="3355448"/>
            <a:ext cx="3184918" cy="31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it-IT" sz="1600" b="1" i="0" u="none" strike="noStrike" cap="none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Risk taking attitude</a:t>
            </a:r>
            <a:endParaRPr sz="1400" b="1" i="0" u="none" strike="noStrike" cap="none">
              <a:solidFill>
                <a:schemeClr val="accent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sp>
        <p:nvSpPr>
          <p:cNvPr id="5" name="Google Shape;653;p18">
            <a:extLst>
              <a:ext uri="{FF2B5EF4-FFF2-40B4-BE49-F238E27FC236}">
                <a16:creationId xmlns:a16="http://schemas.microsoft.com/office/drawing/2014/main" id="{61A0AE06-3CB8-C876-93FA-9931C5E5C4CF}"/>
              </a:ext>
            </a:extLst>
          </p:cNvPr>
          <p:cNvSpPr txBox="1"/>
          <p:nvPr/>
        </p:nvSpPr>
        <p:spPr>
          <a:xfrm>
            <a:off x="8342326" y="4976759"/>
            <a:ext cx="3184919" cy="31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9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it-IT" sz="1600" b="1" i="0" u="none" strike="noStrike" cap="none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Ip management</a:t>
            </a:r>
            <a:endParaRPr sz="1600" b="1" i="0" u="none" strike="noStrike" cap="none">
              <a:solidFill>
                <a:schemeClr val="accent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sp>
        <p:nvSpPr>
          <p:cNvPr id="6" name="Google Shape;654;p18">
            <a:extLst>
              <a:ext uri="{FF2B5EF4-FFF2-40B4-BE49-F238E27FC236}">
                <a16:creationId xmlns:a16="http://schemas.microsoft.com/office/drawing/2014/main" id="{E4E32289-4BBF-F59E-8404-01983EDFB861}"/>
              </a:ext>
            </a:extLst>
          </p:cNvPr>
          <p:cNvSpPr txBox="1"/>
          <p:nvPr/>
        </p:nvSpPr>
        <p:spPr>
          <a:xfrm>
            <a:off x="8342326" y="5840111"/>
            <a:ext cx="3184919" cy="33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Operating experience</a:t>
            </a:r>
            <a:endParaRPr sz="1600" b="1" i="0" u="none" strike="noStrike" cap="none">
              <a:solidFill>
                <a:schemeClr val="accent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sp>
        <p:nvSpPr>
          <p:cNvPr id="7" name="Google Shape;655;p18">
            <a:extLst>
              <a:ext uri="{FF2B5EF4-FFF2-40B4-BE49-F238E27FC236}">
                <a16:creationId xmlns:a16="http://schemas.microsoft.com/office/drawing/2014/main" id="{39801059-B6EE-9025-8B7B-D0902F092D74}"/>
              </a:ext>
            </a:extLst>
          </p:cNvPr>
          <p:cNvSpPr txBox="1"/>
          <p:nvPr/>
        </p:nvSpPr>
        <p:spPr>
          <a:xfrm>
            <a:off x="8342326" y="1439732"/>
            <a:ext cx="318491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Strategic Marketing approach</a:t>
            </a:r>
            <a:endParaRPr sz="1600" b="1" i="0" u="none" strike="noStrike" cap="none">
              <a:solidFill>
                <a:schemeClr val="accent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sp>
        <p:nvSpPr>
          <p:cNvPr id="8" name="Google Shape;656;p18">
            <a:extLst>
              <a:ext uri="{FF2B5EF4-FFF2-40B4-BE49-F238E27FC236}">
                <a16:creationId xmlns:a16="http://schemas.microsoft.com/office/drawing/2014/main" id="{A71F2C83-7CF9-FB3F-BD73-556592CE41A1}"/>
              </a:ext>
            </a:extLst>
          </p:cNvPr>
          <p:cNvSpPr txBox="1"/>
          <p:nvPr/>
        </p:nvSpPr>
        <p:spPr>
          <a:xfrm>
            <a:off x="8342326" y="4163451"/>
            <a:ext cx="31849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Entrepreneurial mindset</a:t>
            </a:r>
            <a:endParaRPr sz="1600" b="1" i="0" u="none" strike="noStrike" cap="none">
              <a:solidFill>
                <a:schemeClr val="accent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cxnSp>
        <p:nvCxnSpPr>
          <p:cNvPr id="9" name="Google Shape;657;p18">
            <a:extLst>
              <a:ext uri="{FF2B5EF4-FFF2-40B4-BE49-F238E27FC236}">
                <a16:creationId xmlns:a16="http://schemas.microsoft.com/office/drawing/2014/main" id="{4714B212-56A0-AEFF-9E7A-AC6DE21983F0}"/>
              </a:ext>
            </a:extLst>
          </p:cNvPr>
          <p:cNvCxnSpPr/>
          <p:nvPr/>
        </p:nvCxnSpPr>
        <p:spPr>
          <a:xfrm flipH="1">
            <a:off x="6123571" y="900961"/>
            <a:ext cx="1961571" cy="2076304"/>
          </a:xfrm>
          <a:prstGeom prst="straightConnector1">
            <a:avLst/>
          </a:prstGeom>
          <a:noFill/>
          <a:ln w="25400" cap="flat" cmpd="sng">
            <a:solidFill>
              <a:srgbClr val="26AEEB"/>
            </a:solidFill>
            <a:prstDash val="solid"/>
            <a:round/>
            <a:headEnd type="oval" w="med" len="med"/>
            <a:tailEnd type="oval" w="sm" len="sm"/>
          </a:ln>
        </p:spPr>
      </p:cxnSp>
      <p:cxnSp>
        <p:nvCxnSpPr>
          <p:cNvPr id="10" name="Google Shape;658;p18">
            <a:extLst>
              <a:ext uri="{FF2B5EF4-FFF2-40B4-BE49-F238E27FC236}">
                <a16:creationId xmlns:a16="http://schemas.microsoft.com/office/drawing/2014/main" id="{9BBDEC14-89BF-22D8-355A-0E027CC0F5EE}"/>
              </a:ext>
            </a:extLst>
          </p:cNvPr>
          <p:cNvCxnSpPr/>
          <p:nvPr/>
        </p:nvCxnSpPr>
        <p:spPr>
          <a:xfrm flipH="1">
            <a:off x="6124255" y="2596045"/>
            <a:ext cx="1960887" cy="351148"/>
          </a:xfrm>
          <a:prstGeom prst="straightConnector1">
            <a:avLst/>
          </a:prstGeom>
          <a:noFill/>
          <a:ln w="25400" cap="flat" cmpd="sng">
            <a:solidFill>
              <a:srgbClr val="D2D701"/>
            </a:solidFill>
            <a:prstDash val="solid"/>
            <a:round/>
            <a:headEnd type="oval" w="med" len="med"/>
            <a:tailEnd type="oval" w="sm" len="sm"/>
          </a:ln>
        </p:spPr>
      </p:cxnSp>
      <p:cxnSp>
        <p:nvCxnSpPr>
          <p:cNvPr id="11" name="Google Shape;659;p18">
            <a:extLst>
              <a:ext uri="{FF2B5EF4-FFF2-40B4-BE49-F238E27FC236}">
                <a16:creationId xmlns:a16="http://schemas.microsoft.com/office/drawing/2014/main" id="{392FA834-FCC1-8A40-4D46-9F66B2540A33}"/>
              </a:ext>
            </a:extLst>
          </p:cNvPr>
          <p:cNvCxnSpPr/>
          <p:nvPr/>
        </p:nvCxnSpPr>
        <p:spPr>
          <a:xfrm rot="10800000">
            <a:off x="6125691" y="2928979"/>
            <a:ext cx="1959451" cy="584633"/>
          </a:xfrm>
          <a:prstGeom prst="straightConnector1">
            <a:avLst/>
          </a:prstGeom>
          <a:noFill/>
          <a:ln w="25400" cap="flat" cmpd="sng">
            <a:solidFill>
              <a:srgbClr val="E23F10"/>
            </a:solidFill>
            <a:prstDash val="solid"/>
            <a:round/>
            <a:headEnd type="oval" w="med" len="med"/>
            <a:tailEnd type="oval" w="sm" len="sm"/>
          </a:ln>
        </p:spPr>
      </p:cxnSp>
      <p:cxnSp>
        <p:nvCxnSpPr>
          <p:cNvPr id="12" name="Google Shape;660;p18">
            <a:extLst>
              <a:ext uri="{FF2B5EF4-FFF2-40B4-BE49-F238E27FC236}">
                <a16:creationId xmlns:a16="http://schemas.microsoft.com/office/drawing/2014/main" id="{9AC5529A-C8BC-9972-BC16-860B038723B2}"/>
              </a:ext>
            </a:extLst>
          </p:cNvPr>
          <p:cNvCxnSpPr/>
          <p:nvPr/>
        </p:nvCxnSpPr>
        <p:spPr>
          <a:xfrm rot="10800000">
            <a:off x="6125691" y="2947749"/>
            <a:ext cx="1959451" cy="2187174"/>
          </a:xfrm>
          <a:prstGeom prst="straightConnector1">
            <a:avLst/>
          </a:prstGeom>
          <a:noFill/>
          <a:ln w="25400" cap="flat" cmpd="sng">
            <a:solidFill>
              <a:srgbClr val="177E8D"/>
            </a:solidFill>
            <a:prstDash val="solid"/>
            <a:round/>
            <a:headEnd type="oval" w="med" len="med"/>
            <a:tailEnd type="oval" w="sm" len="sm"/>
          </a:ln>
        </p:spPr>
      </p:cxnSp>
      <p:cxnSp>
        <p:nvCxnSpPr>
          <p:cNvPr id="13" name="Google Shape;661;p18">
            <a:extLst>
              <a:ext uri="{FF2B5EF4-FFF2-40B4-BE49-F238E27FC236}">
                <a16:creationId xmlns:a16="http://schemas.microsoft.com/office/drawing/2014/main" id="{4F49990A-792A-1312-38B9-D23C26D42854}"/>
              </a:ext>
            </a:extLst>
          </p:cNvPr>
          <p:cNvCxnSpPr/>
          <p:nvPr/>
        </p:nvCxnSpPr>
        <p:spPr>
          <a:xfrm rot="10800000">
            <a:off x="6066311" y="3079308"/>
            <a:ext cx="2018831" cy="2930035"/>
          </a:xfrm>
          <a:prstGeom prst="straightConnector1">
            <a:avLst/>
          </a:prstGeom>
          <a:noFill/>
          <a:ln w="25400" cap="flat" cmpd="sng">
            <a:solidFill>
              <a:srgbClr val="D2D700"/>
            </a:solidFill>
            <a:prstDash val="solid"/>
            <a:round/>
            <a:headEnd type="oval" w="med" len="med"/>
            <a:tailEnd type="oval" w="sm" len="sm"/>
          </a:ln>
        </p:spPr>
      </p:cxnSp>
      <p:sp>
        <p:nvSpPr>
          <p:cNvPr id="14" name="Google Shape;662;p18">
            <a:extLst>
              <a:ext uri="{FF2B5EF4-FFF2-40B4-BE49-F238E27FC236}">
                <a16:creationId xmlns:a16="http://schemas.microsoft.com/office/drawing/2014/main" id="{DE6D75EA-9FE7-D6CB-3E83-EA8CE7284A63}"/>
              </a:ext>
            </a:extLst>
          </p:cNvPr>
          <p:cNvSpPr txBox="1"/>
          <p:nvPr/>
        </p:nvSpPr>
        <p:spPr>
          <a:xfrm>
            <a:off x="349956" y="5887924"/>
            <a:ext cx="301257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1" i="0" u="none" strike="noStrike" cap="none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Technical background</a:t>
            </a:r>
            <a:endParaRPr sz="1400" b="1" i="0" u="none" strike="noStrike" cap="none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sp>
        <p:nvSpPr>
          <p:cNvPr id="15" name="Google Shape;663;p18">
            <a:extLst>
              <a:ext uri="{FF2B5EF4-FFF2-40B4-BE49-F238E27FC236}">
                <a16:creationId xmlns:a16="http://schemas.microsoft.com/office/drawing/2014/main" id="{368D6A36-2BE7-FD3F-A38B-BE24ECDFFA22}"/>
              </a:ext>
            </a:extLst>
          </p:cNvPr>
          <p:cNvSpPr txBox="1"/>
          <p:nvPr/>
        </p:nvSpPr>
        <p:spPr>
          <a:xfrm>
            <a:off x="1026631" y="5248790"/>
            <a:ext cx="233589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1" i="0" u="none" strike="noStrike" cap="none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Technology expert</a:t>
            </a:r>
            <a:endParaRPr sz="1400" b="1" i="0" u="none" strike="noStrike" cap="none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cxnSp>
        <p:nvCxnSpPr>
          <p:cNvPr id="16" name="Google Shape;664;p18">
            <a:extLst>
              <a:ext uri="{FF2B5EF4-FFF2-40B4-BE49-F238E27FC236}">
                <a16:creationId xmlns:a16="http://schemas.microsoft.com/office/drawing/2014/main" id="{6B906568-1105-680E-F722-4E01EEF53BB9}"/>
              </a:ext>
            </a:extLst>
          </p:cNvPr>
          <p:cNvCxnSpPr/>
          <p:nvPr/>
        </p:nvCxnSpPr>
        <p:spPr>
          <a:xfrm flipH="1">
            <a:off x="6096000" y="1609009"/>
            <a:ext cx="1989142" cy="1338184"/>
          </a:xfrm>
          <a:prstGeom prst="straightConnector1">
            <a:avLst/>
          </a:prstGeom>
          <a:noFill/>
          <a:ln w="25400" cap="flat" cmpd="sng">
            <a:solidFill>
              <a:srgbClr val="177E8D"/>
            </a:solidFill>
            <a:prstDash val="solid"/>
            <a:round/>
            <a:headEnd type="oval" w="med" len="med"/>
            <a:tailEnd type="oval" w="sm" len="sm"/>
          </a:ln>
        </p:spPr>
      </p:cxnSp>
      <p:cxnSp>
        <p:nvCxnSpPr>
          <p:cNvPr id="17" name="Google Shape;665;p18">
            <a:extLst>
              <a:ext uri="{FF2B5EF4-FFF2-40B4-BE49-F238E27FC236}">
                <a16:creationId xmlns:a16="http://schemas.microsoft.com/office/drawing/2014/main" id="{39EDCD00-AA21-D451-973E-AA8BC9FED18F}"/>
              </a:ext>
            </a:extLst>
          </p:cNvPr>
          <p:cNvCxnSpPr/>
          <p:nvPr/>
        </p:nvCxnSpPr>
        <p:spPr>
          <a:xfrm rot="10800000">
            <a:off x="6125691" y="2947749"/>
            <a:ext cx="1959451" cy="1384979"/>
          </a:xfrm>
          <a:prstGeom prst="straightConnector1">
            <a:avLst/>
          </a:prstGeom>
          <a:noFill/>
          <a:ln w="25400" cap="flat" cmpd="sng">
            <a:solidFill>
              <a:srgbClr val="26AEEB"/>
            </a:solidFill>
            <a:prstDash val="solid"/>
            <a:round/>
            <a:headEnd type="oval" w="med" len="med"/>
            <a:tailEnd type="oval" w="sm" len="sm"/>
          </a:ln>
        </p:spPr>
      </p:cxnSp>
      <p:sp>
        <p:nvSpPr>
          <p:cNvPr id="18" name="Google Shape;666;p18">
            <a:extLst>
              <a:ext uri="{FF2B5EF4-FFF2-40B4-BE49-F238E27FC236}">
                <a16:creationId xmlns:a16="http://schemas.microsoft.com/office/drawing/2014/main" id="{626C38D4-5D47-135B-C487-B2D29DCC25CF}"/>
              </a:ext>
            </a:extLst>
          </p:cNvPr>
          <p:cNvSpPr txBox="1"/>
          <p:nvPr/>
        </p:nvSpPr>
        <p:spPr>
          <a:xfrm>
            <a:off x="8342326" y="731684"/>
            <a:ext cx="318491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Economics Background</a:t>
            </a:r>
            <a:endParaRPr sz="1400" b="1" i="0" u="none" strike="noStrike" cap="none">
              <a:solidFill>
                <a:schemeClr val="accent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cxnSp>
        <p:nvCxnSpPr>
          <p:cNvPr id="19" name="Google Shape;667;p18">
            <a:extLst>
              <a:ext uri="{FF2B5EF4-FFF2-40B4-BE49-F238E27FC236}">
                <a16:creationId xmlns:a16="http://schemas.microsoft.com/office/drawing/2014/main" id="{AA0E8EA6-0738-A3D2-DB03-2B294927816F}"/>
              </a:ext>
            </a:extLst>
          </p:cNvPr>
          <p:cNvCxnSpPr/>
          <p:nvPr/>
        </p:nvCxnSpPr>
        <p:spPr>
          <a:xfrm rot="10800000" flipH="1">
            <a:off x="3530690" y="4301993"/>
            <a:ext cx="1268727" cy="1091738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oval" w="med" len="med"/>
            <a:tailEnd type="oval" w="sm" len="sm"/>
          </a:ln>
        </p:spPr>
      </p:cxnSp>
      <p:cxnSp>
        <p:nvCxnSpPr>
          <p:cNvPr id="20" name="Google Shape;668;p18">
            <a:extLst>
              <a:ext uri="{FF2B5EF4-FFF2-40B4-BE49-F238E27FC236}">
                <a16:creationId xmlns:a16="http://schemas.microsoft.com/office/drawing/2014/main" id="{C964E862-5733-AA1A-FE92-0B5575BBAB94}"/>
              </a:ext>
            </a:extLst>
          </p:cNvPr>
          <p:cNvCxnSpPr/>
          <p:nvPr/>
        </p:nvCxnSpPr>
        <p:spPr>
          <a:xfrm rot="10800000" flipH="1">
            <a:off x="3539736" y="4378884"/>
            <a:ext cx="1433797" cy="1709095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oval" w="med" len="med"/>
            <a:tailEnd type="oval" w="sm" len="sm"/>
          </a:ln>
        </p:spPr>
      </p:cxnSp>
      <p:pic>
        <p:nvPicPr>
          <p:cNvPr id="21" name="Google Shape;669;p18" descr="Immagine che contiene Attrezzature mediche, persona, Strumento scientifico, interno&#10;&#10;Descrizione generata automaticamente">
            <a:extLst>
              <a:ext uri="{FF2B5EF4-FFF2-40B4-BE49-F238E27FC236}">
                <a16:creationId xmlns:a16="http://schemas.microsoft.com/office/drawing/2014/main" id="{3F58C20E-C17E-58C6-A706-655D0FEFFB7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5902" t="26172" r="9862" b="-85"/>
          <a:stretch/>
        </p:blipFill>
        <p:spPr>
          <a:xfrm>
            <a:off x="3530690" y="3122491"/>
            <a:ext cx="2535621" cy="2512786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" name="Google Shape;673;p18">
            <a:extLst>
              <a:ext uri="{FF2B5EF4-FFF2-40B4-BE49-F238E27FC236}">
                <a16:creationId xmlns:a16="http://schemas.microsoft.com/office/drawing/2014/main" id="{84A08C7B-4B92-8621-DBB6-5684D30EE1A3}"/>
              </a:ext>
            </a:extLst>
          </p:cNvPr>
          <p:cNvSpPr/>
          <p:nvPr/>
        </p:nvSpPr>
        <p:spPr>
          <a:xfrm>
            <a:off x="4924830" y="3487099"/>
            <a:ext cx="828600" cy="828600"/>
          </a:xfrm>
          <a:prstGeom prst="ellipse">
            <a:avLst/>
          </a:prstGeom>
          <a:solidFill>
            <a:srgbClr val="D2D7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it-IT" sz="5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Ovale 25">
            <a:extLst>
              <a:ext uri="{FF2B5EF4-FFF2-40B4-BE49-F238E27FC236}">
                <a16:creationId xmlns:a16="http://schemas.microsoft.com/office/drawing/2014/main" id="{AE4E5C8A-D39A-57BD-7453-6F889D216F76}"/>
              </a:ext>
            </a:extLst>
          </p:cNvPr>
          <p:cNvSpPr/>
          <p:nvPr/>
        </p:nvSpPr>
        <p:spPr>
          <a:xfrm>
            <a:off x="4973532" y="1598261"/>
            <a:ext cx="2018831" cy="20763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BD8A8E62-9A51-E072-8294-90FF1370647B}"/>
              </a:ext>
            </a:extLst>
          </p:cNvPr>
          <p:cNvSpPr txBox="1"/>
          <p:nvPr/>
        </p:nvSpPr>
        <p:spPr>
          <a:xfrm>
            <a:off x="5106571" y="2011680"/>
            <a:ext cx="1674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/>
              <a:t>Proof</a:t>
            </a:r>
            <a:endParaRPr lang="it-IT" sz="2400" b="1" dirty="0"/>
          </a:p>
          <a:p>
            <a:pPr algn="ctr"/>
            <a:r>
              <a:rPr lang="it-IT" sz="2400" b="1" dirty="0"/>
              <a:t>of </a:t>
            </a:r>
          </a:p>
          <a:p>
            <a:pPr algn="ctr"/>
            <a:r>
              <a:rPr lang="it-IT" sz="2400" b="1" dirty="0"/>
              <a:t>Concept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2EA45E46-9994-248F-65B7-563C1BE40035}"/>
              </a:ext>
            </a:extLst>
          </p:cNvPr>
          <p:cNvSpPr txBox="1"/>
          <p:nvPr/>
        </p:nvSpPr>
        <p:spPr>
          <a:xfrm>
            <a:off x="12267028" y="73574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9826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8" grpId="0"/>
      <p:bldP spid="26" grpId="0" animBg="1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82881"/>
            <a:ext cx="8229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0467F"/>
                </a:solidFill>
              </a:defRPr>
            </a:pPr>
            <a:r>
              <a:rPr sz="3600" dirty="0">
                <a:latin typeface="Aptos Display" panose="020B0004020202020204" pitchFamily="34" charset="0"/>
              </a:rPr>
              <a:t>Accelerating Technology Transfer with 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8000" y="1050476"/>
            <a:ext cx="113792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rPr sz="2000" b="1" dirty="0">
                <a:latin typeface="Aptos Display" panose="020B0004020202020204" pitchFamily="34" charset="0"/>
              </a:rPr>
              <a:t>🚀 </a:t>
            </a:r>
            <a:r>
              <a:rPr sz="2000" b="1" u="sng" dirty="0">
                <a:latin typeface="Aptos Display" panose="020B0004020202020204" pitchFamily="34" charset="0"/>
              </a:rPr>
              <a:t>Mission</a:t>
            </a:r>
            <a:br>
              <a:rPr dirty="0">
                <a:latin typeface="Aptos Display" panose="020B0004020202020204" pitchFamily="34" charset="0"/>
              </a:rPr>
            </a:br>
            <a:r>
              <a:rPr lang="it-IT" dirty="0">
                <a:latin typeface="Aptos Display" panose="020B0004020202020204" pitchFamily="34" charset="0"/>
              </a:rPr>
              <a:t>AI </a:t>
            </a:r>
            <a:r>
              <a:rPr lang="it-IT" dirty="0" err="1">
                <a:latin typeface="Aptos Display" panose="020B0004020202020204" pitchFamily="34" charset="0"/>
              </a:rPr>
              <a:t>empowers</a:t>
            </a:r>
            <a:r>
              <a:rPr lang="it-IT" dirty="0">
                <a:latin typeface="Aptos Display" panose="020B0004020202020204" pitchFamily="34" charset="0"/>
              </a:rPr>
              <a:t> </a:t>
            </a:r>
            <a:r>
              <a:rPr dirty="0">
                <a:latin typeface="Aptos Display" panose="020B0004020202020204" pitchFamily="34" charset="0"/>
              </a:rPr>
              <a:t>Technology Transfer Offices (TTOs) in European universities by accelerating and enhancing technology transfer (T3) processes through a cutting-edge AI conversational agent.</a:t>
            </a:r>
            <a:br>
              <a:rPr dirty="0">
                <a:latin typeface="Aptos Display" panose="020B0004020202020204" pitchFamily="34" charset="0"/>
              </a:rPr>
            </a:br>
            <a:br>
              <a:rPr dirty="0">
                <a:latin typeface="Aptos Display" panose="020B0004020202020204" pitchFamily="34" charset="0"/>
              </a:rPr>
            </a:br>
            <a:r>
              <a:rPr dirty="0">
                <a:latin typeface="Aptos Display" panose="020B0004020202020204" pitchFamily="34" charset="0"/>
              </a:rPr>
              <a:t>🤖 </a:t>
            </a:r>
            <a:r>
              <a:rPr b="1" u="sng" dirty="0">
                <a:latin typeface="Aptos Display" panose="020B0004020202020204" pitchFamily="34" charset="0"/>
              </a:rPr>
              <a:t>Solution</a:t>
            </a:r>
            <a:br>
              <a:rPr dirty="0">
                <a:latin typeface="Aptos Display" panose="020B0004020202020204" pitchFamily="34" charset="0"/>
              </a:rPr>
            </a:br>
            <a:r>
              <a:rPr dirty="0">
                <a:latin typeface="Aptos Display" panose="020B0004020202020204" pitchFamily="34" charset="0"/>
              </a:rPr>
              <a:t>A digital assistant that delivers real-time, expert guidance on IP </a:t>
            </a:r>
            <a:r>
              <a:rPr dirty="0" err="1">
                <a:latin typeface="Aptos Display" panose="020B0004020202020204" pitchFamily="34" charset="0"/>
              </a:rPr>
              <a:t>valorisation</a:t>
            </a:r>
            <a:r>
              <a:rPr dirty="0">
                <a:latin typeface="Aptos Display" panose="020B0004020202020204" pitchFamily="34" charset="0"/>
              </a:rPr>
              <a:t> and asset management—available 24/7 to researchers and innovators.</a:t>
            </a:r>
            <a:br>
              <a:rPr dirty="0">
                <a:latin typeface="Aptos Display" panose="020B0004020202020204" pitchFamily="34" charset="0"/>
              </a:rPr>
            </a:br>
            <a:br>
              <a:rPr dirty="0">
                <a:latin typeface="Aptos Display" panose="020B0004020202020204" pitchFamily="34" charset="0"/>
              </a:rPr>
            </a:br>
            <a:r>
              <a:rPr dirty="0">
                <a:latin typeface="Aptos Display" panose="020B0004020202020204" pitchFamily="34" charset="0"/>
              </a:rPr>
              <a:t>💡 </a:t>
            </a:r>
            <a:r>
              <a:rPr sz="2000" b="1" u="sng" dirty="0">
                <a:latin typeface="Aptos Display" panose="020B0004020202020204" pitchFamily="34" charset="0"/>
              </a:rPr>
              <a:t>Impact</a:t>
            </a:r>
            <a:br>
              <a:rPr dirty="0">
                <a:latin typeface="Aptos Display" panose="020B0004020202020204" pitchFamily="34" charset="0"/>
              </a:rPr>
            </a:br>
            <a:r>
              <a:rPr dirty="0">
                <a:latin typeface="Aptos Display" panose="020B0004020202020204" pitchFamily="34" charset="0"/>
              </a:rPr>
              <a:t>- Streamlines TTO operations with automation and speed</a:t>
            </a:r>
            <a:br>
              <a:rPr dirty="0">
                <a:latin typeface="Aptos Display" panose="020B0004020202020204" pitchFamily="34" charset="0"/>
              </a:rPr>
            </a:br>
            <a:r>
              <a:rPr dirty="0">
                <a:latin typeface="Aptos Display" panose="020B0004020202020204" pitchFamily="34" charset="0"/>
              </a:rPr>
              <a:t>- Fosters seamless collaboration between research and business</a:t>
            </a:r>
            <a:br>
              <a:rPr dirty="0">
                <a:latin typeface="Aptos Display" panose="020B0004020202020204" pitchFamily="34" charset="0"/>
              </a:rPr>
            </a:br>
            <a:r>
              <a:rPr dirty="0">
                <a:latin typeface="Aptos Display" panose="020B0004020202020204" pitchFamily="34" charset="0"/>
              </a:rPr>
              <a:t>- Bridges structural gaps in innovation ecosystems (Draghi Report, 2024)</a:t>
            </a:r>
            <a:br>
              <a:rPr dirty="0">
                <a:latin typeface="Aptos Display" panose="020B0004020202020204" pitchFamily="34" charset="0"/>
              </a:rPr>
            </a:br>
            <a:r>
              <a:rPr dirty="0">
                <a:latin typeface="Aptos Display" panose="020B0004020202020204" pitchFamily="34" charset="0"/>
              </a:rPr>
              <a:t>- Boosts Europe's global innovation competitiveness</a:t>
            </a:r>
            <a:br>
              <a:rPr dirty="0">
                <a:latin typeface="Aptos Display" panose="020B0004020202020204" pitchFamily="34" charset="0"/>
              </a:rPr>
            </a:br>
            <a:br>
              <a:rPr dirty="0">
                <a:latin typeface="Aptos Display" panose="020B0004020202020204" pitchFamily="34" charset="0"/>
              </a:rPr>
            </a:br>
            <a:r>
              <a:rPr dirty="0">
                <a:latin typeface="Aptos Display" panose="020B0004020202020204" pitchFamily="34" charset="0"/>
              </a:rPr>
              <a:t>🌍 </a:t>
            </a:r>
            <a:r>
              <a:rPr sz="2000" b="1" u="sng" dirty="0">
                <a:latin typeface="Aptos Display" panose="020B0004020202020204" pitchFamily="34" charset="0"/>
              </a:rPr>
              <a:t>Strategic Vision</a:t>
            </a:r>
            <a:br>
              <a:rPr dirty="0">
                <a:latin typeface="Aptos Display" panose="020B0004020202020204" pitchFamily="34" charset="0"/>
              </a:rPr>
            </a:br>
            <a:r>
              <a:rPr dirty="0" err="1">
                <a:latin typeface="Aptos Display" panose="020B0004020202020204" pitchFamily="34" charset="0"/>
              </a:rPr>
              <a:t>Digitising</a:t>
            </a:r>
            <a:r>
              <a:rPr dirty="0">
                <a:latin typeface="Aptos Display" panose="020B0004020202020204" pitchFamily="34" charset="0"/>
              </a:rPr>
              <a:t> T3 to unlock the full potential of European research and make innovation actionable at scale.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1034</Words>
  <Application>Microsoft Office PowerPoint</Application>
  <PresentationFormat>Panoramiczny</PresentationFormat>
  <Paragraphs>224</Paragraphs>
  <Slides>14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Lato</vt:lpstr>
      <vt:lpstr>Tema di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Antonio Carbone</dc:creator>
  <cp:lastModifiedBy>Maciej Sajdak</cp:lastModifiedBy>
  <cp:revision>11</cp:revision>
  <dcterms:created xsi:type="dcterms:W3CDTF">2025-05-27T06:19:31Z</dcterms:created>
  <dcterms:modified xsi:type="dcterms:W3CDTF">2025-05-29T06:55:05Z</dcterms:modified>
</cp:coreProperties>
</file>