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12655" r:id="rId5"/>
    <p:sldId id="12657" r:id="rId6"/>
    <p:sldId id="12669" r:id="rId7"/>
    <p:sldId id="12658" r:id="rId8"/>
    <p:sldId id="382" r:id="rId9"/>
    <p:sldId id="12683" r:id="rId10"/>
    <p:sldId id="12668" r:id="rId11"/>
    <p:sldId id="12659" r:id="rId12"/>
    <p:sldId id="12671" r:id="rId13"/>
    <p:sldId id="12672" r:id="rId14"/>
    <p:sldId id="12673" r:id="rId15"/>
    <p:sldId id="12670" r:id="rId16"/>
    <p:sldId id="12675" r:id="rId17"/>
    <p:sldId id="12679" r:id="rId18"/>
    <p:sldId id="12676" r:id="rId19"/>
    <p:sldId id="12678" r:id="rId20"/>
    <p:sldId id="12681" r:id="rId21"/>
    <p:sldId id="12682" r:id="rId22"/>
    <p:sldId id="12680" r:id="rId23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DDER David (RTD)" initials="LD(" lastIdx="1" clrIdx="0">
    <p:extLst>
      <p:ext uri="{19B8F6BF-5375-455C-9EA6-DF929625EA0E}">
        <p15:presenceInfo xmlns:p15="http://schemas.microsoft.com/office/powerpoint/2012/main" userId="S-1-5-21-1606980848-2025429265-839522115-1023929" providerId="AD"/>
      </p:ext>
    </p:extLst>
  </p:cmAuthor>
  <p:cmAuthor id="2" name="KARAGIANNIDOU Agni (RTD)" initials="KA(" lastIdx="11" clrIdx="1">
    <p:extLst>
      <p:ext uri="{19B8F6BF-5375-455C-9EA6-DF929625EA0E}">
        <p15:presenceInfo xmlns:p15="http://schemas.microsoft.com/office/powerpoint/2012/main" userId="S-1-5-21-1606980848-2025429265-839522115-283354" providerId="AD"/>
      </p:ext>
    </p:extLst>
  </p:cmAuthor>
  <p:cmAuthor id="3" name="BRENIER Patrick (RTD)" initials="BP(" lastIdx="0" clrIdx="2">
    <p:extLst>
      <p:ext uri="{19B8F6BF-5375-455C-9EA6-DF929625EA0E}">
        <p15:presenceInfo xmlns:p15="http://schemas.microsoft.com/office/powerpoint/2012/main" userId="S-1-5-21-1606980848-2025429265-839522115-586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C"/>
    <a:srgbClr val="FAFADC"/>
    <a:srgbClr val="81D3E9"/>
    <a:srgbClr val="1B3B51"/>
    <a:srgbClr val="FFFFFF"/>
    <a:srgbClr val="438FCC"/>
    <a:srgbClr val="000000"/>
    <a:srgbClr val="D7540B"/>
    <a:srgbClr val="1A3A50"/>
    <a:srgbClr val="FE6C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1498" autoAdjust="0"/>
  </p:normalViewPr>
  <p:slideViewPr>
    <p:cSldViewPr snapToGrid="0">
      <p:cViewPr>
        <p:scale>
          <a:sx n="106" d="100"/>
          <a:sy n="106" d="100"/>
        </p:scale>
        <p:origin x="-24" y="72"/>
      </p:cViewPr>
      <p:guideLst>
        <p:guide orient="horz" pos="209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70" d="100"/>
        <a:sy n="170" d="100"/>
      </p:scale>
      <p:origin x="0" y="-2064"/>
    </p:cViewPr>
  </p:sorterViewPr>
  <p:notesViewPr>
    <p:cSldViewPr snapToGrid="0">
      <p:cViewPr varScale="1">
        <p:scale>
          <a:sx n="44" d="100"/>
          <a:sy n="44" d="100"/>
        </p:scale>
        <p:origin x="1622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886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6125"/>
            <a:ext cx="12194204" cy="68592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532" y="5963138"/>
            <a:ext cx="2137513" cy="561152"/>
          </a:xfrm>
          <a:prstGeom prst="rect">
            <a:avLst/>
          </a:prstGeom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838199" y="465440"/>
            <a:ext cx="10515600" cy="489365"/>
          </a:xfrm>
          <a:prstGeom prst="rect">
            <a:avLst/>
          </a:prstGeom>
        </p:spPr>
        <p:txBody>
          <a:bodyPr vert="horz" lIns="91440" tIns="45720" rIns="91440" bIns="0" rtlCol="0" anchor="t" anchorCtr="0">
            <a:spAutoFit/>
          </a:bodyPr>
          <a:lstStyle>
            <a:lvl1pPr>
              <a:defRPr sz="3200" b="1"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491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68" r="126" b="34569"/>
          <a:stretch/>
        </p:blipFill>
        <p:spPr>
          <a:xfrm>
            <a:off x="1" y="-106318"/>
            <a:ext cx="12191999" cy="150818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505401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FE6C3D"/>
              </a:buClr>
              <a:defRPr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  <a:lvl2pPr>
              <a:lnSpc>
                <a:spcPct val="100000"/>
              </a:lnSpc>
              <a:spcAft>
                <a:spcPts val="1800"/>
              </a:spcAft>
              <a:buClr>
                <a:srgbClr val="FE6C3D"/>
              </a:buClr>
              <a:defRPr>
                <a:solidFill>
                  <a:srgbClr val="1B3B51"/>
                </a:solidFill>
                <a:latin typeface="EC Square Sans Pro" panose="020B0506040000020004" pitchFamily="34" charset="0"/>
              </a:defRPr>
            </a:lvl2pPr>
            <a:lvl3pPr>
              <a:lnSpc>
                <a:spcPct val="100000"/>
              </a:lnSpc>
              <a:spcAft>
                <a:spcPts val="1800"/>
              </a:spcAft>
              <a:buClr>
                <a:srgbClr val="FE6C3D"/>
              </a:buClr>
              <a:defRPr>
                <a:solidFill>
                  <a:srgbClr val="1B3B51"/>
                </a:solidFill>
                <a:latin typeface="EC Square Sans Pro" panose="020B0506040000020004" pitchFamily="34" charset="0"/>
              </a:defRPr>
            </a:lvl3pPr>
            <a:lvl4pPr>
              <a:lnSpc>
                <a:spcPct val="100000"/>
              </a:lnSpc>
              <a:spcAft>
                <a:spcPts val="1800"/>
              </a:spcAft>
              <a:buClr>
                <a:srgbClr val="FE6C3D"/>
              </a:buClr>
              <a:defRPr>
                <a:solidFill>
                  <a:srgbClr val="1B3B51"/>
                </a:solidFill>
                <a:latin typeface="EC Square Sans Pro" panose="020B0506040000020004" pitchFamily="34" charset="0"/>
              </a:defRPr>
            </a:lvl4pPr>
            <a:lvl5pPr>
              <a:lnSpc>
                <a:spcPct val="100000"/>
              </a:lnSpc>
              <a:spcAft>
                <a:spcPts val="1800"/>
              </a:spcAft>
              <a:buClr>
                <a:srgbClr val="FE6C3D"/>
              </a:buClr>
              <a:defRPr>
                <a:solidFill>
                  <a:srgbClr val="1B3B51"/>
                </a:solidFill>
                <a:latin typeface="EC Square Sans Pro" panose="020B05060400000200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28000" y="468000"/>
            <a:ext cx="10515600" cy="489365"/>
          </a:xfrm>
          <a:prstGeom prst="rect">
            <a:avLst/>
          </a:prstGeom>
        </p:spPr>
        <p:txBody>
          <a:bodyPr vert="horz" lIns="91440" tIns="45720" rIns="91440" bIns="0" rtlCol="0" anchor="t" anchorCtr="0">
            <a:spAutoFit/>
          </a:bodyPr>
          <a:lstStyle>
            <a:lvl1pPr>
              <a:defRPr sz="3200" b="1"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2341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838199" y="465440"/>
            <a:ext cx="10515600" cy="489365"/>
          </a:xfrm>
          <a:prstGeom prst="rect">
            <a:avLst/>
          </a:prstGeom>
        </p:spPr>
        <p:txBody>
          <a:bodyPr vert="horz" lIns="91440" tIns="45720" rIns="91440" bIns="0" rtlCol="0" anchor="t" anchorCtr="0">
            <a:spAutoFit/>
          </a:bodyPr>
          <a:lstStyle>
            <a:lvl1pPr>
              <a:defRPr sz="3200" b="1"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30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32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33258" y="1709739"/>
            <a:ext cx="6487886" cy="3433429"/>
          </a:xfrm>
        </p:spPr>
        <p:txBody>
          <a:bodyPr anchor="t" anchorCtr="0">
            <a:noAutofit/>
          </a:bodyPr>
          <a:lstStyle>
            <a:lvl1pPr>
              <a:defRPr sz="3600" b="1"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8E5ACF-C23B-564C-94EF-3AB3746CD83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532" y="5963138"/>
            <a:ext cx="2137513" cy="5611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0DD2D03-B78D-9941-942C-A45D171C47FC}"/>
              </a:ext>
            </a:extLst>
          </p:cNvPr>
          <p:cNvSpPr txBox="1"/>
          <p:nvPr userDrawn="1"/>
        </p:nvSpPr>
        <p:spPr>
          <a:xfrm rot="16200000">
            <a:off x="-411399" y="2778038"/>
            <a:ext cx="10967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dirty="0">
                <a:solidFill>
                  <a:srgbClr val="316B93"/>
                </a:solidFill>
                <a:latin typeface="EC Square Sans Pro" panose="020B0506040000020004" pitchFamily="34" charset="0"/>
              </a:rPr>
              <a:t>© European Union, 2022</a:t>
            </a:r>
          </a:p>
        </p:txBody>
      </p:sp>
    </p:spTree>
    <p:extLst>
      <p:ext uri="{BB962C8B-B14F-4D97-AF65-F5344CB8AC3E}">
        <p14:creationId xmlns:p14="http://schemas.microsoft.com/office/powerpoint/2010/main" val="2321374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34"/>
            <a:ext cx="12204000" cy="686475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33258" y="1709739"/>
            <a:ext cx="6487886" cy="3433429"/>
          </a:xfrm>
        </p:spPr>
        <p:txBody>
          <a:bodyPr anchor="t" anchorCtr="0">
            <a:noAutofit/>
          </a:bodyPr>
          <a:lstStyle>
            <a:lvl1pPr>
              <a:defRPr sz="3600" b="1"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588A31-E5EB-5841-92F0-7276675C6B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532" y="5963138"/>
            <a:ext cx="2137513" cy="5611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93F147-E0A6-6F4B-88BD-03C350AE0AE5}"/>
              </a:ext>
            </a:extLst>
          </p:cNvPr>
          <p:cNvSpPr txBox="1"/>
          <p:nvPr userDrawn="1"/>
        </p:nvSpPr>
        <p:spPr>
          <a:xfrm rot="16200000">
            <a:off x="-411399" y="2905038"/>
            <a:ext cx="10967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dirty="0">
                <a:solidFill>
                  <a:srgbClr val="316B93"/>
                </a:solidFill>
                <a:latin typeface="EC Square Sans Pro" panose="020B0506040000020004" pitchFamily="34" charset="0"/>
              </a:rPr>
              <a:t>© European Union, 2022</a:t>
            </a:r>
          </a:p>
        </p:txBody>
      </p:sp>
    </p:spTree>
    <p:extLst>
      <p:ext uri="{BB962C8B-B14F-4D97-AF65-F5344CB8AC3E}">
        <p14:creationId xmlns:p14="http://schemas.microsoft.com/office/powerpoint/2010/main" val="382312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34"/>
            <a:ext cx="12204000" cy="686475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33258" y="1709739"/>
            <a:ext cx="6487886" cy="3433429"/>
          </a:xfrm>
        </p:spPr>
        <p:txBody>
          <a:bodyPr anchor="t" anchorCtr="0">
            <a:noAutofit/>
          </a:bodyPr>
          <a:lstStyle>
            <a:lvl1pPr>
              <a:defRPr sz="3600" b="1"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0AE318-FAA3-8C4E-BC6F-025E55B1DC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532" y="5963138"/>
            <a:ext cx="2137513" cy="5611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7C5D9E1-8F2F-F343-848C-503BB18AF60B}"/>
              </a:ext>
            </a:extLst>
          </p:cNvPr>
          <p:cNvSpPr txBox="1"/>
          <p:nvPr userDrawn="1"/>
        </p:nvSpPr>
        <p:spPr>
          <a:xfrm rot="16200000">
            <a:off x="-411399" y="2028738"/>
            <a:ext cx="10967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dirty="0">
                <a:solidFill>
                  <a:srgbClr val="316B93"/>
                </a:solidFill>
                <a:latin typeface="EC Square Sans Pro" panose="020B0506040000020004" pitchFamily="34" charset="0"/>
              </a:rPr>
              <a:t>© European Union, 2022</a:t>
            </a:r>
          </a:p>
        </p:txBody>
      </p:sp>
    </p:spTree>
    <p:extLst>
      <p:ext uri="{BB962C8B-B14F-4D97-AF65-F5344CB8AC3E}">
        <p14:creationId xmlns:p14="http://schemas.microsoft.com/office/powerpoint/2010/main" val="4266636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03998" cy="686474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33258" y="1709739"/>
            <a:ext cx="6487886" cy="3433429"/>
          </a:xfrm>
        </p:spPr>
        <p:txBody>
          <a:bodyPr anchor="t" anchorCtr="0">
            <a:noAutofit/>
          </a:bodyPr>
          <a:lstStyle>
            <a:lvl1pPr>
              <a:defRPr sz="3600" b="1"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FA7127-3446-2E43-8A6D-9CD2E36924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532" y="5963138"/>
            <a:ext cx="2137513" cy="5611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1DF9E3-AEFE-114C-8EF9-858BD1A7BDBF}"/>
              </a:ext>
            </a:extLst>
          </p:cNvPr>
          <p:cNvSpPr txBox="1"/>
          <p:nvPr userDrawn="1"/>
        </p:nvSpPr>
        <p:spPr>
          <a:xfrm rot="16200000">
            <a:off x="-411399" y="2028738"/>
            <a:ext cx="10967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dirty="0">
                <a:solidFill>
                  <a:srgbClr val="316B93"/>
                </a:solidFill>
                <a:latin typeface="EC Square Sans Pro" panose="020B0506040000020004" pitchFamily="34" charset="0"/>
              </a:rPr>
              <a:t>© European Union, 2022</a:t>
            </a:r>
          </a:p>
        </p:txBody>
      </p:sp>
    </p:spTree>
    <p:extLst>
      <p:ext uri="{BB962C8B-B14F-4D97-AF65-F5344CB8AC3E}">
        <p14:creationId xmlns:p14="http://schemas.microsoft.com/office/powerpoint/2010/main" val="2531771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8" y="1334"/>
            <a:ext cx="12204000" cy="686475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3184" y="1709739"/>
            <a:ext cx="6635487" cy="3433429"/>
          </a:xfrm>
        </p:spPr>
        <p:txBody>
          <a:bodyPr anchor="t" anchorCtr="0">
            <a:noAutofit/>
          </a:bodyPr>
          <a:lstStyle>
            <a:lvl1pPr>
              <a:defRPr sz="3600" b="1"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FD3855-D1D3-A545-8384-7C69495C08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12" y="5963138"/>
            <a:ext cx="2137513" cy="5611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F12A3A-55E4-A849-A710-5CAC8F3486F5}"/>
              </a:ext>
            </a:extLst>
          </p:cNvPr>
          <p:cNvSpPr txBox="1"/>
          <p:nvPr userDrawn="1"/>
        </p:nvSpPr>
        <p:spPr>
          <a:xfrm rot="16200000">
            <a:off x="11504026" y="4800811"/>
            <a:ext cx="10967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dirty="0">
                <a:solidFill>
                  <a:srgbClr val="316B93"/>
                </a:solidFill>
                <a:latin typeface="EC Square Sans Pro" panose="020B0506040000020004" pitchFamily="34" charset="0"/>
              </a:rPr>
              <a:t>© European Union, 2022</a:t>
            </a:r>
          </a:p>
        </p:txBody>
      </p:sp>
    </p:spTree>
    <p:extLst>
      <p:ext uri="{BB962C8B-B14F-4D97-AF65-F5344CB8AC3E}">
        <p14:creationId xmlns:p14="http://schemas.microsoft.com/office/powerpoint/2010/main" val="3364280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8" y="1334"/>
            <a:ext cx="12204000" cy="686475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33258" y="1709739"/>
            <a:ext cx="6487886" cy="3433429"/>
          </a:xfrm>
        </p:spPr>
        <p:txBody>
          <a:bodyPr anchor="t" anchorCtr="0">
            <a:noAutofit/>
          </a:bodyPr>
          <a:lstStyle>
            <a:lvl1pPr>
              <a:defRPr sz="3600" b="1"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8DD81A-89A5-DD4B-9763-10167912E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532" y="5963138"/>
            <a:ext cx="2137513" cy="5611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B501B1-9EA4-E643-97E5-47E3FBD36039}"/>
              </a:ext>
            </a:extLst>
          </p:cNvPr>
          <p:cNvSpPr txBox="1"/>
          <p:nvPr userDrawn="1"/>
        </p:nvSpPr>
        <p:spPr>
          <a:xfrm rot="16200000">
            <a:off x="-411399" y="2028738"/>
            <a:ext cx="10967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dirty="0">
                <a:solidFill>
                  <a:srgbClr val="316B93"/>
                </a:solidFill>
                <a:latin typeface="EC Square Sans Pro" panose="020B0506040000020004" pitchFamily="34" charset="0"/>
              </a:rPr>
              <a:t>© European Union, 2022</a:t>
            </a:r>
          </a:p>
        </p:txBody>
      </p:sp>
    </p:spTree>
    <p:extLst>
      <p:ext uri="{BB962C8B-B14F-4D97-AF65-F5344CB8AC3E}">
        <p14:creationId xmlns:p14="http://schemas.microsoft.com/office/powerpoint/2010/main" val="1353857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2" t="-515" r="3266" b="515"/>
          <a:stretch/>
        </p:blipFill>
        <p:spPr>
          <a:xfrm>
            <a:off x="0" y="855480"/>
            <a:ext cx="7742014" cy="60180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180" y="-1"/>
            <a:ext cx="12219550" cy="6873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83EE2-DF23-764B-9AD3-EE6CB7D13A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532" y="5963138"/>
            <a:ext cx="2137513" cy="5611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2BFE1B-FBB4-2040-995D-1B6613A6158F}"/>
              </a:ext>
            </a:extLst>
          </p:cNvPr>
          <p:cNvSpPr txBox="1"/>
          <p:nvPr userDrawn="1"/>
        </p:nvSpPr>
        <p:spPr>
          <a:xfrm rot="16200000">
            <a:off x="11538847" y="3877360"/>
            <a:ext cx="10967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dirty="0">
                <a:solidFill>
                  <a:srgbClr val="316B93"/>
                </a:solidFill>
                <a:latin typeface="EC Square Sans Pro" panose="020B0506040000020004" pitchFamily="34" charset="0"/>
              </a:rPr>
              <a:t>© European Union, 2022</a:t>
            </a:r>
          </a:p>
        </p:txBody>
      </p:sp>
    </p:spTree>
    <p:extLst>
      <p:ext uri="{BB962C8B-B14F-4D97-AF65-F5344CB8AC3E}">
        <p14:creationId xmlns:p14="http://schemas.microsoft.com/office/powerpoint/2010/main" val="228395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r="-19" b="49812"/>
          <a:stretch/>
        </p:blipFill>
        <p:spPr>
          <a:xfrm>
            <a:off x="2368" y="1"/>
            <a:ext cx="12187262" cy="344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29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olorful background with a blurry image&#10;&#10;AI-generated content may be incorrect.">
            <a:extLst>
              <a:ext uri="{FF2B5EF4-FFF2-40B4-BE49-F238E27FC236}">
                <a16:creationId xmlns:a16="http://schemas.microsoft.com/office/drawing/2014/main" id="{862188CE-02FC-57B1-6982-854B38F06A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3" name="Footer Placeholder 8">
            <a:extLst>
              <a:ext uri="{FF2B5EF4-FFF2-40B4-BE49-F238E27FC236}">
                <a16:creationId xmlns:a16="http://schemas.microsoft.com/office/drawing/2014/main" id="{33A6EEA9-52B7-550C-7CFD-E465C8DB4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300625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3A7104ED-A036-D2F4-B40F-5A65C505A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53349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332A415-DFD0-D18E-3E7B-FAA715BB67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1894"/>
          <a:stretch/>
        </p:blipFill>
        <p:spPr>
          <a:xfrm>
            <a:off x="0" y="1981200"/>
            <a:ext cx="12192000" cy="48767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 dirty="0"/>
              <a:t>Click to add a title</a:t>
            </a:r>
            <a:endParaRPr lang="en-IE" dirty="0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 userDrawn="1"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3161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FAD8DF-8539-5FE3-6843-0B1F573E0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9819" r="15047"/>
          <a:stretch/>
        </p:blipFill>
        <p:spPr>
          <a:xfrm>
            <a:off x="0" y="0"/>
            <a:ext cx="550272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E7AFEC3F-1C21-3132-B967-9F0F25A560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2728" y="62689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77907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lorful background with icons and symbols&#10;&#10;AI-generated content may be incorrect.">
            <a:extLst>
              <a:ext uri="{FF2B5EF4-FFF2-40B4-BE49-F238E27FC236}">
                <a16:creationId xmlns:a16="http://schemas.microsoft.com/office/drawing/2014/main" id="{CF094C40-C2D9-CFF2-2AF6-47C34936AA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804" r="5804"/>
          <a:stretch/>
        </p:blipFill>
        <p:spPr>
          <a:xfrm>
            <a:off x="0" y="0"/>
            <a:ext cx="5388429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 dirty="0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2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532" y="5958377"/>
            <a:ext cx="2131937" cy="56265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972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50" r:id="rId2"/>
    <p:sldLayoutId id="2147483654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4" r:id="rId10"/>
    <p:sldLayoutId id="2147483693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hyperlink" Target="https://ec.europa.eu/research-and-innovation/en/research-area/industrial-research-and-innovation/eu-valorisation-policy/knowledge-valorisation-platform/repository/knowledge-valorisation-through-industry-collaboration-collaborative-laboratories-colabs" TargetMode="External"/><Relationship Id="rId18" Type="http://schemas.openxmlformats.org/officeDocument/2006/relationships/hyperlink" Target="https://ec.europa.eu/research-and-innovation/en/research-area/industrial-research-and-innovation/eu-valorisation-policy/knowledge-valorisation-platform/repository/open-entrepreneurship-platform" TargetMode="External"/><Relationship Id="rId3" Type="http://schemas.openxmlformats.org/officeDocument/2006/relationships/image" Target="../media/image35.png"/><Relationship Id="rId21" Type="http://schemas.openxmlformats.org/officeDocument/2006/relationships/hyperlink" Target="https://projects.research-and-innovation.ec.europa.eu/en/research-area/industrial-research-and-innovation/eu-valorisation-policy/knowledge-valorisation-platform/repository/circular-business-support-management" TargetMode="External"/><Relationship Id="rId7" Type="http://schemas.openxmlformats.org/officeDocument/2006/relationships/image" Target="../media/image37.png"/><Relationship Id="rId12" Type="http://schemas.microsoft.com/office/2007/relationships/hdphoto" Target="../media/hdphoto10.wdp"/><Relationship Id="rId17" Type="http://schemas.openxmlformats.org/officeDocument/2006/relationships/hyperlink" Target="https://ec.europa.eu/research-and-innovation/en/research-area/industrial-research-and-innovation/eu-valorisation-policy/knowledge-valorisation-platform/repository/uniminds-festival" TargetMode="External"/><Relationship Id="rId2" Type="http://schemas.openxmlformats.org/officeDocument/2006/relationships/image" Target="../media/image24.png"/><Relationship Id="rId16" Type="http://schemas.openxmlformats.org/officeDocument/2006/relationships/hyperlink" Target="https://ec.europa.eu/research-and-innovation/en/research-area/industrial-research-and-innovation/eu-valorisation-policy/knowledge-valorisation-platform/repository/promo-tt-matching-research-industry-and-investors" TargetMode="External"/><Relationship Id="rId20" Type="http://schemas.openxmlformats.org/officeDocument/2006/relationships/hyperlink" Target="https://ec.europa.eu/research-and-innovation/en/research-area/industrial-research-and-innovation/eu-valorisation-policy/knowledge-valorisation-platform/repository/how-promote-bi-directional-mobility-knowledge-between-engineering-industries-and-academia" TargetMode="External"/><Relationship Id="rId1" Type="http://schemas.openxmlformats.org/officeDocument/2006/relationships/slideLayout" Target="../slideLayouts/slideLayout12.xml"/><Relationship Id="rId6" Type="http://schemas.microsoft.com/office/2007/relationships/hdphoto" Target="../media/hdphoto7.wdp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5" Type="http://schemas.openxmlformats.org/officeDocument/2006/relationships/hyperlink" Target="https://ec.europa.eu/research-and-innovation/en/research-area/industrial-research-and-innovation/eu-valorisation-policy/knowledge-valorisation-platform/repository/photonics-center-collaboration-business-and-research" TargetMode="External"/><Relationship Id="rId10" Type="http://schemas.microsoft.com/office/2007/relationships/hdphoto" Target="../media/hdphoto9.wdp"/><Relationship Id="rId19" Type="http://schemas.openxmlformats.org/officeDocument/2006/relationships/hyperlink" Target="https://projects.research-and-innovation.ec.europa.eu/en/research-area/industrial-research-and-innovation/eu-valorisation-policy/knowledge-valorisation-platform/repository/collaborative-research-partnerships-amber" TargetMode="External"/><Relationship Id="rId4" Type="http://schemas.microsoft.com/office/2007/relationships/hdphoto" Target="../media/hdphoto6.wdp"/><Relationship Id="rId9" Type="http://schemas.openxmlformats.org/officeDocument/2006/relationships/image" Target="../media/image38.png"/><Relationship Id="rId14" Type="http://schemas.openxmlformats.org/officeDocument/2006/relationships/hyperlink" Target="https://ec.europa.eu/research-and-innovation/en/research-area/industrial-research-and-innovation/eu-valorisation-policy/knowledge-valorisation-platform/repository/eatriss-innovative-training-workshop-curriculu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-and-innovation.ec.europa.eu/document/download/045ede1a-f0c0-495b-9510-4c56f850bed8_en" TargetMode="External"/><Relationship Id="rId2" Type="http://schemas.openxmlformats.org/officeDocument/2006/relationships/hyperlink" Target="http://data.europa.eu/eli/reco/2024/774/oj" TargetMode="Externa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s://research-and-innovation.ec.europa.eu/research-area/industrial-research-and-innovation/eu-valorisation-policy/knowledge-valorisation-platform/guiding-principles-knowledge-valorisation-and-implementing-codes-practice_en" TargetMode="External"/><Relationship Id="rId4" Type="http://schemas.openxmlformats.org/officeDocument/2006/relationships/hyperlink" Target="https://www.youtube.com/watch?v=_q2nAjWWGvc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rojects.research-and-innovation.ec.europa.eu/en/statistics/policy-support-facility/psf-challenge/mutual-learning-exercise-knowledge-valorisation-focus-skills-intersectoral-cooperation-and-incentive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-and-innovation.ec.europa.eu/research-area/industrial-research-and-innovation/eu-valorisation-policy/knowledge-valorisation-platform_en" TargetMode="External"/><Relationship Id="rId7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hyperlink" Target="https://ec.europa.eu/newsroom/rtd/user-subscriptions/3325/create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hyperlink" Target="https://research-and-innovation.ec.europa.eu/research-area/industrial-research-and-innovation/eu-valorisation-policy/knowledge-valorisation-platform/thematic-focus/participate-survey-uptake-codes-practice-knowledge-valorisation_en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hyperlink" Target="mailto:RTD-VALORISATION-POLICIES-IPR@ec.europa.eu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41C58-B65E-CF4B-F273-47570C1BC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669C"/>
                </a:solidFill>
              </a:rPr>
              <a:t>Code of practice on industry-academia co-creation</a:t>
            </a:r>
            <a:br>
              <a:rPr lang="en-US" sz="3600" dirty="0">
                <a:solidFill>
                  <a:srgbClr val="00669C"/>
                </a:solidFill>
              </a:rPr>
            </a:br>
            <a:r>
              <a:rPr lang="en-US" sz="3600" dirty="0">
                <a:solidFill>
                  <a:srgbClr val="00669C"/>
                </a:solidFill>
              </a:rPr>
              <a:t>for knowledge </a:t>
            </a:r>
            <a:r>
              <a:rPr lang="en-US" sz="3600" dirty="0" err="1">
                <a:solidFill>
                  <a:srgbClr val="00669C"/>
                </a:solidFill>
              </a:rPr>
              <a:t>valorisation</a:t>
            </a:r>
            <a:r>
              <a:rPr lang="en-US" sz="3600" dirty="0">
                <a:solidFill>
                  <a:srgbClr val="00669C"/>
                </a:solidFill>
              </a:rPr>
              <a:t> </a:t>
            </a:r>
            <a:endParaRPr lang="en-IE" sz="3600" dirty="0">
              <a:solidFill>
                <a:srgbClr val="00669C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1B10B-BDCA-7DB0-E648-3A553D2E346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617702"/>
            <a:ext cx="4929188" cy="611188"/>
          </a:xfrm>
        </p:spPr>
        <p:txBody>
          <a:bodyPr/>
          <a:lstStyle/>
          <a:p>
            <a:r>
              <a:rPr lang="en-GB" b="1" dirty="0">
                <a:solidFill>
                  <a:srgbClr val="00669C"/>
                </a:solidFill>
              </a:rPr>
              <a:t>Ioannis </a:t>
            </a:r>
            <a:r>
              <a:rPr lang="en-GB" b="1" dirty="0" err="1">
                <a:solidFill>
                  <a:srgbClr val="00669C"/>
                </a:solidFill>
              </a:rPr>
              <a:t>Sagias</a:t>
            </a:r>
            <a:endParaRPr lang="en-IE" dirty="0">
              <a:solidFill>
                <a:srgbClr val="00669C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C925F3A-FA3F-548C-FA4B-889CAEF4A666}"/>
              </a:ext>
            </a:extLst>
          </p:cNvPr>
          <p:cNvSpPr txBox="1">
            <a:spLocks/>
          </p:cNvSpPr>
          <p:nvPr/>
        </p:nvSpPr>
        <p:spPr>
          <a:xfrm>
            <a:off x="784410" y="2962613"/>
            <a:ext cx="4929188" cy="611188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rgbClr val="00669C"/>
                </a:solidFill>
              </a:rPr>
              <a:t>Deputy Head of Unit</a:t>
            </a:r>
          </a:p>
          <a:p>
            <a:r>
              <a:rPr lang="en-IE" sz="1400" dirty="0">
                <a:solidFill>
                  <a:srgbClr val="00669C"/>
                </a:solidFill>
              </a:rPr>
              <a:t>Valorisation</a:t>
            </a:r>
            <a:r>
              <a:rPr lang="en-IE" sz="1400" b="1" dirty="0">
                <a:solidFill>
                  <a:srgbClr val="00669C"/>
                </a:solidFill>
              </a:rPr>
              <a:t> </a:t>
            </a:r>
            <a:r>
              <a:rPr lang="en-IE" sz="1400" dirty="0">
                <a:solidFill>
                  <a:srgbClr val="00669C"/>
                </a:solidFill>
              </a:rPr>
              <a:t>Policies &amp; IPR</a:t>
            </a:r>
            <a:r>
              <a:rPr lang="hu-HU" sz="1400" dirty="0">
                <a:solidFill>
                  <a:srgbClr val="00669C"/>
                </a:solidFill>
              </a:rPr>
              <a:t> Unit</a:t>
            </a:r>
            <a:r>
              <a:rPr lang="en-IE" sz="1400" dirty="0">
                <a:solidFill>
                  <a:srgbClr val="00669C"/>
                </a:solidFill>
              </a:rPr>
              <a:t> </a:t>
            </a:r>
            <a:br>
              <a:rPr lang="en-IE" sz="1400" dirty="0">
                <a:solidFill>
                  <a:srgbClr val="00669C"/>
                </a:solidFill>
              </a:rPr>
            </a:br>
            <a:r>
              <a:rPr lang="en-IE" sz="1400" dirty="0">
                <a:solidFill>
                  <a:srgbClr val="00669C"/>
                </a:solidFill>
              </a:rPr>
              <a:t>D</a:t>
            </a:r>
            <a:r>
              <a:rPr lang="hu-HU" sz="1400" dirty="0" err="1">
                <a:solidFill>
                  <a:srgbClr val="00669C"/>
                </a:solidFill>
              </a:rPr>
              <a:t>irectorate</a:t>
            </a:r>
            <a:r>
              <a:rPr lang="hu-HU" sz="1400" dirty="0">
                <a:solidFill>
                  <a:srgbClr val="00669C"/>
                </a:solidFill>
              </a:rPr>
              <a:t>-General </a:t>
            </a:r>
            <a:r>
              <a:rPr lang="hu-HU" sz="1400" dirty="0" err="1">
                <a:solidFill>
                  <a:srgbClr val="00669C"/>
                </a:solidFill>
              </a:rPr>
              <a:t>for</a:t>
            </a:r>
            <a:r>
              <a:rPr lang="hu-HU" sz="1400" dirty="0">
                <a:solidFill>
                  <a:srgbClr val="00669C"/>
                </a:solidFill>
              </a:rPr>
              <a:t> </a:t>
            </a:r>
            <a:r>
              <a:rPr lang="en-IE" sz="1400" dirty="0">
                <a:solidFill>
                  <a:srgbClr val="00669C"/>
                </a:solidFill>
              </a:rPr>
              <a:t>Research &amp; Innovation</a:t>
            </a:r>
            <a:endParaRPr lang="hu-HU" sz="1400" dirty="0">
              <a:solidFill>
                <a:srgbClr val="0066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369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99FB04B-C9AF-69DF-8E47-4676C07790EA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1690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IE" dirty="0">
                <a:solidFill>
                  <a:srgbClr val="00669C"/>
                </a:solidFill>
              </a:rPr>
              <a:t>Knowledge valorisation culture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9CB04D-42B7-4A89-8CA7-140B23836B17}"/>
              </a:ext>
            </a:extLst>
          </p:cNvPr>
          <p:cNvSpPr txBox="1">
            <a:spLocks/>
          </p:cNvSpPr>
          <p:nvPr/>
        </p:nvSpPr>
        <p:spPr>
          <a:xfrm>
            <a:off x="0" y="5858571"/>
            <a:ext cx="10883153" cy="7792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IE" dirty="0"/>
          </a:p>
          <a:p>
            <a:endParaRPr lang="en-IE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ED6ECBE-1409-FE45-E4C5-1DE51C72EA34}"/>
              </a:ext>
            </a:extLst>
          </p:cNvPr>
          <p:cNvGrpSpPr/>
          <p:nvPr/>
        </p:nvGrpSpPr>
        <p:grpSpPr>
          <a:xfrm>
            <a:off x="-375865" y="1904263"/>
            <a:ext cx="10163153" cy="3954308"/>
            <a:chOff x="-778046" y="2052869"/>
            <a:chExt cx="11340000" cy="425572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E930C6D-8CD7-72C3-66CC-0EC81DE8B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21349"/>
            <a:stretch/>
          </p:blipFill>
          <p:spPr>
            <a:xfrm>
              <a:off x="-138288" y="2052869"/>
              <a:ext cx="10058400" cy="311309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6F6F053-F613-DE99-8276-1B5A9C36C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0311"/>
            <a:stretch/>
          </p:blipFill>
          <p:spPr>
            <a:xfrm>
              <a:off x="-778046" y="5429997"/>
              <a:ext cx="11340000" cy="878597"/>
            </a:xfrm>
            <a:prstGeom prst="rect">
              <a:avLst/>
            </a:prstGeom>
          </p:spPr>
        </p:pic>
        <p:sp>
          <p:nvSpPr>
            <p:cNvPr id="20" name="Arrow: Left-Right 19">
              <a:extLst>
                <a:ext uri="{FF2B5EF4-FFF2-40B4-BE49-F238E27FC236}">
                  <a16:creationId xmlns:a16="http://schemas.microsoft.com/office/drawing/2014/main" id="{9A3AC51A-CF5A-1165-A06E-7D6E405030A4}"/>
                </a:ext>
              </a:extLst>
            </p:cNvPr>
            <p:cNvSpPr/>
            <p:nvPr/>
          </p:nvSpPr>
          <p:spPr>
            <a:xfrm>
              <a:off x="2913570" y="4848710"/>
              <a:ext cx="4236588" cy="544983"/>
            </a:xfrm>
            <a:prstGeom prst="leftRightArrow">
              <a:avLst/>
            </a:prstGeom>
            <a:solidFill>
              <a:srgbClr val="F0AF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1600" b="1" dirty="0">
                  <a:cs typeface="Calibri" panose="020F0502020204030204" pitchFamily="34" charset="0"/>
                </a:rPr>
                <a:t>Intermediaries</a:t>
              </a:r>
            </a:p>
          </p:txBody>
        </p:sp>
      </p:grpSp>
      <p:pic>
        <p:nvPicPr>
          <p:cNvPr id="7" name="Picture 6" descr="A blue square with white arrow and a sign with a euro symbol&#10;&#10;AI-generated content may be incorrect.">
            <a:extLst>
              <a:ext uri="{FF2B5EF4-FFF2-40B4-BE49-F238E27FC236}">
                <a16:creationId xmlns:a16="http://schemas.microsoft.com/office/drawing/2014/main" id="{82415FD9-9834-A898-C04B-06DE1027A2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23147" y="1685633"/>
            <a:ext cx="920797" cy="1206562"/>
          </a:xfrm>
          <a:prstGeom prst="rect">
            <a:avLst/>
          </a:prstGeom>
          <a:effectLst/>
        </p:spPr>
      </p:pic>
      <p:pic>
        <p:nvPicPr>
          <p:cNvPr id="9" name="Picture 8" descr="A logo of a building&#10;&#10;AI-generated content may be incorrect.">
            <a:extLst>
              <a:ext uri="{FF2B5EF4-FFF2-40B4-BE49-F238E27FC236}">
                <a16:creationId xmlns:a16="http://schemas.microsoft.com/office/drawing/2014/main" id="{66C55A7B-D53E-9386-858C-BFE7F5AAF67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23146" y="3140086"/>
            <a:ext cx="920797" cy="1244664"/>
          </a:xfrm>
          <a:prstGeom prst="rect">
            <a:avLst/>
          </a:prstGeom>
        </p:spPr>
      </p:pic>
      <p:pic>
        <p:nvPicPr>
          <p:cNvPr id="12" name="Picture 11" descr="A group of people in a blue square&#10;&#10;AI-generated content may be incorrect.">
            <a:extLst>
              <a:ext uri="{FF2B5EF4-FFF2-40B4-BE49-F238E27FC236}">
                <a16:creationId xmlns:a16="http://schemas.microsoft.com/office/drawing/2014/main" id="{E1D1441F-DFCC-FA71-2076-A46A553DF96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3620" y="4632641"/>
            <a:ext cx="939848" cy="1130358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E35BA89-A4A8-D65B-6471-71E366FC4DF6}"/>
              </a:ext>
            </a:extLst>
          </p:cNvPr>
          <p:cNvSpPr/>
          <p:nvPr/>
        </p:nvSpPr>
        <p:spPr>
          <a:xfrm>
            <a:off x="9063290" y="2818060"/>
            <a:ext cx="1440000" cy="638490"/>
          </a:xfrm>
          <a:prstGeom prst="roundRect">
            <a:avLst/>
          </a:prstGeom>
          <a:solidFill>
            <a:srgbClr val="B2EA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5D74"/>
                </a:solidFill>
              </a:rPr>
              <a:t>Investments and funding schemes</a:t>
            </a:r>
            <a:endParaRPr lang="en-IE" sz="1100" dirty="0">
              <a:solidFill>
                <a:srgbClr val="005D74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4E25C31-924C-8EDF-F8F1-6386114DB686}"/>
              </a:ext>
            </a:extLst>
          </p:cNvPr>
          <p:cNvSpPr/>
          <p:nvPr/>
        </p:nvSpPr>
        <p:spPr>
          <a:xfrm>
            <a:off x="9063290" y="4582203"/>
            <a:ext cx="1440000" cy="613525"/>
          </a:xfrm>
          <a:prstGeom prst="roundRect">
            <a:avLst/>
          </a:prstGeom>
          <a:solidFill>
            <a:srgbClr val="00BB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5D74"/>
                </a:solidFill>
              </a:rPr>
              <a:t>Open innovation</a:t>
            </a:r>
            <a:endParaRPr lang="en-IE" sz="1100" dirty="0">
              <a:solidFill>
                <a:srgbClr val="005D74"/>
              </a:solidFill>
            </a:endParaRPr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7BA808C9-2CB7-1E1A-8F4C-C284871AFE6E}"/>
              </a:ext>
            </a:extLst>
          </p:cNvPr>
          <p:cNvSpPr/>
          <p:nvPr/>
        </p:nvSpPr>
        <p:spPr>
          <a:xfrm>
            <a:off x="8686800" y="3817666"/>
            <a:ext cx="2035380" cy="613525"/>
          </a:xfrm>
          <a:prstGeom prst="leftArrow">
            <a:avLst/>
          </a:prstGeom>
          <a:solidFill>
            <a:srgbClr val="6BB7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cs typeface="Calibri" panose="020F0502020204030204" pitchFamily="34" charset="0"/>
              </a:rPr>
              <a:t>Regulatory framework</a:t>
            </a:r>
            <a:endParaRPr lang="en-IE" sz="12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9EA32CC-F47D-27B8-6D41-4127330C7EC8}"/>
              </a:ext>
            </a:extLst>
          </p:cNvPr>
          <p:cNvSpPr/>
          <p:nvPr/>
        </p:nvSpPr>
        <p:spPr>
          <a:xfrm>
            <a:off x="9063290" y="2432189"/>
            <a:ext cx="1440000" cy="398687"/>
          </a:xfrm>
          <a:prstGeom prst="roundRect">
            <a:avLst/>
          </a:prstGeom>
          <a:solidFill>
            <a:srgbClr val="00BB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5D74"/>
                </a:solidFill>
              </a:rPr>
              <a:t>Access to finance:</a:t>
            </a:r>
          </a:p>
        </p:txBody>
      </p:sp>
    </p:spTree>
    <p:extLst>
      <p:ext uri="{BB962C8B-B14F-4D97-AF65-F5344CB8AC3E}">
        <p14:creationId xmlns:p14="http://schemas.microsoft.com/office/powerpoint/2010/main" val="199318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5F3F0-F3F4-6592-7749-A3007019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dirty="0">
                <a:solidFill>
                  <a:schemeClr val="bg1"/>
                </a:solidFill>
              </a:rPr>
              <a:t>Knowledge valorisation: </a:t>
            </a:r>
            <a:br>
              <a:rPr lang="en-IE" sz="3600" dirty="0">
                <a:solidFill>
                  <a:schemeClr val="bg1"/>
                </a:solidFill>
              </a:rPr>
            </a:br>
            <a:r>
              <a:rPr lang="en-IE" sz="3600" dirty="0">
                <a:solidFill>
                  <a:schemeClr val="bg1"/>
                </a:solidFill>
              </a:rPr>
              <a:t>Mapping of actors, channels, and tools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A30FA-27A5-BB6B-289E-65EB12D4151B}"/>
              </a:ext>
            </a:extLst>
          </p:cNvPr>
          <p:cNvSpPr/>
          <p:nvPr/>
        </p:nvSpPr>
        <p:spPr>
          <a:xfrm>
            <a:off x="0" y="1469450"/>
            <a:ext cx="12192000" cy="5388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2C1E5D-8DEA-E076-886A-88A2D67DA6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663" r="71499" b="1384"/>
          <a:stretch/>
        </p:blipFill>
        <p:spPr>
          <a:xfrm>
            <a:off x="1249346" y="1469450"/>
            <a:ext cx="2917372" cy="5299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771C92-6AAB-F865-ECED-94D9BDF983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654" t="663" b="-1"/>
          <a:stretch/>
        </p:blipFill>
        <p:spPr>
          <a:xfrm>
            <a:off x="6780101" y="1469450"/>
            <a:ext cx="3925227" cy="5374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90BF28-0739-F4F8-D055-17B03E9D10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01" t="663" r="42985" b="1384"/>
          <a:stretch/>
        </p:blipFill>
        <p:spPr>
          <a:xfrm>
            <a:off x="4166718" y="1469450"/>
            <a:ext cx="2918811" cy="52995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F51C7D-1B8C-D870-D45F-DCDA628EDA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376" t="22963" r="14591" b="23703"/>
          <a:stretch/>
        </p:blipFill>
        <p:spPr>
          <a:xfrm>
            <a:off x="10963483" y="5954013"/>
            <a:ext cx="1044000" cy="64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5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5F3F0-F3F4-6592-7749-A3007019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IE" sz="3600" dirty="0">
                <a:solidFill>
                  <a:schemeClr val="bg1"/>
                </a:solidFill>
              </a:rPr>
              <a:t>EU guidance </a:t>
            </a:r>
            <a:r>
              <a:rPr lang="en-IE" sz="3600" dirty="0"/>
              <a:t>for k</a:t>
            </a:r>
            <a:r>
              <a:rPr lang="en-IE" sz="3600" dirty="0">
                <a:solidFill>
                  <a:schemeClr val="bg1"/>
                </a:solidFill>
              </a:rPr>
              <a:t>nowledge valorisation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A30FA-27A5-BB6B-289E-65EB12D4151B}"/>
              </a:ext>
            </a:extLst>
          </p:cNvPr>
          <p:cNvSpPr/>
          <p:nvPr/>
        </p:nvSpPr>
        <p:spPr>
          <a:xfrm>
            <a:off x="0" y="1471332"/>
            <a:ext cx="12192000" cy="5388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51C7D-1B8C-D870-D45F-DCDA628EDA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76" t="22963" r="14591" b="23703"/>
          <a:stretch/>
        </p:blipFill>
        <p:spPr>
          <a:xfrm>
            <a:off x="10963483" y="5954013"/>
            <a:ext cx="1044000" cy="6448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81598FB-5370-C2EC-4762-5228BB86477C}"/>
              </a:ext>
            </a:extLst>
          </p:cNvPr>
          <p:cNvSpPr txBox="1"/>
          <p:nvPr/>
        </p:nvSpPr>
        <p:spPr>
          <a:xfrm>
            <a:off x="3634504" y="3319146"/>
            <a:ext cx="218462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Code of practice on </a:t>
            </a:r>
            <a:r>
              <a:rPr kumimoji="0" lang="en-US" sz="1400" i="0" u="none" strike="noStrike" kern="1200" cap="none" spc="0" normalizeH="0" baseline="0" noProof="0" dirty="0" err="1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standardisation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for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knowledge </a:t>
            </a:r>
            <a:r>
              <a:rPr kumimoji="0" lang="en-US" sz="1400" i="0" u="none" strike="noStrike" kern="1200" cap="none" spc="0" normalizeH="0" baseline="0" noProof="0" dirty="0" err="1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valorisation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7D0796C-F1D0-2A47-62A4-28992EEAA739}"/>
              </a:ext>
            </a:extLst>
          </p:cNvPr>
          <p:cNvCxnSpPr>
            <a:cxnSpLocks/>
          </p:cNvCxnSpPr>
          <p:nvPr/>
        </p:nvCxnSpPr>
        <p:spPr>
          <a:xfrm flipH="1">
            <a:off x="1959504" y="2504515"/>
            <a:ext cx="1654631" cy="667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2670D9-9205-19B5-E053-C73B0065C2D8}"/>
              </a:ext>
            </a:extLst>
          </p:cNvPr>
          <p:cNvCxnSpPr>
            <a:cxnSpLocks/>
          </p:cNvCxnSpPr>
          <p:nvPr/>
        </p:nvCxnSpPr>
        <p:spPr>
          <a:xfrm flipH="1">
            <a:off x="4715693" y="2504515"/>
            <a:ext cx="941036" cy="667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A5C3C87-18B5-BB52-E78F-9DFEDFB70A8D}"/>
              </a:ext>
            </a:extLst>
          </p:cNvPr>
          <p:cNvSpPr txBox="1"/>
          <p:nvPr/>
        </p:nvSpPr>
        <p:spPr>
          <a:xfrm>
            <a:off x="6395934" y="3319146"/>
            <a:ext cx="2184627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Code of practice on industry-academia</a:t>
            </a:r>
            <a:r>
              <a:rPr kumimoji="0" lang="en-US" sz="1400" i="0" u="none" strike="noStrike" kern="1200" cap="none" spc="0" normalizeH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co-creation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for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knowledge </a:t>
            </a:r>
            <a:r>
              <a:rPr kumimoji="0" lang="en-US" sz="1400" i="0" u="none" strike="noStrike" kern="1200" cap="none" spc="0" normalizeH="0" baseline="0" noProof="0" dirty="0" err="1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valorisation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600" b="0" i="0" u="none" strike="noStrike" kern="1200" cap="none" spc="0" normalizeH="0" baseline="0" noProof="0" dirty="0">
              <a:ln>
                <a:noFill/>
              </a:ln>
              <a:solidFill>
                <a:srgbClr val="1A3A5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84BA2BB-F8EF-A341-2D3C-AA49747A5BCC}"/>
              </a:ext>
            </a:extLst>
          </p:cNvPr>
          <p:cNvCxnSpPr>
            <a:cxnSpLocks/>
          </p:cNvCxnSpPr>
          <p:nvPr/>
        </p:nvCxnSpPr>
        <p:spPr>
          <a:xfrm>
            <a:off x="6526306" y="2504515"/>
            <a:ext cx="961942" cy="671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589E16F-2896-B9E4-B9B1-9E93A44CEA01}"/>
              </a:ext>
            </a:extLst>
          </p:cNvPr>
          <p:cNvCxnSpPr>
            <a:cxnSpLocks/>
          </p:cNvCxnSpPr>
          <p:nvPr/>
        </p:nvCxnSpPr>
        <p:spPr>
          <a:xfrm>
            <a:off x="8577867" y="2504515"/>
            <a:ext cx="1654629" cy="667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CEF37AB-6A94-BAC9-16EC-935554F64DE9}"/>
              </a:ext>
            </a:extLst>
          </p:cNvPr>
          <p:cNvSpPr txBox="1"/>
          <p:nvPr/>
        </p:nvSpPr>
        <p:spPr>
          <a:xfrm>
            <a:off x="9157363" y="3319146"/>
            <a:ext cx="2184627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Code of practice on citizen engagement for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knowledge </a:t>
            </a:r>
            <a:r>
              <a:rPr kumimoji="0" lang="en-US" sz="1400" i="0" u="none" strike="noStrike" kern="1200" cap="none" spc="0" normalizeH="0" baseline="0" noProof="0" dirty="0" err="1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valorisation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b="0" i="0" u="none" strike="noStrike" kern="1200" cap="none" spc="0" normalizeH="0" baseline="0" noProof="0" dirty="0">
              <a:ln>
                <a:noFill/>
              </a:ln>
              <a:solidFill>
                <a:srgbClr val="1A3A5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9C0B0E-9B5E-A556-55A0-7D1C6360DC1D}"/>
              </a:ext>
            </a:extLst>
          </p:cNvPr>
          <p:cNvSpPr txBox="1"/>
          <p:nvPr/>
        </p:nvSpPr>
        <p:spPr>
          <a:xfrm>
            <a:off x="2619427" y="5430765"/>
            <a:ext cx="1440000" cy="664012"/>
          </a:xfrm>
          <a:prstGeom prst="roundRect">
            <a:avLst/>
          </a:prstGeom>
          <a:solidFill>
            <a:srgbClr val="F0AF13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IE" sz="1100" dirty="0">
                <a:latin typeface="+mn-lt"/>
                <a:cs typeface="Calibri" panose="020F0502020204030204" pitchFamily="34" charset="0"/>
              </a:rPr>
              <a:t>Commission Recommendations </a:t>
            </a:r>
            <a:br>
              <a:rPr lang="en-IE" sz="1100" dirty="0">
                <a:latin typeface="+mn-lt"/>
                <a:cs typeface="Calibri" panose="020F0502020204030204" pitchFamily="34" charset="0"/>
              </a:rPr>
            </a:br>
            <a:r>
              <a:rPr lang="en-IE" sz="1100" dirty="0">
                <a:latin typeface="+mn-lt"/>
                <a:cs typeface="Calibri" panose="020F0502020204030204" pitchFamily="34" charset="0"/>
              </a:rPr>
              <a:t>(1 March 2023)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1FE469-4022-875D-4F4F-E9D7A7FA1D01}"/>
              </a:ext>
            </a:extLst>
          </p:cNvPr>
          <p:cNvSpPr txBox="1"/>
          <p:nvPr/>
        </p:nvSpPr>
        <p:spPr>
          <a:xfrm>
            <a:off x="3760694" y="2010689"/>
            <a:ext cx="4670612" cy="276999"/>
          </a:xfrm>
          <a:prstGeom prst="rect">
            <a:avLst/>
          </a:prstGeom>
          <a:solidFill>
            <a:srgbClr val="F0AF13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IE" sz="1200" dirty="0">
                <a:latin typeface="+mn-lt"/>
                <a:cs typeface="Calibri" panose="020F0502020204030204" pitchFamily="34" charset="0"/>
              </a:rPr>
              <a:t>Council Recommendation (2 December 2022)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CC7AF2-FD2C-D193-42CC-5A2950300192}"/>
              </a:ext>
            </a:extLst>
          </p:cNvPr>
          <p:cNvSpPr/>
          <p:nvPr/>
        </p:nvSpPr>
        <p:spPr>
          <a:xfrm>
            <a:off x="2751284" y="1555869"/>
            <a:ext cx="6689432" cy="396000"/>
          </a:xfrm>
          <a:prstGeom prst="rect">
            <a:avLst/>
          </a:prstGeom>
          <a:solidFill>
            <a:srgbClr val="81D3E9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indent="0" algn="ctr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00669C"/>
                </a:solidFill>
                <a:cs typeface="Calibri" panose="020F0502020204030204" pitchFamily="34" charset="0"/>
              </a:rPr>
              <a:t>Guiding principles for knowledge </a:t>
            </a:r>
            <a:r>
              <a:rPr lang="en-US" sz="2000" dirty="0" err="1">
                <a:solidFill>
                  <a:srgbClr val="00669C"/>
                </a:solidFill>
                <a:cs typeface="Calibri" panose="020F0502020204030204" pitchFamily="34" charset="0"/>
              </a:rPr>
              <a:t>valorisation</a:t>
            </a:r>
            <a:r>
              <a:rPr lang="en-US" sz="2000" dirty="0">
                <a:solidFill>
                  <a:srgbClr val="00669C"/>
                </a:solidFill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73F01D-5FCC-031D-6547-02FA08178138}"/>
              </a:ext>
            </a:extLst>
          </p:cNvPr>
          <p:cNvSpPr txBox="1"/>
          <p:nvPr/>
        </p:nvSpPr>
        <p:spPr>
          <a:xfrm>
            <a:off x="8134826" y="5430765"/>
            <a:ext cx="1440000" cy="664012"/>
          </a:xfrm>
          <a:prstGeom prst="roundRect">
            <a:avLst/>
          </a:prstGeom>
          <a:solidFill>
            <a:srgbClr val="F0AF13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IE" sz="1100" dirty="0">
                <a:latin typeface="+mn-lt"/>
                <a:cs typeface="Calibri" panose="020F0502020204030204" pitchFamily="34" charset="0"/>
              </a:rPr>
              <a:t>Commission Recommendations </a:t>
            </a:r>
            <a:br>
              <a:rPr lang="en-IE" sz="1100" dirty="0">
                <a:latin typeface="+mn-lt"/>
                <a:cs typeface="Calibri" panose="020F0502020204030204" pitchFamily="34" charset="0"/>
              </a:rPr>
            </a:br>
            <a:r>
              <a:rPr lang="en-IE" sz="1100" dirty="0">
                <a:latin typeface="+mn-lt"/>
                <a:cs typeface="Calibri" panose="020F0502020204030204" pitchFamily="34" charset="0"/>
              </a:rPr>
              <a:t>(1 March 2024)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808E63DD-3DA5-B444-3302-1A71BD63CA0A}"/>
              </a:ext>
            </a:extLst>
          </p:cNvPr>
          <p:cNvSpPr txBox="1">
            <a:spLocks/>
          </p:cNvSpPr>
          <p:nvPr/>
        </p:nvSpPr>
        <p:spPr>
          <a:xfrm>
            <a:off x="857946" y="3319146"/>
            <a:ext cx="2199755" cy="94487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5"/>
              </a:buClr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00669C"/>
                </a:solidFill>
                <a:cs typeface="Calibri" panose="020F0502020204030204" pitchFamily="34" charset="0"/>
              </a:rPr>
              <a:t>Code of practice </a:t>
            </a:r>
            <a:br>
              <a:rPr lang="en-US" sz="1400" dirty="0">
                <a:solidFill>
                  <a:srgbClr val="00669C"/>
                </a:solidFill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00669C"/>
                </a:solidFill>
                <a:cs typeface="Calibri" panose="020F0502020204030204" pitchFamily="34" charset="0"/>
              </a:rPr>
              <a:t>on the management of intellectual assets for </a:t>
            </a:r>
            <a:br>
              <a:rPr lang="en-US" sz="1400" dirty="0">
                <a:solidFill>
                  <a:srgbClr val="00669C"/>
                </a:solidFill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00669C"/>
                </a:solidFill>
                <a:cs typeface="Calibri" panose="020F0502020204030204" pitchFamily="34" charset="0"/>
              </a:rPr>
              <a:t>knowledge </a:t>
            </a:r>
            <a:r>
              <a:rPr lang="en-US" sz="1400" dirty="0" err="1">
                <a:solidFill>
                  <a:srgbClr val="00669C"/>
                </a:solidFill>
                <a:cs typeface="Calibri" panose="020F0502020204030204" pitchFamily="34" charset="0"/>
              </a:rPr>
              <a:t>valorisation</a:t>
            </a:r>
            <a:endParaRPr lang="en-US" sz="1400" dirty="0">
              <a:solidFill>
                <a:srgbClr val="00669C"/>
              </a:solidFill>
              <a:cs typeface="Calibri" panose="020F050202020403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4D7BDE6-369A-433D-6B9A-0EEDD07AB38A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377411" y="4489854"/>
            <a:ext cx="1170000" cy="1656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03A3C9F-B737-0B0B-6616-A2DB39F7798A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130693" y="4489854"/>
            <a:ext cx="1170000" cy="1656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64AEF21-08D0-1BD9-43C0-CFD495D86E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3247" y="4489854"/>
            <a:ext cx="1170000" cy="165971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A7D0D0E-0E23-72B0-D6E5-3B97FBEA5D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4589" y="4489854"/>
            <a:ext cx="1170000" cy="166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1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2E5E9616-ABE0-AF77-A901-6499C9C8CBCB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l="17764" r="17764"/>
          <a:stretch>
            <a:fillRect/>
          </a:stretch>
        </p:blipFill>
        <p:spPr>
          <a:xfrm>
            <a:off x="1131683" y="53095"/>
            <a:ext cx="3133662" cy="3447102"/>
          </a:xfrm>
          <a:prstGeom prst="rect">
            <a:avLst/>
          </a:prstGeo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81EEA97-D67A-C353-A8CD-83EDD5ABB9A0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3"/>
          <a:stretch>
            <a:fillRect/>
          </a:stretch>
        </p:blipFill>
        <p:spPr>
          <a:xfrm>
            <a:off x="1131683" y="3429000"/>
            <a:ext cx="3133662" cy="34471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1F1EA9-BE26-18ED-5C73-6E6D6D3E7997}"/>
              </a:ext>
            </a:extLst>
          </p:cNvPr>
          <p:cNvSpPr txBox="1"/>
          <p:nvPr/>
        </p:nvSpPr>
        <p:spPr>
          <a:xfrm>
            <a:off x="6096000" y="809219"/>
            <a:ext cx="5567127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IE" sz="4000" b="1" dirty="0">
                <a:solidFill>
                  <a:srgbClr val="00669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Draghi Report</a:t>
            </a:r>
          </a:p>
          <a:p>
            <a:pPr lvl="0"/>
            <a:endParaRPr lang="en-IE" sz="4000" b="1" dirty="0">
              <a:solidFill>
                <a:srgbClr val="00669C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i="1" dirty="0">
                <a:solidFill>
                  <a:srgbClr val="00669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“A lack of first-class higher education institutions in the EU and </a:t>
            </a:r>
            <a:r>
              <a:rPr lang="en-GB" sz="1800" b="1" i="1" dirty="0">
                <a:solidFill>
                  <a:srgbClr val="00669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weak interaction between universities and businesses </a:t>
            </a:r>
            <a:r>
              <a:rPr lang="en-GB" sz="1800" i="1" dirty="0">
                <a:solidFill>
                  <a:srgbClr val="00669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limit technology transfer, innovation capacity and ultimately economic growth.“ </a:t>
            </a:r>
          </a:p>
          <a:p>
            <a:endParaRPr lang="en-GB" sz="1800" i="1" dirty="0">
              <a:solidFill>
                <a:srgbClr val="00669C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i="1" dirty="0">
                <a:solidFill>
                  <a:srgbClr val="00669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“</a:t>
            </a:r>
            <a:r>
              <a:rPr lang="en-GB" sz="1800" b="1" i="1" dirty="0">
                <a:solidFill>
                  <a:srgbClr val="00669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links between higher education and business are weak </a:t>
            </a:r>
            <a:r>
              <a:rPr lang="en-GB" sz="1800" i="1" dirty="0">
                <a:solidFill>
                  <a:srgbClr val="00669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 researchers have few incentives to become entrepreneurs.” </a:t>
            </a:r>
          </a:p>
          <a:p>
            <a:endParaRPr lang="en-GB" sz="1800" i="1" dirty="0">
              <a:solidFill>
                <a:srgbClr val="00669C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i="1" dirty="0">
                <a:solidFill>
                  <a:srgbClr val="00669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“</a:t>
            </a:r>
            <a:r>
              <a:rPr lang="en-US" sz="1800" i="1" dirty="0">
                <a:solidFill>
                  <a:srgbClr val="00669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…</a:t>
            </a:r>
            <a:r>
              <a:rPr lang="en-US" sz="1800" b="1" i="1" dirty="0">
                <a:solidFill>
                  <a:srgbClr val="00669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only about one-third of the patented inventions</a:t>
            </a:r>
            <a:r>
              <a:rPr lang="en-US" sz="1800" i="1" dirty="0">
                <a:solidFill>
                  <a:srgbClr val="00669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registered by European universities or research institutions </a:t>
            </a:r>
            <a:r>
              <a:rPr lang="en-US" sz="1800" b="1" i="1" dirty="0">
                <a:solidFill>
                  <a:srgbClr val="00669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are commercially exploited</a:t>
            </a:r>
            <a:r>
              <a:rPr lang="en-US" sz="1800" i="1" dirty="0">
                <a:solidFill>
                  <a:srgbClr val="00669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r>
              <a:rPr lang="en-GB" sz="1800" i="1" dirty="0">
                <a:solidFill>
                  <a:srgbClr val="00669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”</a:t>
            </a:r>
            <a:endParaRPr lang="en-IE" sz="1800" dirty="0">
              <a:solidFill>
                <a:srgbClr val="0066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71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5F3F0-F3F4-6592-7749-A3007019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dirty="0"/>
              <a:t>Competitiveness compass:</a:t>
            </a:r>
            <a:br>
              <a:rPr lang="en-IE" sz="3600" dirty="0"/>
            </a:br>
            <a:r>
              <a:rPr lang="en-IE" sz="3600" dirty="0"/>
              <a:t>upcoming initiatives</a:t>
            </a:r>
            <a:endParaRPr lang="en-IE" sz="36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A30FA-27A5-BB6B-289E-65EB12D4151B}"/>
              </a:ext>
            </a:extLst>
          </p:cNvPr>
          <p:cNvSpPr/>
          <p:nvPr/>
        </p:nvSpPr>
        <p:spPr>
          <a:xfrm>
            <a:off x="0" y="1471332"/>
            <a:ext cx="12192000" cy="5388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51C7D-1B8C-D870-D45F-DCDA628EDA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76" t="22963" r="14591" b="23703"/>
          <a:stretch/>
        </p:blipFill>
        <p:spPr>
          <a:xfrm>
            <a:off x="10963483" y="5954013"/>
            <a:ext cx="1044000" cy="64482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3823274-CEF4-FEFC-E522-AA0987E91663}"/>
              </a:ext>
            </a:extLst>
          </p:cNvPr>
          <p:cNvSpPr txBox="1">
            <a:spLocks/>
          </p:cNvSpPr>
          <p:nvPr/>
        </p:nvSpPr>
        <p:spPr>
          <a:xfrm>
            <a:off x="2529759" y="1526429"/>
            <a:ext cx="9339334" cy="507240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b="1" dirty="0">
                <a:solidFill>
                  <a:schemeClr val="tx2"/>
                </a:solidFill>
                <a:ea typeface="+mj-ea"/>
                <a:cs typeface="Calibri" panose="020F0502020204030204" pitchFamily="34" charset="0"/>
              </a:rPr>
              <a:t>Closing the innovation gap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  <a:cs typeface="Calibri" panose="020F0502020204030204" pitchFamily="34" charset="0"/>
              </a:rPr>
              <a:t>Startups and Scaleups Strategy 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enables thriving young innovative companies by: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improving business-academia collaboration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creating </a:t>
            </a: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better prospects for patents to be commercialized and their revenues fairly shared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facilitating </a:t>
            </a: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access to risk capital 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and </a:t>
            </a: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mobility and talent of skilled workers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  <a:cs typeface="Calibri" panose="020F0502020204030204" pitchFamily="34" charset="0"/>
              </a:rPr>
              <a:t>European Innovation Act 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supports </a:t>
            </a: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access of innovative companies to:</a:t>
            </a:r>
            <a:endParaRPr lang="en-US" sz="1600" dirty="0">
              <a:solidFill>
                <a:schemeClr val="accent2"/>
              </a:solidFill>
              <a:cs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research and technology infrastructures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intellectual assets generated by publicly funded R&amp;I 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in view of increasing patenting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regulatory sandboxes 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allowing innovators to develop and test new ideas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  <a:cs typeface="Calibri" panose="020F0502020204030204" pitchFamily="34" charset="0"/>
              </a:rPr>
              <a:t>European Research Area (ERA) Act  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proposes a </a:t>
            </a: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28th legal regime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 to: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simplify applicable rules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, including aspects of corporate law, insolvency, </a:t>
            </a:r>
            <a:r>
              <a:rPr lang="en-US" sz="1600" dirty="0" err="1">
                <a:solidFill>
                  <a:srgbClr val="00669C"/>
                </a:solidFill>
                <a:cs typeface="Calibri" panose="020F0502020204030204" pitchFamily="34" charset="0"/>
              </a:rPr>
              <a:t>labour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 and tax law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give a </a:t>
            </a: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new focus on raising R&amp;D spending 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and coordinating it on </a:t>
            </a: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high-impact projects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, reinforcing </a:t>
            </a: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alignment between the EU and Member States’ funding priorities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669C"/>
                </a:solidFill>
                <a:cs typeface="Calibri" panose="020F0502020204030204" pitchFamily="34" charset="0"/>
              </a:rPr>
              <a:t>foster the circulation of knowledge and talent </a:t>
            </a:r>
            <a:r>
              <a:rPr lang="en-US" sz="1600" dirty="0">
                <a:solidFill>
                  <a:srgbClr val="00669C"/>
                </a:solidFill>
                <a:cs typeface="Calibri" panose="020F0502020204030204" pitchFamily="34" charset="0"/>
              </a:rPr>
              <a:t>across Europe.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n-US" dirty="0">
              <a:solidFill>
                <a:srgbClr val="26324B"/>
              </a:solidFill>
              <a:latin typeface="Inter"/>
            </a:endParaRPr>
          </a:p>
        </p:txBody>
      </p:sp>
      <p:pic>
        <p:nvPicPr>
          <p:cNvPr id="5" name="Picture 4" descr="Compass and map">
            <a:extLst>
              <a:ext uri="{FF2B5EF4-FFF2-40B4-BE49-F238E27FC236}">
                <a16:creationId xmlns:a16="http://schemas.microsoft.com/office/drawing/2014/main" id="{FB2CF395-B463-52FC-0195-014E0DAC3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7" y="1526429"/>
            <a:ext cx="2339788" cy="1526080"/>
          </a:xfrm>
          <a:prstGeom prst="rect">
            <a:avLst/>
          </a:prstGeom>
        </p:spPr>
      </p:pic>
      <p:pic>
        <p:nvPicPr>
          <p:cNvPr id="13" name="Picture 12" descr="Hands holding puzzle pieces">
            <a:extLst>
              <a:ext uri="{FF2B5EF4-FFF2-40B4-BE49-F238E27FC236}">
                <a16:creationId xmlns:a16="http://schemas.microsoft.com/office/drawing/2014/main" id="{231BB255-9C01-3159-FCC0-37BE5537F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15" y="3541058"/>
            <a:ext cx="2268071" cy="231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17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0AA37-6AA0-395C-7CAC-81A0468EB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4518"/>
            <a:ext cx="10515600" cy="1068400"/>
          </a:xfrm>
        </p:spPr>
        <p:txBody>
          <a:bodyPr anchor="b">
            <a:normAutofit fontScale="90000"/>
          </a:bodyPr>
          <a:lstStyle/>
          <a:p>
            <a:br>
              <a:rPr lang="en-US" sz="5500" dirty="0">
                <a:solidFill>
                  <a:srgbClr val="00669C"/>
                </a:solidFill>
              </a:rPr>
            </a:br>
            <a:r>
              <a:rPr lang="en-US" sz="5500" dirty="0">
                <a:solidFill>
                  <a:srgbClr val="00669C"/>
                </a:solidFill>
              </a:rPr>
              <a:t>Code of practice on </a:t>
            </a:r>
            <a:br>
              <a:rPr lang="en-US" sz="5500" dirty="0">
                <a:solidFill>
                  <a:srgbClr val="00669C"/>
                </a:solidFill>
              </a:rPr>
            </a:br>
            <a:r>
              <a:rPr lang="en-US" sz="5500" dirty="0">
                <a:solidFill>
                  <a:srgbClr val="00669C"/>
                </a:solidFill>
              </a:rPr>
              <a:t>industry- academia co-creation</a:t>
            </a:r>
            <a:endParaRPr lang="en-IE" sz="5500" dirty="0">
              <a:solidFill>
                <a:srgbClr val="0066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172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5F3F0-F3F4-6592-7749-A3007019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IE" sz="3600" dirty="0"/>
              <a:t>Objectives</a:t>
            </a:r>
            <a:endParaRPr lang="en-IE" sz="36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A30FA-27A5-BB6B-289E-65EB12D4151B}"/>
              </a:ext>
            </a:extLst>
          </p:cNvPr>
          <p:cNvSpPr/>
          <p:nvPr/>
        </p:nvSpPr>
        <p:spPr>
          <a:xfrm>
            <a:off x="0" y="1471332"/>
            <a:ext cx="12192000" cy="5388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51C7D-1B8C-D870-D45F-DCDA628EDA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76" t="22963" r="14591" b="23703"/>
          <a:stretch/>
        </p:blipFill>
        <p:spPr>
          <a:xfrm>
            <a:off x="10963483" y="5954013"/>
            <a:ext cx="1044000" cy="644823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3659F0C-3A6A-60A4-7380-88A922302497}"/>
              </a:ext>
            </a:extLst>
          </p:cNvPr>
          <p:cNvSpPr txBox="1">
            <a:spLocks/>
          </p:cNvSpPr>
          <p:nvPr/>
        </p:nvSpPr>
        <p:spPr>
          <a:xfrm>
            <a:off x="838199" y="1762208"/>
            <a:ext cx="10505401" cy="42829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>
                <a:solidFill>
                  <a:srgbClr val="00669C"/>
                </a:solidFill>
              </a:rPr>
              <a:t>Support</a:t>
            </a:r>
            <a:r>
              <a:rPr lang="en-IE" dirty="0"/>
              <a:t> </a:t>
            </a:r>
            <a:r>
              <a:rPr lang="en-IE" dirty="0">
                <a:solidFill>
                  <a:srgbClr val="00B0F0"/>
                </a:solidFill>
              </a:rPr>
              <a:t>implementation</a:t>
            </a:r>
            <a:r>
              <a:rPr lang="en-IE" dirty="0">
                <a:solidFill>
                  <a:srgbClr val="00B050"/>
                </a:solidFill>
              </a:rPr>
              <a:t> </a:t>
            </a:r>
            <a:r>
              <a:rPr lang="en-IE" dirty="0">
                <a:solidFill>
                  <a:srgbClr val="00669C"/>
                </a:solidFill>
              </a:rPr>
              <a:t>of the Council Recommendation on the Guiding principles for knowledge valorisation adopted on 2 December 2022</a:t>
            </a:r>
          </a:p>
          <a:p>
            <a:r>
              <a:rPr lang="en-IE" dirty="0">
                <a:solidFill>
                  <a:srgbClr val="00669C"/>
                </a:solidFill>
              </a:rPr>
              <a:t>Provide concrete </a:t>
            </a:r>
            <a:r>
              <a:rPr lang="en-IE" dirty="0">
                <a:solidFill>
                  <a:srgbClr val="00B0F0"/>
                </a:solidFill>
              </a:rPr>
              <a:t>recommendations </a:t>
            </a:r>
            <a:r>
              <a:rPr lang="en-IE" dirty="0">
                <a:solidFill>
                  <a:srgbClr val="00669C"/>
                </a:solidFill>
              </a:rPr>
              <a:t>to facilitate industry-academia </a:t>
            </a:r>
            <a:br>
              <a:rPr lang="en-IE" dirty="0"/>
            </a:br>
            <a:r>
              <a:rPr lang="en-IE" dirty="0">
                <a:solidFill>
                  <a:srgbClr val="00669C"/>
                </a:solidFill>
              </a:rPr>
              <a:t>co-creation to improve knowledge valorisation:</a:t>
            </a:r>
          </a:p>
          <a:p>
            <a:pPr lvl="1" algn="just"/>
            <a:r>
              <a:rPr lang="en-IE" dirty="0">
                <a:solidFill>
                  <a:srgbClr val="00669C"/>
                </a:solidFill>
              </a:rPr>
              <a:t>Create </a:t>
            </a:r>
            <a:r>
              <a:rPr lang="en-IE" b="1" dirty="0">
                <a:solidFill>
                  <a:srgbClr val="00669C"/>
                </a:solidFill>
              </a:rPr>
              <a:t>enabling environment</a:t>
            </a:r>
            <a:r>
              <a:rPr lang="en-IE" dirty="0">
                <a:solidFill>
                  <a:srgbClr val="00669C"/>
                </a:solidFill>
              </a:rPr>
              <a:t>, help establish </a:t>
            </a:r>
            <a:r>
              <a:rPr lang="en-IE" b="1" dirty="0">
                <a:solidFill>
                  <a:srgbClr val="00669C"/>
                </a:solidFill>
              </a:rPr>
              <a:t>interactive models </a:t>
            </a:r>
            <a:r>
              <a:rPr lang="en-IE" dirty="0">
                <a:solidFill>
                  <a:srgbClr val="00669C"/>
                </a:solidFill>
              </a:rPr>
              <a:t>supporting industry-academia co-creation, foster the </a:t>
            </a:r>
            <a:r>
              <a:rPr lang="en-IE" b="1" dirty="0">
                <a:solidFill>
                  <a:srgbClr val="00669C"/>
                </a:solidFill>
              </a:rPr>
              <a:t>role of intermediaries and digital platforms </a:t>
            </a:r>
            <a:r>
              <a:rPr lang="en-IE" dirty="0">
                <a:solidFill>
                  <a:srgbClr val="00669C"/>
                </a:solidFill>
              </a:rPr>
              <a:t>and better match the supply and demand for innovation. </a:t>
            </a:r>
          </a:p>
          <a:p>
            <a:pPr lvl="1" algn="just"/>
            <a:r>
              <a:rPr lang="en-IE" dirty="0">
                <a:solidFill>
                  <a:srgbClr val="00669C"/>
                </a:solidFill>
              </a:rPr>
              <a:t>Encourage </a:t>
            </a:r>
            <a:r>
              <a:rPr lang="en-IE" b="1" dirty="0">
                <a:solidFill>
                  <a:srgbClr val="00669C"/>
                </a:solidFill>
              </a:rPr>
              <a:t>connections and co-creation</a:t>
            </a:r>
            <a:r>
              <a:rPr lang="en-IE" dirty="0">
                <a:solidFill>
                  <a:srgbClr val="00669C"/>
                </a:solidFill>
              </a:rPr>
              <a:t> </a:t>
            </a:r>
            <a:r>
              <a:rPr lang="en-IE" b="1" dirty="0">
                <a:solidFill>
                  <a:srgbClr val="00669C"/>
                </a:solidFill>
              </a:rPr>
              <a:t>between all R&amp;I actors </a:t>
            </a:r>
            <a:r>
              <a:rPr lang="en-IE" dirty="0">
                <a:solidFill>
                  <a:srgbClr val="00669C"/>
                </a:solidFill>
              </a:rPr>
              <a:t>and emphasise the importance of </a:t>
            </a:r>
            <a:r>
              <a:rPr lang="en-IE" b="1" dirty="0">
                <a:solidFill>
                  <a:srgbClr val="00669C"/>
                </a:solidFill>
              </a:rPr>
              <a:t>entrepreneurial skills and practices </a:t>
            </a:r>
            <a:r>
              <a:rPr lang="en-IE" dirty="0">
                <a:solidFill>
                  <a:srgbClr val="00669C"/>
                </a:solidFill>
              </a:rPr>
              <a:t>in line with the Guiding principles for knowledge valorisation.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54811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5F3F0-F3F4-6592-7749-A30070195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2860"/>
            <a:ext cx="11169283" cy="782357"/>
          </a:xfrm>
        </p:spPr>
        <p:txBody>
          <a:bodyPr anchor="t"/>
          <a:lstStyle/>
          <a:p>
            <a:r>
              <a:rPr lang="en-US" sz="3600" dirty="0"/>
              <a:t>Code of practice on industry-academia co-creation (1)</a:t>
            </a:r>
            <a:endParaRPr lang="en-IE" sz="36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A30FA-27A5-BB6B-289E-65EB12D4151B}"/>
              </a:ext>
            </a:extLst>
          </p:cNvPr>
          <p:cNvSpPr/>
          <p:nvPr/>
        </p:nvSpPr>
        <p:spPr>
          <a:xfrm>
            <a:off x="0" y="1471332"/>
            <a:ext cx="12192000" cy="5388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51C7D-1B8C-D870-D45F-DCDA628EDA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76" t="22963" r="14591" b="23703"/>
          <a:stretch/>
        </p:blipFill>
        <p:spPr>
          <a:xfrm>
            <a:off x="10963483" y="5954013"/>
            <a:ext cx="1044000" cy="644823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C79BDA-26FC-2489-B20F-FA94D0AC52D6}"/>
              </a:ext>
            </a:extLst>
          </p:cNvPr>
          <p:cNvSpPr txBox="1">
            <a:spLocks/>
          </p:cNvSpPr>
          <p:nvPr/>
        </p:nvSpPr>
        <p:spPr>
          <a:xfrm>
            <a:off x="530351" y="2137604"/>
            <a:ext cx="8416425" cy="41064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Practical recommendations to:</a:t>
            </a:r>
          </a:p>
          <a:p>
            <a:pPr marL="507365" indent="-285750">
              <a:lnSpc>
                <a:spcPct val="107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Promote industry-academia co-creation in the </a:t>
            </a:r>
            <a:r>
              <a:rPr lang="en-US" sz="2000" dirty="0" err="1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organisation’s</a:t>
            </a: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strategy</a:t>
            </a:r>
            <a:r>
              <a:rPr lang="en-IE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507365" indent="-285750">
              <a:lnSpc>
                <a:spcPct val="107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Raise awareness </a:t>
            </a: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on mutual benefits and value creation opportunities.</a:t>
            </a:r>
          </a:p>
          <a:p>
            <a:pPr marL="507365" indent="-285750">
              <a:lnSpc>
                <a:spcPct val="107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Provide incentives </a:t>
            </a: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for all staff to participate in industry-academia co-creation.</a:t>
            </a:r>
          </a:p>
          <a:p>
            <a:pPr marL="507365" indent="-285750">
              <a:lnSpc>
                <a:spcPct val="107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Invest in </a:t>
            </a:r>
            <a:r>
              <a:rPr lang="en-US" sz="2000" b="1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developing skills </a:t>
            </a: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and in </a:t>
            </a:r>
            <a:r>
              <a:rPr lang="en-US" sz="2000" b="1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lifelong learning </a:t>
            </a: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for strengthened industry-academia co-creation.</a:t>
            </a:r>
          </a:p>
          <a:p>
            <a:pPr marL="507365" indent="-285750">
              <a:lnSpc>
                <a:spcPct val="107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Invest in </a:t>
            </a:r>
            <a:r>
              <a:rPr lang="en-US" sz="2000" b="1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networking, communication and relationship-building </a:t>
            </a: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facilitate industry-academia co-creation.</a:t>
            </a:r>
            <a:endParaRPr lang="en-IE" sz="2000" dirty="0">
              <a:solidFill>
                <a:srgbClr val="00669C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2000" dirty="0">
              <a:solidFill>
                <a:srgbClr val="00669C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E68DCC-EFEF-A5AD-37FE-7C23A6F58827}"/>
              </a:ext>
            </a:extLst>
          </p:cNvPr>
          <p:cNvSpPr txBox="1"/>
          <p:nvPr/>
        </p:nvSpPr>
        <p:spPr>
          <a:xfrm>
            <a:off x="530352" y="1654629"/>
            <a:ext cx="11356848" cy="39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1A3A50"/>
              </a:buClr>
              <a:buSzTx/>
              <a:buNone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Creating an enabling environment for industry-academia co-creation 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rgbClr val="00669C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group of people holding gears&#10;&#10;Description automatically generated">
            <a:extLst>
              <a:ext uri="{FF2B5EF4-FFF2-40B4-BE49-F238E27FC236}">
                <a16:creationId xmlns:a16="http://schemas.microsoft.com/office/drawing/2014/main" id="{971F1B17-E9FE-2BCF-2A32-BDE5478E45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86" r="11436"/>
          <a:stretch/>
        </p:blipFill>
        <p:spPr>
          <a:xfrm>
            <a:off x="8857492" y="2536147"/>
            <a:ext cx="2956561" cy="27381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4982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5F3F0-F3F4-6592-7749-A30070195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2860"/>
            <a:ext cx="11169283" cy="782357"/>
          </a:xfrm>
        </p:spPr>
        <p:txBody>
          <a:bodyPr anchor="t"/>
          <a:lstStyle/>
          <a:p>
            <a:r>
              <a:rPr lang="en-US" sz="3600" dirty="0"/>
              <a:t>Code of practice on industry-academia co-creation (2)</a:t>
            </a:r>
            <a:endParaRPr lang="en-IE" sz="36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A30FA-27A5-BB6B-289E-65EB12D4151B}"/>
              </a:ext>
            </a:extLst>
          </p:cNvPr>
          <p:cNvSpPr/>
          <p:nvPr/>
        </p:nvSpPr>
        <p:spPr>
          <a:xfrm>
            <a:off x="0" y="1471332"/>
            <a:ext cx="12192000" cy="5388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51C7D-1B8C-D870-D45F-DCDA628EDA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76" t="22963" r="14591" b="23703"/>
          <a:stretch/>
        </p:blipFill>
        <p:spPr>
          <a:xfrm>
            <a:off x="10963483" y="5954013"/>
            <a:ext cx="1044000" cy="644823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C79BDA-26FC-2489-B20F-FA94D0AC52D6}"/>
              </a:ext>
            </a:extLst>
          </p:cNvPr>
          <p:cNvSpPr txBox="1">
            <a:spLocks/>
          </p:cNvSpPr>
          <p:nvPr/>
        </p:nvSpPr>
        <p:spPr>
          <a:xfrm>
            <a:off x="530351" y="2137604"/>
            <a:ext cx="7949194" cy="41064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  <a:buClr>
                <a:schemeClr val="tx1"/>
              </a:buClr>
              <a:buNone/>
            </a:pP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Practical recommendations to:</a:t>
            </a:r>
          </a:p>
          <a:p>
            <a:pPr marL="507365" indent="-285750">
              <a:lnSpc>
                <a:spcPct val="107000"/>
              </a:lnSpc>
              <a:spcAft>
                <a:spcPts val="600"/>
              </a:spcAft>
            </a:pPr>
            <a:r>
              <a:rPr lang="en-IE" sz="2000" b="1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Develop a joint-industry-academia partnership framework </a:t>
            </a:r>
            <a:r>
              <a:rPr lang="en-IE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for effective knowledge valorisation.</a:t>
            </a:r>
            <a:endParaRPr lang="en-IE" sz="2000" dirty="0">
              <a:solidFill>
                <a:srgbClr val="00669C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7365" indent="-285750">
              <a:lnSpc>
                <a:spcPct val="107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Foster the role of intermediaries </a:t>
            </a: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encourage and manage sustainable long-term industry-academia co-creation.</a:t>
            </a:r>
            <a:endParaRPr lang="en-US" sz="2000" dirty="0">
              <a:solidFill>
                <a:srgbClr val="00669C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7365" indent="-285750">
              <a:lnSpc>
                <a:spcPct val="107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669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Promote </a:t>
            </a:r>
            <a:r>
              <a:rPr lang="en-US" sz="2000" b="1" dirty="0" err="1">
                <a:solidFill>
                  <a:srgbClr val="00669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valorisation</a:t>
            </a:r>
            <a:r>
              <a:rPr lang="en-US" sz="2000" b="1" dirty="0">
                <a:solidFill>
                  <a:srgbClr val="00669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of the outcomes </a:t>
            </a:r>
            <a:r>
              <a:rPr lang="en-US" sz="2000" dirty="0">
                <a:solidFill>
                  <a:srgbClr val="00669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industry-academia co-creation activities.</a:t>
            </a:r>
          </a:p>
          <a:p>
            <a:pPr marL="507365" indent="-285750">
              <a:lnSpc>
                <a:spcPct val="107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Pool resources and engage in joint infrastructures and co-creation facilities </a:t>
            </a: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enhance industry-academia co-creation. </a:t>
            </a:r>
            <a:endParaRPr lang="en-US" sz="2000" dirty="0">
              <a:solidFill>
                <a:srgbClr val="00669C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7365" indent="-285750">
              <a:lnSpc>
                <a:spcPct val="107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Assess the outcomes, value created and impact </a:t>
            </a:r>
            <a:r>
              <a:rPr lang="en-US" sz="2000" dirty="0">
                <a:solidFill>
                  <a:srgbClr val="00669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 industry-academia co-creation activities.</a:t>
            </a:r>
            <a:endParaRPr lang="en-IE" sz="2000" dirty="0">
              <a:solidFill>
                <a:srgbClr val="00669C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sz="2000" dirty="0">
              <a:solidFill>
                <a:srgbClr val="00669C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E68DCC-EFEF-A5AD-37FE-7C23A6F58827}"/>
              </a:ext>
            </a:extLst>
          </p:cNvPr>
          <p:cNvSpPr txBox="1"/>
          <p:nvPr/>
        </p:nvSpPr>
        <p:spPr>
          <a:xfrm>
            <a:off x="530352" y="1654629"/>
            <a:ext cx="11356848" cy="39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1A3A50"/>
              </a:buClr>
              <a:buSz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Managing industry-academia co-creation for effective knowledge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valorisation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rgbClr val="00669C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olleagues high-fiving">
            <a:extLst>
              <a:ext uri="{FF2B5EF4-FFF2-40B4-BE49-F238E27FC236}">
                <a16:creationId xmlns:a16="http://schemas.microsoft.com/office/drawing/2014/main" id="{AA9516E7-3850-1E2C-9AFA-266F34DDDD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51" r="14657"/>
          <a:stretch/>
        </p:blipFill>
        <p:spPr>
          <a:xfrm>
            <a:off x="8857492" y="2536147"/>
            <a:ext cx="2956561" cy="27381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8137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5F3F0-F3F4-6592-7749-A30070195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2860"/>
            <a:ext cx="11169283" cy="782357"/>
          </a:xfrm>
        </p:spPr>
        <p:txBody>
          <a:bodyPr anchor="t"/>
          <a:lstStyle/>
          <a:p>
            <a:r>
              <a:rPr lang="en-US" sz="3600" dirty="0"/>
              <a:t>Sharing best practices</a:t>
            </a:r>
            <a:endParaRPr lang="en-IE" sz="36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A30FA-27A5-BB6B-289E-65EB12D4151B}"/>
              </a:ext>
            </a:extLst>
          </p:cNvPr>
          <p:cNvSpPr/>
          <p:nvPr/>
        </p:nvSpPr>
        <p:spPr>
          <a:xfrm>
            <a:off x="-3048" y="1469450"/>
            <a:ext cx="12192000" cy="5388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51C7D-1B8C-D870-D45F-DCDA628EDA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76" t="22963" r="14591" b="23703"/>
          <a:stretch/>
        </p:blipFill>
        <p:spPr>
          <a:xfrm>
            <a:off x="10963483" y="5954013"/>
            <a:ext cx="1044000" cy="644823"/>
          </a:xfrm>
          <a:prstGeom prst="rect">
            <a:avLst/>
          </a:prstGeom>
        </p:spPr>
      </p:pic>
      <p:pic>
        <p:nvPicPr>
          <p:cNvPr id="6" name="Picture 5" descr="Healthcare colleagues meeting">
            <a:extLst>
              <a:ext uri="{FF2B5EF4-FFF2-40B4-BE49-F238E27FC236}">
                <a16:creationId xmlns:a16="http://schemas.microsoft.com/office/drawing/2014/main" id="{F80DEB25-5406-7931-AB56-3FC6DE4A9A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56" r="8250"/>
          <a:stretch/>
        </p:blipFill>
        <p:spPr>
          <a:xfrm flipH="1">
            <a:off x="377188" y="1509140"/>
            <a:ext cx="1647365" cy="100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People working on ideas">
            <a:extLst>
              <a:ext uri="{FF2B5EF4-FFF2-40B4-BE49-F238E27FC236}">
                <a16:creationId xmlns:a16="http://schemas.microsoft.com/office/drawing/2014/main" id="{5BB65383-B7F0-DC81-3AA9-8FA897E9D8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08" y="2572009"/>
            <a:ext cx="1652947" cy="100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A group of people discussing work in conference room meeting">
            <a:extLst>
              <a:ext uri="{FF2B5EF4-FFF2-40B4-BE49-F238E27FC236}">
                <a16:creationId xmlns:a16="http://schemas.microsoft.com/office/drawing/2014/main" id="{B15E1C95-BF88-7B48-766B-C55C560EAA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00" t="10476"/>
          <a:stretch/>
        </p:blipFill>
        <p:spPr>
          <a:xfrm>
            <a:off x="377188" y="3634878"/>
            <a:ext cx="1642108" cy="10090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FF31AF4-957E-FD62-EBD2-29AEF9370813}"/>
              </a:ext>
            </a:extLst>
          </p:cNvPr>
          <p:cNvGrpSpPr/>
          <p:nvPr/>
        </p:nvGrpSpPr>
        <p:grpSpPr>
          <a:xfrm>
            <a:off x="377187" y="5761635"/>
            <a:ext cx="1642109" cy="1008000"/>
            <a:chOff x="377187" y="6010671"/>
            <a:chExt cx="1642109" cy="100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3F6447E-0B1C-9B0E-225A-C34AAD8A6057}"/>
                </a:ext>
              </a:extLst>
            </p:cNvPr>
            <p:cNvSpPr/>
            <p:nvPr/>
          </p:nvSpPr>
          <p:spPr>
            <a:xfrm>
              <a:off x="377187" y="6010671"/>
              <a:ext cx="1642109" cy="1008000"/>
            </a:xfrm>
            <a:prstGeom prst="rect">
              <a:avLst/>
            </a:prstGeom>
            <a:solidFill>
              <a:srgbClr val="FAFA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11" name="Picture 10" descr="People walking illustration">
              <a:extLst>
                <a:ext uri="{FF2B5EF4-FFF2-40B4-BE49-F238E27FC236}">
                  <a16:creationId xmlns:a16="http://schemas.microsoft.com/office/drawing/2014/main" id="{F3DFF979-6EF2-8362-07CE-1AE423F66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315" y="6054233"/>
              <a:ext cx="963852" cy="936000"/>
            </a:xfrm>
            <a:prstGeom prst="rect">
              <a:avLst/>
            </a:prstGeom>
          </p:spPr>
        </p:pic>
      </p:grpSp>
      <p:pic>
        <p:nvPicPr>
          <p:cNvPr id="12" name="Picture 11" descr="Colorful and modern freeway intersections">
            <a:extLst>
              <a:ext uri="{FF2B5EF4-FFF2-40B4-BE49-F238E27FC236}">
                <a16:creationId xmlns:a16="http://schemas.microsoft.com/office/drawing/2014/main" id="{4B7C6D9B-4BE2-F049-49D7-3CEE743E7BC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5" r="-286"/>
          <a:stretch/>
        </p:blipFill>
        <p:spPr>
          <a:xfrm>
            <a:off x="371210" y="4698767"/>
            <a:ext cx="1652946" cy="100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41DA8DE-546B-9A01-7653-3EC63A5F93EC}"/>
              </a:ext>
            </a:extLst>
          </p:cNvPr>
          <p:cNvSpPr txBox="1"/>
          <p:nvPr/>
        </p:nvSpPr>
        <p:spPr>
          <a:xfrm>
            <a:off x="2400210" y="1643808"/>
            <a:ext cx="30465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Developing 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joint-industry-academia partnership framework </a:t>
            </a:r>
            <a:endParaRPr lang="en-IE" sz="1400" dirty="0">
              <a:solidFill>
                <a:srgbClr val="00B05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59130-D251-9A35-8C3E-AB5E0437895B}"/>
              </a:ext>
            </a:extLst>
          </p:cNvPr>
          <p:cNvSpPr txBox="1"/>
          <p:nvPr/>
        </p:nvSpPr>
        <p:spPr>
          <a:xfrm>
            <a:off x="2400210" y="2814399"/>
            <a:ext cx="304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Skills Development – Lifelong Learning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FEEDCF-8DE4-30C9-4E5E-50C6A218D3DF}"/>
              </a:ext>
            </a:extLst>
          </p:cNvPr>
          <p:cNvSpPr txBox="1"/>
          <p:nvPr/>
        </p:nvSpPr>
        <p:spPr>
          <a:xfrm>
            <a:off x="2400210" y="3877778"/>
            <a:ext cx="304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Networking - Communication - Relationship-building</a:t>
            </a:r>
            <a:endParaRPr lang="en-IE" sz="1400" dirty="0">
              <a:solidFill>
                <a:srgbClr val="00B05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5C3E2D-AE25-4358-48D0-F31E0F317F3A}"/>
              </a:ext>
            </a:extLst>
          </p:cNvPr>
          <p:cNvSpPr txBox="1"/>
          <p:nvPr/>
        </p:nvSpPr>
        <p:spPr>
          <a:xfrm>
            <a:off x="2400210" y="4941157"/>
            <a:ext cx="304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Pooling Resources – Creating Joint Infrastructures</a:t>
            </a:r>
            <a:endParaRPr lang="en-IE" sz="1400" dirty="0">
              <a:solidFill>
                <a:srgbClr val="00B05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4CB955-40B8-17EC-B469-70A9D703C2DD}"/>
              </a:ext>
            </a:extLst>
          </p:cNvPr>
          <p:cNvSpPr txBox="1"/>
          <p:nvPr/>
        </p:nvSpPr>
        <p:spPr>
          <a:xfrm>
            <a:off x="2400210" y="6111747"/>
            <a:ext cx="3046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Fostering mobility</a:t>
            </a:r>
            <a:endParaRPr lang="en-IE" sz="1400" dirty="0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107412-E8F6-30EC-7DA0-9FE08ED32FAE}"/>
              </a:ext>
            </a:extLst>
          </p:cNvPr>
          <p:cNvSpPr txBox="1"/>
          <p:nvPr/>
        </p:nvSpPr>
        <p:spPr>
          <a:xfrm>
            <a:off x="5873316" y="1751530"/>
            <a:ext cx="6134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b="1" u="sng" dirty="0">
                <a:solidFill>
                  <a:srgbClr val="004494"/>
                </a:solidFill>
                <a:effectLst/>
                <a:ea typeface="Times New Roman" panose="02020603050405020304" pitchFamily="18" charset="0"/>
                <a:hlinkClick r:id="rId13"/>
              </a:rPr>
              <a:t>Knowledge Valorisation through Industry Collaboration – Collaborative Laboratories (</a:t>
            </a:r>
            <a:r>
              <a:rPr lang="en-IE" sz="1400" b="1" u="sng" dirty="0" err="1">
                <a:solidFill>
                  <a:srgbClr val="004494"/>
                </a:solidFill>
                <a:effectLst/>
                <a:ea typeface="Times New Roman" panose="02020603050405020304" pitchFamily="18" charset="0"/>
                <a:hlinkClick r:id="rId13"/>
              </a:rPr>
              <a:t>CoLABs</a:t>
            </a:r>
            <a:r>
              <a:rPr lang="en-IE" sz="1400" b="1" u="sng" dirty="0">
                <a:solidFill>
                  <a:srgbClr val="004494"/>
                </a:solidFill>
                <a:effectLst/>
                <a:ea typeface="Times New Roman" panose="02020603050405020304" pitchFamily="18" charset="0"/>
                <a:hlinkClick r:id="rId13"/>
              </a:rPr>
              <a:t>)</a:t>
            </a:r>
            <a:endParaRPr lang="en-IE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B351C0-0973-6175-1915-D113B4071F36}"/>
              </a:ext>
            </a:extLst>
          </p:cNvPr>
          <p:cNvSpPr txBox="1"/>
          <p:nvPr/>
        </p:nvSpPr>
        <p:spPr>
          <a:xfrm>
            <a:off x="5873316" y="2922121"/>
            <a:ext cx="6134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b="1" u="sng" dirty="0">
                <a:solidFill>
                  <a:srgbClr val="00449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EATRIS’s innovative training workshop &amp; curriculum</a:t>
            </a:r>
            <a:endParaRPr lang="en-IE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9A9CD2-1C60-C381-480E-12E614BC8159}"/>
              </a:ext>
            </a:extLst>
          </p:cNvPr>
          <p:cNvSpPr txBox="1"/>
          <p:nvPr/>
        </p:nvSpPr>
        <p:spPr>
          <a:xfrm>
            <a:off x="5873316" y="3770056"/>
            <a:ext cx="61341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u="sng" dirty="0">
                <a:solidFill>
                  <a:srgbClr val="00449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Photonics </a:t>
            </a:r>
            <a:r>
              <a:rPr lang="en-IE" sz="1400" b="1" u="sng" dirty="0" err="1">
                <a:solidFill>
                  <a:srgbClr val="00449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Center</a:t>
            </a:r>
            <a:r>
              <a:rPr lang="en-IE" sz="1400" b="1" u="sng" dirty="0">
                <a:solidFill>
                  <a:srgbClr val="00449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 - Collaboration for Business and </a:t>
            </a:r>
            <a:r>
              <a:rPr lang="en-IE" sz="1400" b="1" u="sng" dirty="0" err="1">
                <a:solidFill>
                  <a:srgbClr val="00449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Research</a:t>
            </a:r>
            <a:r>
              <a:rPr lang="en-IE" sz="1400" b="1" u="sng" dirty="0" err="1">
                <a:solidFill>
                  <a:srgbClr val="00449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PROMO</a:t>
            </a:r>
            <a:r>
              <a:rPr lang="en-IE" sz="1400" b="1" u="sng" dirty="0">
                <a:solidFill>
                  <a:srgbClr val="00449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-TT: Matching research, industry and investors</a:t>
            </a:r>
            <a:endParaRPr lang="en-IE" sz="1400" b="1" u="sng" dirty="0">
              <a:solidFill>
                <a:srgbClr val="004494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E" sz="1400" b="1" u="sng" dirty="0">
                <a:solidFill>
                  <a:srgbClr val="00449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UNI.MINDS Festival</a:t>
            </a:r>
            <a:endParaRPr lang="en-IE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7886CF-C93C-DBC6-A72C-529FD6F36EA3}"/>
              </a:ext>
            </a:extLst>
          </p:cNvPr>
          <p:cNvSpPr txBox="1"/>
          <p:nvPr/>
        </p:nvSpPr>
        <p:spPr>
          <a:xfrm>
            <a:off x="5873316" y="4941157"/>
            <a:ext cx="6134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b="1" u="sng" dirty="0">
                <a:solidFill>
                  <a:srgbClr val="00449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Open Entrepreneurship Platform</a:t>
            </a:r>
            <a:endParaRPr lang="en-IE" sz="1400" b="1" u="sng" dirty="0">
              <a:solidFill>
                <a:srgbClr val="004494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u="sng" dirty="0">
                <a:solidFill>
                  <a:srgbClr val="00449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19"/>
              </a:rPr>
              <a:t>Collaborative research partnerships at AMBER</a:t>
            </a:r>
            <a:endParaRPr lang="en-IE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7CAEED-1B5F-7337-19EC-45EEB66BFE87}"/>
              </a:ext>
            </a:extLst>
          </p:cNvPr>
          <p:cNvSpPr txBox="1"/>
          <p:nvPr/>
        </p:nvSpPr>
        <p:spPr>
          <a:xfrm>
            <a:off x="5873316" y="5896303"/>
            <a:ext cx="52549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b="1" u="sng" dirty="0">
                <a:solidFill>
                  <a:srgbClr val="004494"/>
                </a:solidFill>
                <a:effectLst/>
                <a:ea typeface="Times New Roman" panose="02020603050405020304" pitchFamily="18" charset="0"/>
                <a:hlinkClick r:id="rId20"/>
              </a:rPr>
              <a:t>How to promote bi-directional mobility of knowledge between engineering industries and academia</a:t>
            </a:r>
            <a:endParaRPr lang="en-IE" sz="1400" b="1" u="sng" dirty="0">
              <a:solidFill>
                <a:srgbClr val="004494"/>
              </a:solidFill>
              <a:effectLst/>
              <a:ea typeface="Times New Roman" panose="02020603050405020304" pitchFamily="18" charset="0"/>
            </a:endParaRPr>
          </a:p>
          <a:p>
            <a:pPr algn="l"/>
            <a:r>
              <a:rPr lang="en-IE" sz="1400" b="1" u="sng" kern="1200" baseline="0" dirty="0">
                <a:solidFill>
                  <a:srgbClr val="438FCC"/>
                </a:solidFill>
                <a:effectLst/>
                <a:cs typeface="+mn-cs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Circular business support management</a:t>
            </a:r>
            <a:endParaRPr lang="en-IE" sz="1400" b="1" u="sng" kern="1200" baseline="0" dirty="0">
              <a:solidFill>
                <a:srgbClr val="438FCC"/>
              </a:solidFill>
              <a:effectLst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644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E6EF0-0702-98B4-D18E-072F6724C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1378" y="806329"/>
            <a:ext cx="5532423" cy="1203540"/>
          </a:xfrm>
        </p:spPr>
        <p:txBody>
          <a:bodyPr/>
          <a:lstStyle/>
          <a:p>
            <a:r>
              <a:rPr lang="en-US" dirty="0"/>
              <a:t>Further information</a:t>
            </a:r>
            <a:br>
              <a:rPr lang="en-US" dirty="0"/>
            </a:br>
            <a:endParaRPr lang="en-IE" dirty="0"/>
          </a:p>
        </p:txBody>
      </p:sp>
      <p:sp>
        <p:nvSpPr>
          <p:cNvPr id="5" name="Content Placeholder 1"/>
          <p:cNvSpPr>
            <a:spLocks noGrp="1"/>
          </p:cNvSpPr>
          <p:nvPr>
            <p:ph sz="half" idx="15"/>
          </p:nvPr>
        </p:nvSpPr>
        <p:spPr>
          <a:xfrm>
            <a:off x="5721790" y="1883122"/>
            <a:ext cx="5632010" cy="4306024"/>
          </a:xfrm>
        </p:spPr>
        <p:txBody>
          <a:bodyPr>
            <a:normAutofit fontScale="5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1A3A50"/>
              </a:buClr>
              <a:buSz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Commission Recommendation (EU) 2024/774 on a Code of </a:t>
            </a:r>
            <a:r>
              <a:rPr lang="en-US" sz="3300" b="1" dirty="0"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kumimoji="0" lang="en-US" sz="33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ractice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on industry-academia co-creation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1A3A50"/>
              </a:buClr>
              <a:buSz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http://data.europa.eu/eli/reco/2024/774/oj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indent="0" algn="just" fontAlgn="auto"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  <a:buClr>
                <a:srgbClr val="1A3A50"/>
              </a:buClr>
              <a:buSzTx/>
              <a:buNone/>
              <a:tabLst/>
              <a:defRPr/>
            </a:pPr>
            <a:r>
              <a:rPr lang="en-US" sz="3300" b="1" dirty="0">
                <a:cs typeface="Times New Roman" panose="02020603050405020304" pitchFamily="18" charset="0"/>
              </a:rPr>
              <a:t>Factsheet on industry-academia co-creation</a:t>
            </a:r>
          </a:p>
          <a:p>
            <a:pPr marR="0" lvl="0" indent="0" algn="just" fontAlgn="auto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1A3A50"/>
              </a:buClr>
              <a:buSzTx/>
              <a:buNone/>
              <a:tabLst/>
              <a:defRPr/>
            </a:pPr>
            <a:r>
              <a:rPr lang="en-US" sz="1800" dirty="0"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https://research-and-innovation.ec.europa.eu/document/download/045ede1a-f0c0-495b-9510-4c56f850bed8_en</a:t>
            </a:r>
            <a:r>
              <a:rPr lang="en-US" sz="1800" dirty="0"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  <a:buClr>
                <a:srgbClr val="1A3A50"/>
              </a:buClr>
              <a:defRPr/>
            </a:pPr>
            <a:r>
              <a:rPr lang="en-US" sz="3300" b="1" dirty="0">
                <a:cs typeface="Times New Roman" panose="02020603050405020304" pitchFamily="18" charset="0"/>
              </a:rPr>
              <a:t>Video on the Code of practice on industry-academia co-creation</a:t>
            </a:r>
          </a:p>
          <a:p>
            <a:pPr marR="0" lvl="0" indent="0" algn="just" fontAlgn="auto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1A3A50"/>
              </a:buClr>
              <a:buSzTx/>
              <a:buNone/>
              <a:tabLst/>
              <a:defRPr/>
            </a:pPr>
            <a:r>
              <a:rPr lang="en-US" sz="1800" dirty="0"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https://www.youtube.com/watch?v=_q2nAjWWGvc</a:t>
            </a:r>
            <a:endParaRPr lang="en-US" sz="1800" dirty="0">
              <a:cs typeface="Times New Roman" panose="02020603050405020304" pitchFamily="18" charset="0"/>
            </a:endParaRPr>
          </a:p>
          <a:p>
            <a:pPr marR="0" lvl="0" indent="0" algn="just" fontAlgn="auto"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  <a:buClr>
                <a:srgbClr val="1A3A50"/>
              </a:buClr>
              <a:buSzTx/>
              <a:buNone/>
              <a:tabLst/>
              <a:defRPr/>
            </a:pPr>
            <a:r>
              <a:rPr lang="en-US" sz="3300" b="1" dirty="0">
                <a:cs typeface="Times New Roman" panose="02020603050405020304" pitchFamily="18" charset="0"/>
              </a:rPr>
              <a:t>Guidance on the Guiding principles for knowledge </a:t>
            </a:r>
            <a:r>
              <a:rPr lang="en-US" sz="3300" b="1" dirty="0" err="1">
                <a:cs typeface="Times New Roman" panose="02020603050405020304" pitchFamily="18" charset="0"/>
              </a:rPr>
              <a:t>valorisation</a:t>
            </a:r>
            <a:r>
              <a:rPr lang="en-US" sz="3300" b="1" dirty="0">
                <a:cs typeface="Times New Roman" panose="02020603050405020304" pitchFamily="18" charset="0"/>
              </a:rPr>
              <a:t> and the Codes of practice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  <a:buClr>
                <a:srgbClr val="1A3A50"/>
              </a:buClr>
              <a:defRPr/>
            </a:pPr>
            <a:r>
              <a:rPr lang="en-IE" sz="1800" dirty="0"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https://research-and-innovation.ec.europa.eu/research-area/industrial-research-and-innovation/eu-valorisation-policy/knowledge-valorisation-platform/guiding-principles-knowledge-valorisation-and-implementing-codes-practice_en</a:t>
            </a:r>
            <a:r>
              <a:rPr lang="en-IE" sz="1800" dirty="0">
                <a:cs typeface="Times New Roman" panose="02020603050405020304" pitchFamily="18" charset="0"/>
              </a:rPr>
              <a:t> </a:t>
            </a:r>
          </a:p>
          <a:p>
            <a:endParaRPr lang="en-US" sz="1700" b="1" dirty="0"/>
          </a:p>
          <a:p>
            <a:pPr marL="0" indent="0">
              <a:spcAft>
                <a:spcPts val="600"/>
              </a:spcAft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480415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0AA37-6AA0-395C-7CAC-81A0468EB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4518"/>
            <a:ext cx="10515600" cy="1068400"/>
          </a:xfrm>
        </p:spPr>
        <p:txBody>
          <a:bodyPr anchor="b">
            <a:normAutofit fontScale="90000"/>
          </a:bodyPr>
          <a:lstStyle/>
          <a:p>
            <a:r>
              <a:rPr lang="en-US" sz="5500" dirty="0">
                <a:solidFill>
                  <a:srgbClr val="00669C"/>
                </a:solidFill>
              </a:rPr>
              <a:t>Knowledge </a:t>
            </a:r>
            <a:r>
              <a:rPr lang="en-US" sz="5500" dirty="0" err="1">
                <a:solidFill>
                  <a:srgbClr val="00669C"/>
                </a:solidFill>
              </a:rPr>
              <a:t>valorisation</a:t>
            </a:r>
            <a:r>
              <a:rPr lang="en-US" sz="5500" dirty="0">
                <a:solidFill>
                  <a:srgbClr val="00669C"/>
                </a:solidFill>
              </a:rPr>
              <a:t> policy activities</a:t>
            </a:r>
            <a:endParaRPr lang="en-IE" sz="5500" dirty="0">
              <a:solidFill>
                <a:srgbClr val="0066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87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5F3F0-F3F4-6592-7749-A3007019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3600" dirty="0"/>
              <a:t>Mutual Learning Exercise (MLE)</a:t>
            </a:r>
            <a:endParaRPr lang="en-IE" sz="36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A30FA-27A5-BB6B-289E-65EB12D4151B}"/>
              </a:ext>
            </a:extLst>
          </p:cNvPr>
          <p:cNvSpPr/>
          <p:nvPr/>
        </p:nvSpPr>
        <p:spPr>
          <a:xfrm>
            <a:off x="-1861" y="1469450"/>
            <a:ext cx="12192000" cy="5388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6371C76-02B6-B499-F8D8-C42254E2F9E8}"/>
              </a:ext>
            </a:extLst>
          </p:cNvPr>
          <p:cNvGrpSpPr/>
          <p:nvPr/>
        </p:nvGrpSpPr>
        <p:grpSpPr>
          <a:xfrm>
            <a:off x="10596282" y="5782235"/>
            <a:ext cx="1524000" cy="888622"/>
            <a:chOff x="10596282" y="5782235"/>
            <a:chExt cx="1524000" cy="88862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6E900E6-8296-DA7C-2E50-690EF9CE43DF}"/>
                </a:ext>
              </a:extLst>
            </p:cNvPr>
            <p:cNvSpPr/>
            <p:nvPr/>
          </p:nvSpPr>
          <p:spPr>
            <a:xfrm>
              <a:off x="10596282" y="5782235"/>
              <a:ext cx="1524000" cy="8886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FF51C7D-1B8C-D870-D45F-DCDA628ED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4376" t="22963" r="14591" b="23703"/>
            <a:stretch/>
          </p:blipFill>
          <p:spPr>
            <a:xfrm>
              <a:off x="10963483" y="5954013"/>
              <a:ext cx="1044000" cy="644823"/>
            </a:xfrm>
            <a:prstGeom prst="rect">
              <a:avLst/>
            </a:prstGeom>
          </p:spPr>
        </p:pic>
      </p:grp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25FC4DDF-A2A3-DD1D-FD2B-178A38DD1411}"/>
              </a:ext>
            </a:extLst>
          </p:cNvPr>
          <p:cNvSpPr txBox="1">
            <a:spLocks/>
          </p:cNvSpPr>
          <p:nvPr/>
        </p:nvSpPr>
        <p:spPr>
          <a:xfrm>
            <a:off x="632460" y="1808819"/>
            <a:ext cx="5355456" cy="38819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669C"/>
                </a:solidFill>
              </a:rPr>
              <a:t>Knowledge Valorisation - Focus on </a:t>
            </a:r>
            <a:r>
              <a:rPr lang="en-US" b="1" dirty="0">
                <a:solidFill>
                  <a:srgbClr val="00669C"/>
                </a:solidFill>
              </a:rPr>
              <a:t>skills, intersectoral cooperation and incentive systems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669C"/>
                </a:solidFill>
              </a:rPr>
              <a:t>18 participating countries</a:t>
            </a:r>
          </a:p>
          <a:p>
            <a:endParaRPr lang="en-US" sz="2400" b="1" dirty="0"/>
          </a:p>
          <a:p>
            <a:endParaRPr lang="en-IE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I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74B342-A06D-1A89-DD95-148137F6031D}"/>
              </a:ext>
            </a:extLst>
          </p:cNvPr>
          <p:cNvSpPr txBox="1"/>
          <p:nvPr/>
        </p:nvSpPr>
        <p:spPr>
          <a:xfrm>
            <a:off x="6510969" y="1808819"/>
            <a:ext cx="549651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FE6C3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Topics: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FE6C3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Incentives and skills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a) Policy and legal context, governance and funding (Madrid, 24/25 Jan. 2024)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b) Research talent (Vienna, 19/20 June 2023)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E6C3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‘Intermediaries’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(Stockholm, 20/21 Sept. 2023)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E6C3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Networks and Processes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 (Helsinki, 23/24 Nov. 2023)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E6C3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Intellectual Assets Management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 (cross-cutting)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E6C3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dirty="0">
                <a:solidFill>
                  <a:srgbClr val="00669C"/>
                </a:solidFill>
                <a:latin typeface="+mn-lt"/>
              </a:rPr>
              <a:t>Final report </a:t>
            </a:r>
            <a:r>
              <a:rPr lang="en-US" sz="1800" dirty="0">
                <a:solidFill>
                  <a:srgbClr val="00669C"/>
                </a:solidFill>
                <a:latin typeface="+mn-lt"/>
              </a:rPr>
              <a:t>was presented on 5 June 2024 in an event under the Belgian Presidency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0669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4CBF3DF0-BDE3-0EAE-619B-8A6187F7A58A}"/>
              </a:ext>
            </a:extLst>
          </p:cNvPr>
          <p:cNvSpPr txBox="1">
            <a:spLocks/>
          </p:cNvSpPr>
          <p:nvPr/>
        </p:nvSpPr>
        <p:spPr>
          <a:xfrm>
            <a:off x="693269" y="5149773"/>
            <a:ext cx="5355456" cy="7524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FE6C3D"/>
              </a:buClr>
              <a:buFont typeface="Arial" panose="020B0604020202020204" pitchFamily="34" charset="0"/>
              <a:buChar char="•"/>
              <a:defRPr sz="2400" kern="1200">
                <a:solidFill>
                  <a:srgbClr val="1B3B5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rgbClr val="FE6C3D"/>
              </a:buClr>
              <a:buFont typeface="Arial" panose="020B0604020202020204" pitchFamily="34" charset="0"/>
              <a:buChar char="•"/>
              <a:defRPr sz="2000" kern="1200">
                <a:solidFill>
                  <a:srgbClr val="1B3B5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rgbClr val="FE6C3D"/>
              </a:buClr>
              <a:buFont typeface="Arial" panose="020B0604020202020204" pitchFamily="34" charset="0"/>
              <a:buChar char="•"/>
              <a:defRPr sz="1800" kern="1200">
                <a:solidFill>
                  <a:srgbClr val="1B3B5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rgbClr val="FE6C3D"/>
              </a:buClr>
              <a:buFont typeface="Arial" panose="020B0604020202020204" pitchFamily="34" charset="0"/>
              <a:buChar char="•"/>
              <a:defRPr sz="1600" kern="1200">
                <a:solidFill>
                  <a:srgbClr val="1B3B5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rgbClr val="FE6C3D"/>
              </a:buClr>
              <a:buFont typeface="Arial" panose="020B0604020202020204" pitchFamily="34" charset="0"/>
              <a:buChar char="•"/>
              <a:defRPr sz="1600" kern="1200">
                <a:solidFill>
                  <a:srgbClr val="1B3B5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669C"/>
                </a:solidFill>
                <a:latin typeface="+mn-lt"/>
              </a:rPr>
              <a:t>The final report and the topical reports  are published on the </a:t>
            </a:r>
            <a:r>
              <a:rPr lang="en-US" sz="2000" b="1" dirty="0">
                <a:solidFill>
                  <a:srgbClr val="00669C"/>
                </a:solidFill>
                <a:latin typeface="+mn-lt"/>
                <a:hlinkClick r:id="rId3"/>
              </a:rPr>
              <a:t>Europa webpage </a:t>
            </a:r>
            <a:endParaRPr lang="en-US" sz="2000" dirty="0">
              <a:latin typeface="+mn-lt"/>
            </a:endParaRPr>
          </a:p>
          <a:p>
            <a:endParaRPr lang="en-US" sz="2000" b="1" dirty="0">
              <a:latin typeface="+mn-lt"/>
            </a:endParaRPr>
          </a:p>
          <a:p>
            <a:endParaRPr lang="en-IE" sz="2000" dirty="0"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IE" sz="2000" dirty="0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3C41E-8A5D-2BF0-0073-41298E365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3299896"/>
            <a:ext cx="4617720" cy="8214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78D26F-E862-674B-CAF2-4D86557D5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3299896"/>
            <a:ext cx="423267" cy="7524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32BC13C-2F52-28EB-1B7C-A913FC4E22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" y="4052370"/>
            <a:ext cx="4180665" cy="82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80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5F3F0-F3F4-6592-7749-A30070195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2860"/>
            <a:ext cx="11169283" cy="782357"/>
          </a:xfrm>
        </p:spPr>
        <p:txBody>
          <a:bodyPr anchor="t"/>
          <a:lstStyle/>
          <a:p>
            <a:r>
              <a:rPr lang="en-US" sz="3600" dirty="0"/>
              <a:t>The EU Knowledge Valorisation Platform</a:t>
            </a:r>
            <a:endParaRPr lang="en-IE" sz="36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A30FA-27A5-BB6B-289E-65EB12D4151B}"/>
              </a:ext>
            </a:extLst>
          </p:cNvPr>
          <p:cNvSpPr/>
          <p:nvPr/>
        </p:nvSpPr>
        <p:spPr>
          <a:xfrm>
            <a:off x="-3048" y="1469450"/>
            <a:ext cx="12192000" cy="5388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4" name="Content Placeholder 10">
            <a:extLst>
              <a:ext uri="{FF2B5EF4-FFF2-40B4-BE49-F238E27FC236}">
                <a16:creationId xmlns:a16="http://schemas.microsoft.com/office/drawing/2014/main" id="{048651D2-C353-1E42-0578-85F76DE35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380" y="2656723"/>
            <a:ext cx="2881273" cy="3013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59BB6D-971B-065B-F501-E3E22A8A85BF}"/>
              </a:ext>
            </a:extLst>
          </p:cNvPr>
          <p:cNvSpPr txBox="1"/>
          <p:nvPr/>
        </p:nvSpPr>
        <p:spPr>
          <a:xfrm>
            <a:off x="4159272" y="6140945"/>
            <a:ext cx="3873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ea typeface="+mn-ea"/>
                <a:cs typeface="+mn-cs"/>
              </a:rPr>
              <a:t>Visit the platform and subscribe to the newsletter: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Knowledge Valorisation Platform (europa.eu)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D1BFAF-FA02-37D2-A3B7-BC6476E87CE1}"/>
              </a:ext>
            </a:extLst>
          </p:cNvPr>
          <p:cNvSpPr txBox="1"/>
          <p:nvPr/>
        </p:nvSpPr>
        <p:spPr>
          <a:xfrm>
            <a:off x="1997351" y="1673623"/>
            <a:ext cx="8197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6C3D"/>
              </a:buClr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ea typeface="+mn-ea"/>
                <a:cs typeface="+mn-cs"/>
                <a:hlinkClick r:id="rId4"/>
              </a:rPr>
              <a:t>Newsletter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669C"/>
                </a:solidFill>
                <a:effectLst/>
                <a:uLnTx/>
                <a:uFillTx/>
                <a:ea typeface="+mn-ea"/>
                <a:cs typeface="+mn-cs"/>
              </a:rPr>
              <a:t> launched in September 2023</a:t>
            </a:r>
            <a:endParaRPr kumimoji="0" lang="en-IE" b="0" i="0" u="none" strike="noStrike" kern="1200" cap="none" spc="0" normalizeH="0" baseline="0" noProof="0" dirty="0">
              <a:ln>
                <a:noFill/>
              </a:ln>
              <a:solidFill>
                <a:srgbClr val="00669C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3" name="Content Placeholder 11">
            <a:extLst>
              <a:ext uri="{FF2B5EF4-FFF2-40B4-BE49-F238E27FC236}">
                <a16:creationId xmlns:a16="http://schemas.microsoft.com/office/drawing/2014/main" id="{284C333B-5631-6E7F-F41E-07F38EE031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363" y="2648444"/>
            <a:ext cx="2881272" cy="3030302"/>
          </a:xfrm>
          <a:prstGeom prst="rect">
            <a:avLst/>
          </a:prstGeom>
        </p:spPr>
      </p:pic>
      <p:pic>
        <p:nvPicPr>
          <p:cNvPr id="24" name="Content Placeholder 12">
            <a:extLst>
              <a:ext uri="{FF2B5EF4-FFF2-40B4-BE49-F238E27FC236}">
                <a16:creationId xmlns:a16="http://schemas.microsoft.com/office/drawing/2014/main" id="{8C83486E-F4B9-A32D-77FA-C8B1C95875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5565" y="2661042"/>
            <a:ext cx="2881271" cy="30051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D9500A-64F1-0C81-4FA4-28A2A20F00A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376" t="22963" r="14591" b="23703"/>
          <a:stretch/>
        </p:blipFill>
        <p:spPr>
          <a:xfrm>
            <a:off x="10963483" y="5954013"/>
            <a:ext cx="1044000" cy="64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39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5F3F0-F3F4-6592-7749-A30070195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2860"/>
            <a:ext cx="11169283" cy="782357"/>
          </a:xfrm>
        </p:spPr>
        <p:txBody>
          <a:bodyPr anchor="t"/>
          <a:lstStyle/>
          <a:p>
            <a:r>
              <a:rPr lang="en-US" sz="3600" dirty="0"/>
              <a:t>Upcoming EU Knowledge Valorisation Talks</a:t>
            </a:r>
            <a:endParaRPr lang="en-IE" sz="36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A30FA-27A5-BB6B-289E-65EB12D4151B}"/>
              </a:ext>
            </a:extLst>
          </p:cNvPr>
          <p:cNvSpPr/>
          <p:nvPr/>
        </p:nvSpPr>
        <p:spPr>
          <a:xfrm>
            <a:off x="0" y="1469450"/>
            <a:ext cx="12192000" cy="5388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D9500A-64F1-0C81-4FA4-28A2A20F00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76" t="22963" r="14591" b="23703"/>
          <a:stretch/>
        </p:blipFill>
        <p:spPr>
          <a:xfrm>
            <a:off x="10963483" y="5954013"/>
            <a:ext cx="1044000" cy="644823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555027E4-2CC0-58E1-DCB1-A46EF8CA19B7}"/>
              </a:ext>
            </a:extLst>
          </p:cNvPr>
          <p:cNvSpPr txBox="1">
            <a:spLocks/>
          </p:cNvSpPr>
          <p:nvPr/>
        </p:nvSpPr>
        <p:spPr>
          <a:xfrm>
            <a:off x="334979" y="1825625"/>
            <a:ext cx="6376212" cy="38819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00669C"/>
                </a:solidFill>
              </a:rPr>
              <a:t>AI and other digital techs: a revolution in knowledge </a:t>
            </a:r>
            <a:r>
              <a:rPr lang="en-US" sz="2000" b="1" dirty="0" err="1">
                <a:solidFill>
                  <a:srgbClr val="00669C"/>
                </a:solidFill>
              </a:rPr>
              <a:t>valorisation</a:t>
            </a:r>
            <a:r>
              <a:rPr lang="en-US" sz="2000" b="1" dirty="0">
                <a:solidFill>
                  <a:srgbClr val="00669C"/>
                </a:solidFill>
              </a:rPr>
              <a:t>? </a:t>
            </a:r>
            <a:r>
              <a:rPr lang="en-US" sz="2000" dirty="0">
                <a:solidFill>
                  <a:srgbClr val="00669C"/>
                </a:solidFill>
              </a:rPr>
              <a:t>Thursday 27 June 2024 (from 13:00 to 13:30/45)</a:t>
            </a:r>
          </a:p>
          <a:p>
            <a:r>
              <a:rPr lang="en-US" sz="2000" b="1" dirty="0">
                <a:solidFill>
                  <a:srgbClr val="00669C"/>
                </a:solidFill>
              </a:rPr>
              <a:t>Research security: dealing with risk in intellectual assets management. </a:t>
            </a:r>
            <a:r>
              <a:rPr lang="en-US" sz="2000" dirty="0">
                <a:solidFill>
                  <a:srgbClr val="00669C"/>
                </a:solidFill>
              </a:rPr>
              <a:t>Tuesday 24 September 2024 (from 13:00 to 13:30/45)</a:t>
            </a:r>
          </a:p>
          <a:p>
            <a:r>
              <a:rPr lang="en-US" sz="2000" b="1" dirty="0">
                <a:solidFill>
                  <a:srgbClr val="00669C"/>
                </a:solidFill>
              </a:rPr>
              <a:t>Social Sciences and Humanities: untapped potential for innovative solutions and better policies. </a:t>
            </a:r>
            <a:r>
              <a:rPr lang="en-US" sz="2000" dirty="0">
                <a:solidFill>
                  <a:srgbClr val="00669C"/>
                </a:solidFill>
              </a:rPr>
              <a:t>Tuesday 19 November 2024 (from 13:00 to 13:30/45)</a:t>
            </a:r>
          </a:p>
          <a:p>
            <a:endParaRPr lang="en-IE" sz="2000" dirty="0">
              <a:solidFill>
                <a:srgbClr val="00669C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D8061C-8F21-9FAF-1054-5DA1D07E77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12" t="5400" r="8251" b="7421"/>
          <a:stretch/>
        </p:blipFill>
        <p:spPr>
          <a:xfrm>
            <a:off x="6430260" y="2585874"/>
            <a:ext cx="5426761" cy="203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99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7299D-AEEF-C2C4-A8C2-5D999E880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4518"/>
            <a:ext cx="10515600" cy="1068400"/>
          </a:xfrm>
        </p:spPr>
        <p:txBody>
          <a:bodyPr anchor="b">
            <a:normAutofit/>
          </a:bodyPr>
          <a:lstStyle/>
          <a:p>
            <a:r>
              <a:rPr lang="en-IE" sz="5500" dirty="0"/>
              <a:t>Have your say</a:t>
            </a:r>
          </a:p>
        </p:txBody>
      </p:sp>
    </p:spTree>
    <p:extLst>
      <p:ext uri="{BB962C8B-B14F-4D97-AF65-F5344CB8AC3E}">
        <p14:creationId xmlns:p14="http://schemas.microsoft.com/office/powerpoint/2010/main" val="3223536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5F3F0-F3F4-6592-7749-A3007019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Survey for feedback on the uptake of the </a:t>
            </a:r>
            <a:br>
              <a:rPr lang="en-US" sz="3600" dirty="0"/>
            </a:br>
            <a:r>
              <a:rPr lang="en-US" sz="3600" dirty="0"/>
              <a:t>Codes of practice</a:t>
            </a:r>
            <a:endParaRPr lang="en-IE" sz="36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A30FA-27A5-BB6B-289E-65EB12D4151B}"/>
              </a:ext>
            </a:extLst>
          </p:cNvPr>
          <p:cNvSpPr/>
          <p:nvPr/>
        </p:nvSpPr>
        <p:spPr>
          <a:xfrm>
            <a:off x="-1861" y="1469450"/>
            <a:ext cx="12192000" cy="5388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6371C76-02B6-B499-F8D8-C42254E2F9E8}"/>
              </a:ext>
            </a:extLst>
          </p:cNvPr>
          <p:cNvGrpSpPr/>
          <p:nvPr/>
        </p:nvGrpSpPr>
        <p:grpSpPr>
          <a:xfrm>
            <a:off x="10596282" y="5782235"/>
            <a:ext cx="1524000" cy="888622"/>
            <a:chOff x="10596282" y="5782235"/>
            <a:chExt cx="1524000" cy="88862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6E900E6-8296-DA7C-2E50-690EF9CE43DF}"/>
                </a:ext>
              </a:extLst>
            </p:cNvPr>
            <p:cNvSpPr/>
            <p:nvPr/>
          </p:nvSpPr>
          <p:spPr>
            <a:xfrm>
              <a:off x="10596282" y="5782235"/>
              <a:ext cx="1524000" cy="8886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FF51C7D-1B8C-D870-D45F-DCDA628ED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4376" t="22963" r="14591" b="23703"/>
            <a:stretch/>
          </p:blipFill>
          <p:spPr>
            <a:xfrm>
              <a:off x="10963483" y="5954013"/>
              <a:ext cx="1044000" cy="644823"/>
            </a:xfrm>
            <a:prstGeom prst="rect">
              <a:avLst/>
            </a:prstGeom>
          </p:spPr>
        </p:pic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36D7DE-9C8A-3588-5589-87CB27ECC7CB}"/>
              </a:ext>
            </a:extLst>
          </p:cNvPr>
          <p:cNvSpPr txBox="1">
            <a:spLocks/>
          </p:cNvSpPr>
          <p:nvPr/>
        </p:nvSpPr>
        <p:spPr>
          <a:xfrm>
            <a:off x="461098" y="1532178"/>
            <a:ext cx="6921479" cy="51052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BBD6"/>
                </a:solidFill>
              </a:rPr>
              <a:t>Objectives</a:t>
            </a:r>
            <a:r>
              <a:rPr lang="en-GB" dirty="0">
                <a:solidFill>
                  <a:srgbClr val="00BBD6"/>
                </a:solidFill>
              </a:rPr>
              <a:t> </a:t>
            </a:r>
          </a:p>
          <a:p>
            <a:r>
              <a:rPr lang="en-GB" dirty="0">
                <a:solidFill>
                  <a:srgbClr val="00669C"/>
                </a:solidFill>
              </a:rPr>
              <a:t>Inform about the awareness of the R&amp;I actors on the Codes of practice for knowledge valorisation and gather feedback on the uptake of the Codes</a:t>
            </a:r>
            <a:endParaRPr lang="en-US" b="1" dirty="0"/>
          </a:p>
          <a:p>
            <a:pPr marL="0" indent="0">
              <a:lnSpc>
                <a:spcPct val="115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BBD6"/>
                </a:solidFill>
              </a:rPr>
              <a:t>Methodology </a:t>
            </a:r>
          </a:p>
          <a:p>
            <a:r>
              <a:rPr lang="en-US" dirty="0">
                <a:solidFill>
                  <a:srgbClr val="00669C"/>
                </a:solidFill>
              </a:rPr>
              <a:t>Open survey </a:t>
            </a: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BBD6"/>
                </a:solidFill>
              </a:rPr>
              <a:t>Timeline</a:t>
            </a:r>
          </a:p>
          <a:p>
            <a:r>
              <a:rPr lang="en-US" dirty="0">
                <a:solidFill>
                  <a:srgbClr val="00669C"/>
                </a:solidFill>
              </a:rPr>
              <a:t>26 March 2025: Opening of the survey</a:t>
            </a:r>
          </a:p>
          <a:p>
            <a:r>
              <a:rPr lang="en-US" dirty="0">
                <a:solidFill>
                  <a:srgbClr val="00669C"/>
                </a:solidFill>
              </a:rPr>
              <a:t>30 May 2025: Closure of the survey</a:t>
            </a:r>
            <a:endParaRPr lang="en-IE" dirty="0">
              <a:solidFill>
                <a:srgbClr val="00669C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IE" dirty="0"/>
          </a:p>
          <a:p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BEE9EF-FCFE-770D-3968-C4B7BE02D1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822" y="1934925"/>
            <a:ext cx="4021080" cy="22612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07B734-D62A-0DAB-6FA4-11B4C8DBE14E}"/>
              </a:ext>
            </a:extLst>
          </p:cNvPr>
          <p:cNvSpPr txBox="1"/>
          <p:nvPr/>
        </p:nvSpPr>
        <p:spPr>
          <a:xfrm>
            <a:off x="461098" y="5492348"/>
            <a:ext cx="6019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>
                <a:solidFill>
                  <a:srgbClr val="00669C"/>
                </a:solidFill>
              </a:rPr>
              <a:t>Access the survey: </a:t>
            </a:r>
            <a:r>
              <a:rPr lang="en-IE" sz="2400" b="1" dirty="0">
                <a:hlinkClick r:id="rId4"/>
              </a:rPr>
              <a:t>link</a:t>
            </a:r>
            <a:r>
              <a:rPr lang="en-IE" sz="2400" b="1" dirty="0"/>
              <a:t> </a:t>
            </a:r>
            <a:r>
              <a:rPr lang="en-IE" sz="2400" b="1" dirty="0">
                <a:solidFill>
                  <a:srgbClr val="00669C"/>
                </a:solidFill>
              </a:rPr>
              <a:t>or QR code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ABBB884-5464-BB67-0C0D-CF2E52A5D8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09822" y="4661674"/>
            <a:ext cx="1661348" cy="166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52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2354C-7015-6EAB-909E-0DE90EE37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7064"/>
            <a:ext cx="10515600" cy="1068400"/>
          </a:xfrm>
        </p:spPr>
        <p:txBody>
          <a:bodyPr/>
          <a:lstStyle/>
          <a:p>
            <a:r>
              <a:rPr lang="en-IE" sz="5500" dirty="0"/>
              <a:t>Thank you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A66D58-E4DD-3668-EB22-2F22FF8CB6A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IE" sz="14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RTD-VALORISATION-POLICIES-IPR@ec.europa.eu</a:t>
            </a:r>
            <a:r>
              <a:rPr lang="en-IE" sz="1400" dirty="0">
                <a:solidFill>
                  <a:srgbClr val="0070C0"/>
                </a:solidFill>
              </a:rPr>
              <a:t> </a:t>
            </a:r>
          </a:p>
          <a:p>
            <a:endParaRPr lang="en-IE" sz="1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E74E16-3016-1E49-D14D-0E9D522B5D59}"/>
              </a:ext>
            </a:extLst>
          </p:cNvPr>
          <p:cNvSpPr txBox="1">
            <a:spLocks/>
          </p:cNvSpPr>
          <p:nvPr/>
        </p:nvSpPr>
        <p:spPr>
          <a:xfrm>
            <a:off x="5387790" y="5862752"/>
            <a:ext cx="6804210" cy="1068400"/>
          </a:xfrm>
          <a:prstGeom prst="rect">
            <a:avLst/>
          </a:prstGeom>
        </p:spPr>
        <p:txBody>
          <a:bodyPr wrap="square" anchor="b" anchorCtr="0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700" dirty="0">
                <a:solidFill>
                  <a:schemeClr val="bg1"/>
                </a:solidFill>
              </a:rPr>
              <a:t>Slide01:  ©</a:t>
            </a:r>
            <a:r>
              <a:rPr lang="en-US" sz="700" dirty="0" err="1">
                <a:solidFill>
                  <a:schemeClr val="bg1"/>
                </a:solidFill>
              </a:rPr>
              <a:t>luismolinero</a:t>
            </a:r>
            <a:r>
              <a:rPr lang="en-US" sz="700" dirty="0">
                <a:solidFill>
                  <a:schemeClr val="bg1"/>
                </a:solidFill>
              </a:rPr>
              <a:t> #281962386, 2023. Source : stock.adobe.com</a:t>
            </a:r>
            <a:r>
              <a:rPr lang="en-US" sz="700" dirty="0">
                <a:solidFill>
                  <a:schemeClr val="bg1"/>
                </a:solidFill>
                <a:highlight>
                  <a:srgbClr val="FFFF00"/>
                </a:highlight>
              </a:rPr>
              <a:t>. Slide xx: element concerned, source: e.g. stock.adobe.com </a:t>
            </a:r>
            <a:br>
              <a:rPr lang="en-US" sz="700" dirty="0">
                <a:solidFill>
                  <a:schemeClr val="bg1"/>
                </a:solidFill>
              </a:rPr>
            </a:br>
            <a:r>
              <a:rPr lang="en-US" sz="700" dirty="0">
                <a:solidFill>
                  <a:schemeClr val="bg1"/>
                </a:solidFill>
              </a:rPr>
              <a:t>Unless otherwise noted the reuse of this presentation is </a:t>
            </a:r>
            <a:r>
              <a:rPr lang="en-US" sz="700" dirty="0" err="1">
                <a:solidFill>
                  <a:schemeClr val="bg1"/>
                </a:solidFill>
              </a:rPr>
              <a:t>authorised</a:t>
            </a:r>
            <a:r>
              <a:rPr lang="en-US" sz="700" dirty="0">
                <a:solidFill>
                  <a:schemeClr val="bg1"/>
                </a:solidFill>
              </a:rPr>
              <a:t> under the </a:t>
            </a:r>
            <a:r>
              <a:rPr lang="en-US" sz="7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 </a:t>
            </a:r>
            <a:r>
              <a:rPr lang="en-US" sz="700" dirty="0">
                <a:solidFill>
                  <a:schemeClr val="bg1"/>
                </a:solidFill>
              </a:rPr>
              <a:t>license. For any use or reproduction of </a:t>
            </a:r>
            <a:br>
              <a:rPr lang="en-US" sz="700" dirty="0">
                <a:solidFill>
                  <a:schemeClr val="bg1"/>
                </a:solidFill>
              </a:rPr>
            </a:br>
            <a:r>
              <a:rPr lang="en-US" sz="700" dirty="0">
                <a:solidFill>
                  <a:schemeClr val="bg1"/>
                </a:solidFill>
              </a:rPr>
              <a:t>elements that are not owned by the EU, permission may need to be sought directly from the respective right holders.</a:t>
            </a:r>
            <a:br>
              <a:rPr lang="en-US" sz="700" dirty="0">
                <a:solidFill>
                  <a:schemeClr val="bg1"/>
                </a:solidFill>
              </a:rPr>
            </a:br>
            <a:endParaRPr lang="en-GB" sz="7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B24A33-B2E3-0632-9887-AA2EEF9BA930}"/>
              </a:ext>
            </a:extLst>
          </p:cNvPr>
          <p:cNvSpPr txBox="1"/>
          <p:nvPr/>
        </p:nvSpPr>
        <p:spPr>
          <a:xfrm>
            <a:off x="0" y="6632939"/>
            <a:ext cx="179742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00669C"/>
                </a:solidFill>
              </a:rPr>
              <a:t>© European Union 2023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5B2F8E-6FC9-0B60-BC21-04D9C4693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3770" y="713691"/>
            <a:ext cx="1857886" cy="18468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E8D36E-8E16-43C4-EE24-C2F9CCD43F11}"/>
              </a:ext>
            </a:extLst>
          </p:cNvPr>
          <p:cNvSpPr txBox="1"/>
          <p:nvPr/>
        </p:nvSpPr>
        <p:spPr>
          <a:xfrm>
            <a:off x="8809219" y="94255"/>
            <a:ext cx="30269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en-150" dirty="0">
                <a:solidFill>
                  <a:srgbClr val="00669C"/>
                </a:solidFill>
              </a:rPr>
              <a:t>Knowledge Valorisation Newsletter</a:t>
            </a:r>
            <a:endParaRPr lang="en-GB" dirty="0">
              <a:solidFill>
                <a:srgbClr val="00669C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3B4BDF-EA92-C8DB-959F-3AE1CFCD6A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2" y="6231435"/>
            <a:ext cx="1023496" cy="35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982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1A3A50"/>
      </a:dk1>
      <a:lt1>
        <a:srgbClr val="FFFFFF"/>
      </a:lt1>
      <a:dk2>
        <a:srgbClr val="285778"/>
      </a:dk2>
      <a:lt2>
        <a:srgbClr val="E4FAFF"/>
      </a:lt2>
      <a:accent1>
        <a:srgbClr val="1FB9D2"/>
      </a:accent1>
      <a:accent2>
        <a:srgbClr val="428ECC"/>
      </a:accent2>
      <a:accent3>
        <a:srgbClr val="7C95FF"/>
      </a:accent3>
      <a:accent4>
        <a:srgbClr val="FFDF6D"/>
      </a:accent4>
      <a:accent5>
        <a:srgbClr val="FE6C3D"/>
      </a:accent5>
      <a:accent6>
        <a:srgbClr val="E13214"/>
      </a:accent6>
      <a:hlink>
        <a:srgbClr val="428ECC"/>
      </a:hlink>
      <a:folHlink>
        <a:srgbClr val="1A3A5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" id="{9E25CBC4-264C-4E5F-8DDF-C73C2B944108}" vid="{63966CC3-CC63-46CF-BE8C-07ABBDCD62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10B1AB3EE7FB41977BC1E216BA6147" ma:contentTypeVersion="2" ma:contentTypeDescription="Create a new document." ma:contentTypeScope="" ma:versionID="3229ad25196862be9599e78987c1b9d9">
  <xsd:schema xmlns:xsd="http://www.w3.org/2001/XMLSchema" xmlns:xs="http://www.w3.org/2001/XMLSchema" xmlns:p="http://schemas.microsoft.com/office/2006/metadata/properties" xmlns:ns3="b1574990-7dca-46ed-ac87-7eb4962c31b1" targetNamespace="http://schemas.microsoft.com/office/2006/metadata/properties" ma:root="true" ma:fieldsID="c9eede5581c7ef3c0c89eb0ceb8fe3bb" ns3:_="">
    <xsd:import namespace="b1574990-7dca-46ed-ac87-7eb4962c31b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574990-7dca-46ed-ac87-7eb4962c31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484582-148E-4E24-A13E-0F57696E93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574990-7dca-46ed-ac87-7eb4962c31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E2E8E9-3828-4441-BE95-27D72BFF8EF4}">
  <ds:schemaRefs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b1574990-7dca-46ed-ac87-7eb4962c31b1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B9A4A9A-FC7D-4829-8C5E-3071312E7A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20507</TotalTime>
  <Words>1199</Words>
  <Application>Microsoft Office PowerPoint</Application>
  <PresentationFormat>Widescreen</PresentationFormat>
  <Paragraphs>127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EC Square Sans Pro</vt:lpstr>
      <vt:lpstr>Inter</vt:lpstr>
      <vt:lpstr>Times New Roman</vt:lpstr>
      <vt:lpstr>Wingdings</vt:lpstr>
      <vt:lpstr>Office Theme</vt:lpstr>
      <vt:lpstr>Code of practice on industry-academia co-creation for knowledge valorisation </vt:lpstr>
      <vt:lpstr>PowerPoint Presentation</vt:lpstr>
      <vt:lpstr>Knowledge valorisation:  Mapping of actors, channels, and tools</vt:lpstr>
      <vt:lpstr>EU guidance for knowledge valorisation </vt:lpstr>
      <vt:lpstr>PowerPoint Presentation</vt:lpstr>
      <vt:lpstr>Competitiveness compass: upcoming initiatives</vt:lpstr>
      <vt:lpstr> Code of practice on  industry- academia co-creation</vt:lpstr>
      <vt:lpstr>Objectives</vt:lpstr>
      <vt:lpstr>Code of practice on industry-academia co-creation (1)</vt:lpstr>
      <vt:lpstr>Code of practice on industry-academia co-creation (2)</vt:lpstr>
      <vt:lpstr>Sharing best practices</vt:lpstr>
      <vt:lpstr>Further information </vt:lpstr>
      <vt:lpstr>Knowledge valorisation policy activities</vt:lpstr>
      <vt:lpstr>Mutual Learning Exercise (MLE)</vt:lpstr>
      <vt:lpstr>The EU Knowledge Valorisation Platform</vt:lpstr>
      <vt:lpstr>Upcoming EU Knowledge Valorisation Talks</vt:lpstr>
      <vt:lpstr>Have your say</vt:lpstr>
      <vt:lpstr>Survey for feedback on the uptake of the  Codes of practice</vt:lpstr>
      <vt:lpstr>Thank you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Twin transition and Recovery, Resilience and Preparedness, Competitive edge through a stronger ERA for the Future</dc:title>
  <dc:creator>RAVET Julien (RTD)</dc:creator>
  <cp:lastModifiedBy>GOLISTEANU Florentina (RTD)</cp:lastModifiedBy>
  <cp:revision>400</cp:revision>
  <cp:lastPrinted>2023-11-06T08:43:39Z</cp:lastPrinted>
  <dcterms:created xsi:type="dcterms:W3CDTF">2020-09-25T15:00:15Z</dcterms:created>
  <dcterms:modified xsi:type="dcterms:W3CDTF">2025-05-23T14:19:45Z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0x0101009910B1AB3EE7FB41977BC1E216BA6147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2023-03-16T16:29:31Z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7bc3c052-b54d-488e-b99a-dd16adeb4630</vt:lpwstr>
  </property>
  <property fmtid="{D5CDD505-2E9C-101B-9397-08002B2CF9AE}" pid="9" name="MSIP_Label_6bd9ddd1-4d20-43f6-abfa-fc3c07406f94_ContentBits">
    <vt:lpwstr>0</vt:lpwstr>
  </property>
</Properties>
</file>