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2"/>
    <p:sldId id="645" r:id="rId3"/>
    <p:sldId id="258" r:id="rId4"/>
    <p:sldId id="549" r:id="rId5"/>
    <p:sldId id="257" r:id="rId6"/>
    <p:sldId id="641" r:id="rId7"/>
    <p:sldId id="259" r:id="rId8"/>
    <p:sldId id="644" r:id="rId9"/>
    <p:sldId id="646" r:id="rId10"/>
    <p:sldId id="264" r:id="rId11"/>
    <p:sldId id="263" r:id="rId12"/>
    <p:sldId id="265" r:id="rId13"/>
    <p:sldId id="280" r:id="rId14"/>
    <p:sldId id="274" r:id="rId15"/>
    <p:sldId id="619" r:id="rId16"/>
    <p:sldId id="271" r:id="rId17"/>
    <p:sldId id="267" r:id="rId18"/>
    <p:sldId id="268" r:id="rId19"/>
    <p:sldId id="615" r:id="rId20"/>
    <p:sldId id="616" r:id="rId21"/>
    <p:sldId id="282" r:id="rId22"/>
  </p:sldIdLst>
  <p:sldSz cx="11518900" cy="6483350"/>
  <p:notesSz cx="11518900" cy="6483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63" autoAdjust="0"/>
    <p:restoredTop sz="94631"/>
  </p:normalViewPr>
  <p:slideViewPr>
    <p:cSldViewPr>
      <p:cViewPr varScale="1">
        <p:scale>
          <a:sx n="83" d="100"/>
          <a:sy n="83" d="100"/>
        </p:scale>
        <p:origin x="254" y="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991100" cy="3254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6524625" y="0"/>
            <a:ext cx="4991100" cy="3254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0E1D79-378D-45A1-B2CA-E56659CEA4D6}" type="datetimeFigureOut">
              <a:rPr lang="pl-PL" smtClean="0"/>
              <a:t>2025-05-23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3816350" y="811213"/>
            <a:ext cx="3886200" cy="2187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1152525" y="3119438"/>
            <a:ext cx="9213850" cy="25542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6157913"/>
            <a:ext cx="4991100" cy="3254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6524625" y="6157913"/>
            <a:ext cx="4991100" cy="3254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E1E7BB-ADED-436C-AA54-515E386F325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27582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AF159-428C-9998-34CC-D04F6D469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1850B65F-0B1C-A6E7-6C04-C60F795936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7803CB5D-F5D4-1B65-D953-E1FA804BFC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88CE0FD-23C5-9ACA-331D-57224CE989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1E7BB-ADED-436C-AA54-515E386F3253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51399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1E7BB-ADED-436C-AA54-515E386F3253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31750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6376FB-BD66-1849-B587-AB2D69BFBFDE}" type="slidenum">
              <a:rPr kumimoji="0" lang="en-PL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PL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4123365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1E7BB-ADED-436C-AA54-515E386F3253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717404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1E7BB-ADED-436C-AA54-515E386F3253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799002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1E7BB-ADED-436C-AA54-515E386F3253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259946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1E7BB-ADED-436C-AA54-515E386F3253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675723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1E7BB-ADED-436C-AA54-515E386F3253}" type="slidenum">
              <a:rPr lang="pl-PL" smtClean="0"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42232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1E7BB-ADED-436C-AA54-515E386F3253}" type="slidenum">
              <a:rPr lang="pl-PL" smtClean="0"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012909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1E7BB-ADED-436C-AA54-515E386F3253}" type="slidenum">
              <a:rPr lang="pl-PL" smtClean="0"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614076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6376FB-BD66-1849-B587-AB2D69BFBFDE}" type="slidenum">
              <a:rPr kumimoji="0" lang="en-PL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PL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5868835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6376FB-BD66-1849-B587-AB2D69BFBFDE}" type="slidenum">
              <a:rPr kumimoji="0" lang="en-PL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PL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230208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64393" y="2009838"/>
            <a:ext cx="9796463" cy="13615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231F20"/>
                </a:solidFill>
                <a:latin typeface="Lato Medium"/>
                <a:cs typeface="Lato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728787" y="3630676"/>
            <a:ext cx="8067675" cy="16208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Lato Medium"/>
                <a:cs typeface="Lato Medium"/>
              </a:defRPr>
            </a:lvl1pPr>
          </a:lstStyle>
          <a:p>
            <a:pPr marL="38100">
              <a:lnSpc>
                <a:spcPts val="1505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231F20"/>
                </a:solidFill>
                <a:latin typeface="Lato Medium"/>
                <a:cs typeface="Lato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Lato Medium"/>
                <a:cs typeface="Lato Medium"/>
              </a:defRPr>
            </a:lvl1pPr>
          </a:lstStyle>
          <a:p>
            <a:pPr marL="38100">
              <a:lnSpc>
                <a:spcPts val="1505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231F20"/>
                </a:solidFill>
                <a:latin typeface="Lato Medium"/>
                <a:cs typeface="Lato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76262" y="1491170"/>
            <a:ext cx="5013484" cy="42790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935503" y="1491170"/>
            <a:ext cx="5013484" cy="42790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5/23/2025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Lato Medium"/>
                <a:cs typeface="Lato Medium"/>
              </a:defRPr>
            </a:lvl1pPr>
          </a:lstStyle>
          <a:p>
            <a:pPr marL="38100">
              <a:lnSpc>
                <a:spcPts val="1505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231F20"/>
                </a:solidFill>
                <a:latin typeface="Lato Medium"/>
                <a:cs typeface="Lato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5/23/2025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Lato Medium"/>
                <a:cs typeface="Lato Medium"/>
              </a:defRPr>
            </a:lvl1pPr>
          </a:lstStyle>
          <a:p>
            <a:pPr marL="38100">
              <a:lnSpc>
                <a:spcPts val="1505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5/23/2025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Lato Medium"/>
                <a:cs typeface="Lato Medium"/>
              </a:defRPr>
            </a:lvl1pPr>
          </a:lstStyle>
          <a:p>
            <a:pPr marL="38100">
              <a:lnSpc>
                <a:spcPts val="1505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48899" y="1908193"/>
            <a:ext cx="2861945" cy="8845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231F20"/>
                </a:solidFill>
                <a:latin typeface="Lato Medium"/>
                <a:cs typeface="Lato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76262" y="1491170"/>
            <a:ext cx="10372725" cy="42790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918585" y="6029515"/>
            <a:ext cx="3688080" cy="3241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76262" y="6029515"/>
            <a:ext cx="2650807" cy="3241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267398" y="5679319"/>
            <a:ext cx="192404" cy="203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bg1"/>
                </a:solidFill>
                <a:latin typeface="Lato Medium"/>
                <a:cs typeface="Lato Medium"/>
              </a:defRPr>
            </a:lvl1pPr>
          </a:lstStyle>
          <a:p>
            <a:pPr marL="38100">
              <a:lnSpc>
                <a:spcPts val="1505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11" Type="http://schemas.openxmlformats.org/officeDocument/2006/relationships/image" Target="../media/image5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5.png"/><Relationship Id="rId9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5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12" Type="http://schemas.openxmlformats.org/officeDocument/2006/relationships/image" Target="../media/image5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2.svg"/><Relationship Id="rId11" Type="http://schemas.openxmlformats.org/officeDocument/2006/relationships/image" Target="../media/image57.sv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svg"/><Relationship Id="rId9" Type="http://schemas.openxmlformats.org/officeDocument/2006/relationships/image" Target="../media/image55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3" Type="http://schemas.openxmlformats.org/officeDocument/2006/relationships/image" Target="../media/image5.pn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17" Type="http://schemas.openxmlformats.org/officeDocument/2006/relationships/image" Target="../media/image71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7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5" Type="http://schemas.openxmlformats.org/officeDocument/2006/relationships/image" Target="../media/image6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Relationship Id="rId14" Type="http://schemas.openxmlformats.org/officeDocument/2006/relationships/image" Target="../media/image6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2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79.jpeg"/><Relationship Id="rId7" Type="http://schemas.openxmlformats.org/officeDocument/2006/relationships/image" Target="../media/image8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2.jpg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image" Target="../media/image94.png"/><Relationship Id="rId18" Type="http://schemas.openxmlformats.org/officeDocument/2006/relationships/image" Target="../media/image99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12" Type="http://schemas.openxmlformats.org/officeDocument/2006/relationships/image" Target="../media/image93.png"/><Relationship Id="rId17" Type="http://schemas.openxmlformats.org/officeDocument/2006/relationships/image" Target="../media/image98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9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7.png"/><Relationship Id="rId11" Type="http://schemas.openxmlformats.org/officeDocument/2006/relationships/image" Target="../media/image92.png"/><Relationship Id="rId5" Type="http://schemas.openxmlformats.org/officeDocument/2006/relationships/image" Target="../media/image86.png"/><Relationship Id="rId15" Type="http://schemas.openxmlformats.org/officeDocument/2006/relationships/image" Target="../media/image96.png"/><Relationship Id="rId10" Type="http://schemas.openxmlformats.org/officeDocument/2006/relationships/image" Target="../media/image91.png"/><Relationship Id="rId19" Type="http://schemas.openxmlformats.org/officeDocument/2006/relationships/image" Target="../media/image5.png"/><Relationship Id="rId4" Type="http://schemas.openxmlformats.org/officeDocument/2006/relationships/image" Target="../media/image85.png"/><Relationship Id="rId9" Type="http://schemas.openxmlformats.org/officeDocument/2006/relationships/image" Target="../media/image90.png"/><Relationship Id="rId14" Type="http://schemas.openxmlformats.org/officeDocument/2006/relationships/image" Target="../media/image9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100.png"/><Relationship Id="rId7" Type="http://schemas.openxmlformats.org/officeDocument/2006/relationships/image" Target="../media/image10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78050" y="2485800"/>
            <a:ext cx="8686800" cy="15363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l-PL" sz="3300" b="1" dirty="0"/>
              <a:t>Patent Office of the Republic of Poland</a:t>
            </a:r>
            <a:br>
              <a:rPr lang="pl-PL" sz="3300" b="1" dirty="0"/>
            </a:br>
            <a:r>
              <a:rPr lang="pl-PL" sz="3300" b="1" dirty="0"/>
              <a:t>- </a:t>
            </a:r>
            <a:r>
              <a:rPr lang="pl-PL" sz="3300" b="1" dirty="0" err="1"/>
              <a:t>at</a:t>
            </a:r>
            <a:r>
              <a:rPr lang="pl-PL" sz="3300" b="1" dirty="0"/>
              <a:t> </a:t>
            </a:r>
            <a:r>
              <a:rPr lang="pl-PL" sz="3300" b="1" dirty="0" err="1"/>
              <a:t>your</a:t>
            </a:r>
            <a:r>
              <a:rPr lang="pl-PL" sz="3300" b="1" dirty="0"/>
              <a:t> service! </a:t>
            </a:r>
            <a:br>
              <a:rPr lang="pl-PL" sz="3300" dirty="0"/>
            </a:br>
            <a:endParaRPr sz="3300" dirty="0"/>
          </a:p>
        </p:txBody>
      </p:sp>
      <p:sp>
        <p:nvSpPr>
          <p:cNvPr id="3" name="object 3"/>
          <p:cNvSpPr/>
          <p:nvPr/>
        </p:nvSpPr>
        <p:spPr>
          <a:xfrm>
            <a:off x="1085394" y="1179541"/>
            <a:ext cx="618490" cy="1854200"/>
          </a:xfrm>
          <a:custGeom>
            <a:avLst/>
            <a:gdLst/>
            <a:ahLst/>
            <a:cxnLst/>
            <a:rect l="l" t="t" r="r" b="b"/>
            <a:pathLst>
              <a:path w="618489" h="1854200">
                <a:moveTo>
                  <a:pt x="0" y="0"/>
                </a:moveTo>
                <a:lnTo>
                  <a:pt x="0" y="1236002"/>
                </a:lnTo>
                <a:lnTo>
                  <a:pt x="618007" y="1853996"/>
                </a:lnTo>
                <a:lnTo>
                  <a:pt x="618007" y="617994"/>
                </a:lnTo>
                <a:lnTo>
                  <a:pt x="0" y="0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70206" y="-1"/>
            <a:ext cx="254635" cy="612140"/>
          </a:xfrm>
          <a:custGeom>
            <a:avLst/>
            <a:gdLst/>
            <a:ahLst/>
            <a:cxnLst/>
            <a:rect l="l" t="t" r="r" b="b"/>
            <a:pathLst>
              <a:path w="254635" h="612140">
                <a:moveTo>
                  <a:pt x="254152" y="0"/>
                </a:moveTo>
                <a:lnTo>
                  <a:pt x="103695" y="0"/>
                </a:lnTo>
                <a:lnTo>
                  <a:pt x="0" y="103695"/>
                </a:lnTo>
                <a:lnTo>
                  <a:pt x="0" y="612000"/>
                </a:lnTo>
                <a:lnTo>
                  <a:pt x="254152" y="357847"/>
                </a:lnTo>
                <a:lnTo>
                  <a:pt x="254152" y="0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853849" y="-1"/>
            <a:ext cx="852169" cy="1374775"/>
          </a:xfrm>
          <a:custGeom>
            <a:avLst/>
            <a:gdLst/>
            <a:ahLst/>
            <a:cxnLst/>
            <a:rect l="l" t="t" r="r" b="b"/>
            <a:pathLst>
              <a:path w="852170" h="1374775">
                <a:moveTo>
                  <a:pt x="851750" y="0"/>
                </a:moveTo>
                <a:lnTo>
                  <a:pt x="0" y="0"/>
                </a:lnTo>
                <a:lnTo>
                  <a:pt x="0" y="1374457"/>
                </a:lnTo>
                <a:lnTo>
                  <a:pt x="851750" y="522706"/>
                </a:lnTo>
                <a:lnTo>
                  <a:pt x="851750" y="0"/>
                </a:lnTo>
                <a:close/>
              </a:path>
            </a:pathLst>
          </a:custGeom>
          <a:solidFill>
            <a:srgbClr val="B1B1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905098" y="4740205"/>
            <a:ext cx="681990" cy="227329"/>
          </a:xfrm>
          <a:custGeom>
            <a:avLst/>
            <a:gdLst/>
            <a:ahLst/>
            <a:cxnLst/>
            <a:rect l="l" t="t" r="r" b="b"/>
            <a:pathLst>
              <a:path w="681990" h="227329">
                <a:moveTo>
                  <a:pt x="454596" y="0"/>
                </a:moveTo>
                <a:lnTo>
                  <a:pt x="0" y="0"/>
                </a:lnTo>
                <a:lnTo>
                  <a:pt x="227304" y="227291"/>
                </a:lnTo>
                <a:lnTo>
                  <a:pt x="681888" y="227291"/>
                </a:lnTo>
                <a:lnTo>
                  <a:pt x="454596" y="0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65999" y="5522393"/>
            <a:ext cx="227329" cy="681990"/>
          </a:xfrm>
          <a:custGeom>
            <a:avLst/>
            <a:gdLst/>
            <a:ahLst/>
            <a:cxnLst/>
            <a:rect l="l" t="t" r="r" b="b"/>
            <a:pathLst>
              <a:path w="227330" h="681989">
                <a:moveTo>
                  <a:pt x="227291" y="0"/>
                </a:moveTo>
                <a:lnTo>
                  <a:pt x="0" y="227304"/>
                </a:lnTo>
                <a:lnTo>
                  <a:pt x="0" y="681888"/>
                </a:lnTo>
                <a:lnTo>
                  <a:pt x="227291" y="454596"/>
                </a:lnTo>
                <a:lnTo>
                  <a:pt x="227291" y="0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5394" y="842392"/>
            <a:ext cx="368300" cy="123189"/>
          </a:xfrm>
          <a:custGeom>
            <a:avLst/>
            <a:gdLst/>
            <a:ahLst/>
            <a:cxnLst/>
            <a:rect l="l" t="t" r="r" b="b"/>
            <a:pathLst>
              <a:path w="368300" h="123190">
                <a:moveTo>
                  <a:pt x="245478" y="0"/>
                </a:moveTo>
                <a:lnTo>
                  <a:pt x="0" y="0"/>
                </a:lnTo>
                <a:lnTo>
                  <a:pt x="122745" y="122745"/>
                </a:lnTo>
                <a:lnTo>
                  <a:pt x="368223" y="122745"/>
                </a:lnTo>
                <a:lnTo>
                  <a:pt x="245478" y="0"/>
                </a:lnTo>
                <a:close/>
              </a:path>
            </a:pathLst>
          </a:custGeom>
          <a:solidFill>
            <a:srgbClr val="E1E1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913996" y="6185983"/>
            <a:ext cx="2106295" cy="294640"/>
          </a:xfrm>
          <a:custGeom>
            <a:avLst/>
            <a:gdLst/>
            <a:ahLst/>
            <a:cxnLst/>
            <a:rect l="l" t="t" r="r" b="b"/>
            <a:pathLst>
              <a:path w="2106295" h="294639">
                <a:moveTo>
                  <a:pt x="1811997" y="0"/>
                </a:moveTo>
                <a:lnTo>
                  <a:pt x="0" y="0"/>
                </a:lnTo>
                <a:lnTo>
                  <a:pt x="294005" y="294017"/>
                </a:lnTo>
                <a:lnTo>
                  <a:pt x="2106015" y="294017"/>
                </a:lnTo>
                <a:lnTo>
                  <a:pt x="1811997" y="0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2"/>
          <p:cNvSpPr txBox="1">
            <a:spLocks/>
          </p:cNvSpPr>
          <p:nvPr/>
        </p:nvSpPr>
        <p:spPr>
          <a:xfrm>
            <a:off x="5724841" y="5245826"/>
            <a:ext cx="5749609" cy="10874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800" b="0" i="0">
                <a:solidFill>
                  <a:srgbClr val="231F20"/>
                </a:solidFill>
                <a:latin typeface="Lato Medium"/>
                <a:ea typeface="+mj-ea"/>
                <a:cs typeface="Lato Medium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pl-PL" sz="1800" b="1" dirty="0"/>
              <a:t>Knowledge </a:t>
            </a:r>
            <a:r>
              <a:rPr lang="pl-PL" sz="1800" b="1" dirty="0" err="1"/>
              <a:t>Valorization</a:t>
            </a:r>
            <a:r>
              <a:rPr lang="pl-PL" sz="1800" b="1" dirty="0"/>
              <a:t> Day</a:t>
            </a:r>
          </a:p>
          <a:p>
            <a:pPr marL="12700">
              <a:spcBef>
                <a:spcPts val="100"/>
              </a:spcBef>
            </a:pPr>
            <a:r>
              <a:rPr lang="pl-PL" sz="1800" b="1" dirty="0" err="1"/>
              <a:t>Warsaw</a:t>
            </a:r>
            <a:r>
              <a:rPr lang="pl-PL" sz="1800" b="1" dirty="0"/>
              <a:t>, 27 May 2025</a:t>
            </a:r>
            <a:br>
              <a:rPr lang="en-US" sz="3300" dirty="0"/>
            </a:br>
            <a:endParaRPr lang="en-US" sz="3300" dirty="0"/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7290" y="-220448"/>
            <a:ext cx="2809445" cy="280944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D3D8AF0-35E1-EC05-2628-8F05E7041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ymbol zastępczy obrazu 18">
            <a:extLst>
              <a:ext uri="{FF2B5EF4-FFF2-40B4-BE49-F238E27FC236}">
                <a16:creationId xmlns:a16="http://schemas.microsoft.com/office/drawing/2014/main" id="{A654FB58-ADB6-616B-6695-83DC6F23BA3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44953" y="4953550"/>
            <a:ext cx="1429011" cy="1263456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67C3DE45-F24F-FBE2-29FD-E19C0B7935C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80766" y="4979478"/>
            <a:ext cx="2213330" cy="1259450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BF9907A0-D553-DA45-AF73-4F775AABA6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6567" y="4969754"/>
            <a:ext cx="2708574" cy="1325124"/>
          </a:xfrm>
          <a:prstGeom prst="rect">
            <a:avLst/>
          </a:prstGeom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E5E3DC99-FBAC-3DC7-8CF3-4E46023A4143}"/>
              </a:ext>
            </a:extLst>
          </p:cNvPr>
          <p:cNvSpPr/>
          <p:nvPr/>
        </p:nvSpPr>
        <p:spPr>
          <a:xfrm>
            <a:off x="10268996" y="5512443"/>
            <a:ext cx="176530" cy="528955"/>
          </a:xfrm>
          <a:custGeom>
            <a:avLst/>
            <a:gdLst/>
            <a:ahLst/>
            <a:cxnLst/>
            <a:rect l="l" t="t" r="r" b="b"/>
            <a:pathLst>
              <a:path w="176529" h="528954">
                <a:moveTo>
                  <a:pt x="176123" y="0"/>
                </a:moveTo>
                <a:lnTo>
                  <a:pt x="0" y="176123"/>
                </a:lnTo>
                <a:lnTo>
                  <a:pt x="0" y="528358"/>
                </a:lnTo>
                <a:lnTo>
                  <a:pt x="176123" y="352234"/>
                </a:lnTo>
                <a:lnTo>
                  <a:pt x="176123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F62CC35-EE0D-A9F1-8C82-0E449A5E7356}"/>
              </a:ext>
            </a:extLst>
          </p:cNvPr>
          <p:cNvSpPr/>
          <p:nvPr/>
        </p:nvSpPr>
        <p:spPr>
          <a:xfrm>
            <a:off x="10468181" y="10795"/>
            <a:ext cx="568960" cy="1706880"/>
          </a:xfrm>
          <a:custGeom>
            <a:avLst/>
            <a:gdLst/>
            <a:ahLst/>
            <a:cxnLst/>
            <a:rect l="l" t="t" r="r" b="b"/>
            <a:pathLst>
              <a:path w="568959" h="1706880">
                <a:moveTo>
                  <a:pt x="568871" y="0"/>
                </a:moveTo>
                <a:lnTo>
                  <a:pt x="0" y="568871"/>
                </a:lnTo>
                <a:lnTo>
                  <a:pt x="0" y="1706587"/>
                </a:lnTo>
                <a:lnTo>
                  <a:pt x="568871" y="1137716"/>
                </a:lnTo>
                <a:lnTo>
                  <a:pt x="568871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E3DBCE29-FBFE-C082-1A12-E32D9A9C7658}"/>
              </a:ext>
            </a:extLst>
          </p:cNvPr>
          <p:cNvSpPr/>
          <p:nvPr/>
        </p:nvSpPr>
        <p:spPr>
          <a:xfrm>
            <a:off x="10855214" y="4139651"/>
            <a:ext cx="363855" cy="1090930"/>
          </a:xfrm>
          <a:custGeom>
            <a:avLst/>
            <a:gdLst/>
            <a:ahLst/>
            <a:cxnLst/>
            <a:rect l="l" t="t" r="r" b="b"/>
            <a:pathLst>
              <a:path w="363854" h="1090929">
                <a:moveTo>
                  <a:pt x="363626" y="0"/>
                </a:moveTo>
                <a:lnTo>
                  <a:pt x="0" y="363626"/>
                </a:lnTo>
                <a:lnTo>
                  <a:pt x="0" y="1090841"/>
                </a:lnTo>
                <a:lnTo>
                  <a:pt x="363626" y="727227"/>
                </a:lnTo>
                <a:lnTo>
                  <a:pt x="363626" y="0"/>
                </a:lnTo>
                <a:close/>
              </a:path>
            </a:pathLst>
          </a:custGeom>
          <a:solidFill>
            <a:srgbClr val="A9A8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DED8E931-3DF5-7E26-3630-93D1E19162C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25649" y="1513596"/>
            <a:ext cx="8360381" cy="7305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95"/>
              </a:spcBef>
            </a:pPr>
            <a:br>
              <a:rPr lang="pl-PL" sz="2400" spc="-10" dirty="0"/>
            </a:br>
            <a:endParaRPr sz="2400" spc="-10" dirty="0"/>
          </a:p>
        </p:txBody>
      </p:sp>
      <p:pic>
        <p:nvPicPr>
          <p:cNvPr id="17" name="Obraz 16">
            <a:extLst>
              <a:ext uri="{FF2B5EF4-FFF2-40B4-BE49-F238E27FC236}">
                <a16:creationId xmlns:a16="http://schemas.microsoft.com/office/drawing/2014/main" id="{1F099AF0-0037-CF64-A5BF-70080BB813A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5208" y="-55726"/>
            <a:ext cx="1773401" cy="1773401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E35EB82B-5EF4-8434-BC5C-0D444C2AA0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8919" y="4994275"/>
            <a:ext cx="906435" cy="1263456"/>
          </a:xfrm>
          <a:prstGeom prst="rect">
            <a:avLst/>
          </a:prstGeom>
        </p:spPr>
      </p:pic>
      <p:sp>
        <p:nvSpPr>
          <p:cNvPr id="3" name="CustomShape 2">
            <a:extLst>
              <a:ext uri="{FF2B5EF4-FFF2-40B4-BE49-F238E27FC236}">
                <a16:creationId xmlns:a16="http://schemas.microsoft.com/office/drawing/2014/main" id="{3018B5E2-605B-BCAC-E0A4-6E5B3A25D9E6}"/>
              </a:ext>
            </a:extLst>
          </p:cNvPr>
          <p:cNvSpPr/>
          <p:nvPr/>
        </p:nvSpPr>
        <p:spPr>
          <a:xfrm>
            <a:off x="1388302" y="1459030"/>
            <a:ext cx="9106811" cy="322608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3944" tIns="31972" rIns="63944" bIns="31972" anchor="t">
            <a:noAutofit/>
          </a:bodyPr>
          <a:lstStyle/>
          <a:p>
            <a:pPr algn="l" defTabSz="863925" rtl="0">
              <a:defRPr/>
            </a:pPr>
            <a:r>
              <a:rPr lang="pl-PL" sz="2400" spc="-10" dirty="0" err="1">
                <a:solidFill>
                  <a:srgbClr val="231F20"/>
                </a:solidFill>
                <a:latin typeface="Lato Medium"/>
                <a:ea typeface="+mj-ea"/>
                <a:cs typeface="Lato Medium"/>
              </a:rPr>
              <a:t>Our</a:t>
            </a:r>
            <a:r>
              <a:rPr lang="pl-PL" sz="2400" spc="-10" dirty="0">
                <a:solidFill>
                  <a:srgbClr val="231F20"/>
                </a:solidFill>
                <a:latin typeface="Lato Medium"/>
                <a:ea typeface="+mj-ea"/>
                <a:cs typeface="Lato Medium"/>
              </a:rPr>
              <a:t> </a:t>
            </a:r>
            <a:r>
              <a:rPr lang="pl-PL" sz="2400" spc="-10" dirty="0" err="1">
                <a:solidFill>
                  <a:srgbClr val="231F20"/>
                </a:solidFill>
                <a:latin typeface="Lato Medium"/>
                <a:ea typeface="+mj-ea"/>
                <a:cs typeface="Lato Medium"/>
              </a:rPr>
              <a:t>competencies</a:t>
            </a:r>
            <a:r>
              <a:rPr lang="en-US" sz="2400" spc="-10" dirty="0">
                <a:solidFill>
                  <a:srgbClr val="231F20"/>
                </a:solidFill>
                <a:latin typeface="Lato Medium"/>
                <a:ea typeface="+mj-ea"/>
                <a:cs typeface="Lato Medium"/>
              </a:rPr>
              <a:t>:</a:t>
            </a:r>
          </a:p>
          <a:p>
            <a:pPr algn="l" defTabSz="863925" rtl="0">
              <a:defRPr/>
            </a:pPr>
            <a:endParaRPr lang="en-US" sz="2000" spc="-10" dirty="0">
              <a:solidFill>
                <a:srgbClr val="231F20"/>
              </a:solidFill>
              <a:latin typeface="Lato Medium"/>
              <a:ea typeface="+mj-ea"/>
              <a:cs typeface="Lato Medium"/>
            </a:endParaRPr>
          </a:p>
          <a:p>
            <a:pPr marL="270062" indent="-269722" algn="l" defTabSz="863925" rtl="0">
              <a:spcAft>
                <a:spcPts val="1134"/>
              </a:spcAft>
              <a:buClr>
                <a:srgbClr val="000000"/>
              </a:buClr>
              <a:buFont typeface="Arial"/>
              <a:buChar char="•"/>
              <a:defRPr/>
            </a:pPr>
            <a:r>
              <a:rPr lang="pl-PL" sz="2000" spc="-10" dirty="0">
                <a:solidFill>
                  <a:srgbClr val="231F20"/>
                </a:solidFill>
                <a:latin typeface="Lato Medium"/>
                <a:ea typeface="+mj-ea"/>
                <a:cs typeface="Lato Medium"/>
              </a:rPr>
              <a:t>g</a:t>
            </a:r>
            <a:r>
              <a:rPr lang="en-US" sz="2000" spc="-10" dirty="0">
                <a:solidFill>
                  <a:srgbClr val="231F20"/>
                </a:solidFill>
                <a:latin typeface="Lato Medium"/>
                <a:ea typeface="+mj-ea"/>
                <a:cs typeface="Lato Medium"/>
              </a:rPr>
              <a:t>ranting legal protection for industrial property objects (receipt of applications, examination, registration and publication of applications)</a:t>
            </a:r>
          </a:p>
          <a:p>
            <a:pPr marL="270062" indent="-269722" algn="l" defTabSz="863925" rtl="0">
              <a:spcAft>
                <a:spcPts val="1134"/>
              </a:spcAft>
              <a:buClr>
                <a:srgbClr val="000000"/>
              </a:buClr>
              <a:buFont typeface="Arial"/>
              <a:buChar char="•"/>
              <a:defRPr/>
            </a:pPr>
            <a:r>
              <a:rPr lang="pl-PL" sz="2000" spc="-10" dirty="0">
                <a:solidFill>
                  <a:srgbClr val="231F20"/>
                </a:solidFill>
                <a:latin typeface="Lato Medium"/>
                <a:ea typeface="+mj-ea"/>
                <a:cs typeface="Lato Medium"/>
              </a:rPr>
              <a:t>s</a:t>
            </a:r>
            <a:r>
              <a:rPr lang="en-US" sz="2000" spc="-10" dirty="0" err="1">
                <a:solidFill>
                  <a:srgbClr val="231F20"/>
                </a:solidFill>
                <a:latin typeface="Lato Medium"/>
                <a:ea typeface="+mj-ea"/>
                <a:cs typeface="Lato Medium"/>
              </a:rPr>
              <a:t>ettlement</a:t>
            </a:r>
            <a:r>
              <a:rPr lang="en-US" sz="2000" spc="-10" dirty="0">
                <a:solidFill>
                  <a:srgbClr val="231F20"/>
                </a:solidFill>
                <a:latin typeface="Lato Medium"/>
                <a:ea typeface="+mj-ea"/>
                <a:cs typeface="Lato Medium"/>
              </a:rPr>
              <a:t> of cases in litigation proceedings</a:t>
            </a:r>
          </a:p>
          <a:p>
            <a:pPr marL="270062" indent="-269722" algn="l" defTabSz="863925" rtl="0">
              <a:spcAft>
                <a:spcPts val="1134"/>
              </a:spcAft>
              <a:buClr>
                <a:srgbClr val="000000"/>
              </a:buClr>
              <a:buFont typeface="Arial"/>
              <a:buChar char="•"/>
              <a:defRPr/>
            </a:pPr>
            <a:r>
              <a:rPr lang="pl-PL" sz="2000" spc="-10" dirty="0">
                <a:solidFill>
                  <a:srgbClr val="231F20"/>
                </a:solidFill>
                <a:latin typeface="Lato Medium"/>
                <a:ea typeface="+mj-ea"/>
                <a:cs typeface="Lato Medium"/>
              </a:rPr>
              <a:t>c</a:t>
            </a:r>
            <a:r>
              <a:rPr lang="en-US" sz="2000" spc="-10" dirty="0" err="1">
                <a:solidFill>
                  <a:srgbClr val="231F20"/>
                </a:solidFill>
                <a:latin typeface="Lato Medium"/>
                <a:ea typeface="+mj-ea"/>
                <a:cs typeface="Lato Medium"/>
              </a:rPr>
              <a:t>ollecting</a:t>
            </a:r>
            <a:r>
              <a:rPr lang="en-US" sz="2000" spc="-10" dirty="0">
                <a:solidFill>
                  <a:srgbClr val="231F20"/>
                </a:solidFill>
                <a:latin typeface="Lato Medium"/>
                <a:ea typeface="+mj-ea"/>
                <a:cs typeface="Lato Medium"/>
              </a:rPr>
              <a:t> and providing access to patent documentation and literature</a:t>
            </a:r>
          </a:p>
          <a:p>
            <a:pPr marL="270062" indent="-269722" algn="l" defTabSz="863925" rtl="0">
              <a:spcAft>
                <a:spcPts val="1134"/>
              </a:spcAft>
              <a:buClr>
                <a:srgbClr val="000000"/>
              </a:buClr>
              <a:buFont typeface="Arial"/>
              <a:buChar char="•"/>
              <a:defRPr/>
            </a:pPr>
            <a:r>
              <a:rPr lang="pl-PL" sz="2000" spc="-10" dirty="0">
                <a:solidFill>
                  <a:srgbClr val="231F20"/>
                </a:solidFill>
                <a:latin typeface="Lato Medium"/>
                <a:ea typeface="+mj-ea"/>
                <a:cs typeface="Lato Medium"/>
              </a:rPr>
              <a:t>d</a:t>
            </a:r>
            <a:r>
              <a:rPr lang="en-US" sz="2000" spc="-10" dirty="0" err="1">
                <a:solidFill>
                  <a:srgbClr val="231F20"/>
                </a:solidFill>
                <a:latin typeface="Lato Medium"/>
                <a:ea typeface="+mj-ea"/>
                <a:cs typeface="Lato Medium"/>
              </a:rPr>
              <a:t>isseminating</a:t>
            </a:r>
            <a:r>
              <a:rPr lang="en-US" sz="2000" spc="-10" dirty="0">
                <a:solidFill>
                  <a:srgbClr val="231F20"/>
                </a:solidFill>
                <a:latin typeface="Lato Medium"/>
                <a:ea typeface="+mj-ea"/>
                <a:cs typeface="Lato Medium"/>
              </a:rPr>
              <a:t> knowledge on industrial property protection.</a:t>
            </a:r>
            <a:endParaRPr lang="pl-PL" sz="2000" spc="-10" dirty="0">
              <a:solidFill>
                <a:srgbClr val="231F20"/>
              </a:solidFill>
              <a:latin typeface="Lato Medium"/>
              <a:ea typeface="+mj-ea"/>
              <a:cs typeface="Lato Medium"/>
            </a:endParaRPr>
          </a:p>
          <a:p>
            <a:pPr algn="l" defTabSz="863925" rtl="0">
              <a:lnSpc>
                <a:spcPct val="107000"/>
              </a:lnSpc>
              <a:defRPr/>
            </a:pPr>
            <a:endParaRPr lang="pl-PL" sz="1512" kern="1200" spc="-1" dirty="0">
              <a:solidFill>
                <a:prstClr val="black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54694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10268996" y="5512443"/>
            <a:ext cx="176530" cy="528955"/>
          </a:xfrm>
          <a:custGeom>
            <a:avLst/>
            <a:gdLst/>
            <a:ahLst/>
            <a:cxnLst/>
            <a:rect l="l" t="t" r="r" b="b"/>
            <a:pathLst>
              <a:path w="176529" h="528954">
                <a:moveTo>
                  <a:pt x="176123" y="0"/>
                </a:moveTo>
                <a:lnTo>
                  <a:pt x="0" y="176123"/>
                </a:lnTo>
                <a:lnTo>
                  <a:pt x="0" y="528358"/>
                </a:lnTo>
                <a:lnTo>
                  <a:pt x="176123" y="352234"/>
                </a:lnTo>
                <a:lnTo>
                  <a:pt x="176123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468181" y="10795"/>
            <a:ext cx="568960" cy="1706880"/>
          </a:xfrm>
          <a:custGeom>
            <a:avLst/>
            <a:gdLst/>
            <a:ahLst/>
            <a:cxnLst/>
            <a:rect l="l" t="t" r="r" b="b"/>
            <a:pathLst>
              <a:path w="568959" h="1706880">
                <a:moveTo>
                  <a:pt x="568871" y="0"/>
                </a:moveTo>
                <a:lnTo>
                  <a:pt x="0" y="568871"/>
                </a:lnTo>
                <a:lnTo>
                  <a:pt x="0" y="1706587"/>
                </a:lnTo>
                <a:lnTo>
                  <a:pt x="568871" y="1137716"/>
                </a:lnTo>
                <a:lnTo>
                  <a:pt x="568871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855214" y="4139651"/>
            <a:ext cx="363855" cy="1090930"/>
          </a:xfrm>
          <a:custGeom>
            <a:avLst/>
            <a:gdLst/>
            <a:ahLst/>
            <a:cxnLst/>
            <a:rect l="l" t="t" r="r" b="b"/>
            <a:pathLst>
              <a:path w="363854" h="1090929">
                <a:moveTo>
                  <a:pt x="363626" y="0"/>
                </a:moveTo>
                <a:lnTo>
                  <a:pt x="0" y="363626"/>
                </a:lnTo>
                <a:lnTo>
                  <a:pt x="0" y="1090841"/>
                </a:lnTo>
                <a:lnTo>
                  <a:pt x="363626" y="727227"/>
                </a:lnTo>
                <a:lnTo>
                  <a:pt x="363626" y="0"/>
                </a:lnTo>
                <a:close/>
              </a:path>
            </a:pathLst>
          </a:custGeom>
          <a:solidFill>
            <a:srgbClr val="A9A8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025649" y="1513596"/>
            <a:ext cx="8360381" cy="30930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95"/>
              </a:spcBef>
            </a:pPr>
            <a:r>
              <a:rPr lang="pl-PL" spc="-10" dirty="0"/>
              <a:t>We </a:t>
            </a:r>
            <a:r>
              <a:rPr lang="pl-PL" spc="-10" dirty="0" err="1"/>
              <a:t>protect</a:t>
            </a:r>
            <a:r>
              <a:rPr lang="pl-PL" spc="-10" dirty="0"/>
              <a:t>:</a:t>
            </a:r>
            <a:br>
              <a:rPr lang="pl-PL" sz="2400" spc="-10" dirty="0"/>
            </a:br>
            <a:r>
              <a:rPr lang="pl-PL" sz="2400" spc="-10" dirty="0"/>
              <a:t>	</a:t>
            </a:r>
            <a:r>
              <a:rPr lang="en-US" sz="2000" spc="-10" dirty="0"/>
              <a:t>inventions</a:t>
            </a:r>
            <a:r>
              <a:rPr lang="pl-PL" sz="2000" spc="-10" dirty="0"/>
              <a:t> (20 </a:t>
            </a:r>
            <a:r>
              <a:rPr lang="pl-PL" sz="2000" spc="-10" dirty="0" err="1"/>
              <a:t>years</a:t>
            </a:r>
            <a:r>
              <a:rPr lang="pl-PL" sz="2000" spc="-10" dirty="0"/>
              <a:t>)</a:t>
            </a:r>
            <a:br>
              <a:rPr lang="en-US" sz="2000" spc="-10" dirty="0"/>
            </a:br>
            <a:r>
              <a:rPr lang="pl-PL" sz="2000" spc="-10" dirty="0"/>
              <a:t>	</a:t>
            </a:r>
            <a:r>
              <a:rPr lang="en-US" sz="2000" spc="-10" dirty="0"/>
              <a:t>utility models</a:t>
            </a:r>
            <a:r>
              <a:rPr lang="pl-PL" sz="2000" spc="-10" dirty="0"/>
              <a:t> (10 </a:t>
            </a:r>
            <a:r>
              <a:rPr lang="pl-PL" sz="2000" spc="-10" dirty="0" err="1"/>
              <a:t>years</a:t>
            </a:r>
            <a:r>
              <a:rPr lang="pl-PL" sz="2000" spc="-10" dirty="0"/>
              <a:t>)</a:t>
            </a:r>
            <a:br>
              <a:rPr lang="en-US" sz="2000" spc="-10" dirty="0"/>
            </a:br>
            <a:r>
              <a:rPr lang="pl-PL" sz="2000" spc="-10" dirty="0"/>
              <a:t>	</a:t>
            </a:r>
            <a:r>
              <a:rPr lang="en-US" sz="2000" spc="-10" dirty="0"/>
              <a:t>industrial designs</a:t>
            </a:r>
            <a:r>
              <a:rPr lang="pl-PL" sz="2000" spc="-10" dirty="0"/>
              <a:t> (25 </a:t>
            </a:r>
            <a:r>
              <a:rPr lang="pl-PL" sz="2000" spc="-10" dirty="0" err="1"/>
              <a:t>years</a:t>
            </a:r>
            <a:r>
              <a:rPr lang="pl-PL" sz="2000" spc="-10" dirty="0"/>
              <a:t>)</a:t>
            </a:r>
            <a:br>
              <a:rPr lang="en-US" sz="2000" spc="-10" dirty="0"/>
            </a:br>
            <a:r>
              <a:rPr lang="pl-PL" sz="2000" spc="-10" dirty="0"/>
              <a:t>	</a:t>
            </a:r>
            <a:r>
              <a:rPr lang="en-US" sz="2000" spc="-10" dirty="0"/>
              <a:t>trademarks</a:t>
            </a:r>
            <a:r>
              <a:rPr lang="pl-PL" sz="2000" spc="-10" dirty="0"/>
              <a:t> (10+ </a:t>
            </a:r>
            <a:r>
              <a:rPr lang="pl-PL" sz="2000" spc="-10" dirty="0" err="1"/>
              <a:t>years</a:t>
            </a:r>
            <a:r>
              <a:rPr lang="pl-PL" sz="2000" spc="-10" dirty="0"/>
              <a:t>)</a:t>
            </a:r>
            <a:br>
              <a:rPr lang="en-US" sz="2000" spc="-10" dirty="0"/>
            </a:br>
            <a:r>
              <a:rPr lang="pl-PL" sz="2000" spc="-10" dirty="0"/>
              <a:t>	</a:t>
            </a:r>
            <a:r>
              <a:rPr lang="en-US" sz="2000" spc="-10" dirty="0"/>
              <a:t>geographical indications</a:t>
            </a:r>
            <a:r>
              <a:rPr lang="pl-PL" sz="2000" spc="-10" dirty="0"/>
              <a:t> (∞)</a:t>
            </a:r>
            <a:br>
              <a:rPr lang="en-US" sz="2000" spc="-10" dirty="0"/>
            </a:br>
            <a:r>
              <a:rPr lang="pl-PL" sz="2000" spc="-10" dirty="0"/>
              <a:t>	</a:t>
            </a:r>
            <a:r>
              <a:rPr lang="en-US" sz="2000" spc="-10" dirty="0"/>
              <a:t>integrated circuit topographies</a:t>
            </a:r>
            <a:r>
              <a:rPr lang="pl-PL" sz="2000" spc="-10" dirty="0"/>
              <a:t> </a:t>
            </a:r>
            <a:r>
              <a:rPr kumimoji="0" lang="pl-PL" sz="2000" b="0" i="0" u="none" strike="noStrike" kern="0" cap="none" spc="-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Lato Medium"/>
                <a:ea typeface="+mj-ea"/>
                <a:cs typeface="Lato Medium"/>
              </a:rPr>
              <a:t>(10 </a:t>
            </a:r>
            <a:r>
              <a:rPr kumimoji="0" lang="pl-PL" sz="2000" b="0" i="0" u="none" strike="noStrike" kern="0" cap="none" spc="-10" normalizeH="0" baseline="0" noProof="0" dirty="0" err="1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Lato Medium"/>
                <a:ea typeface="+mj-ea"/>
                <a:cs typeface="Lato Medium"/>
              </a:rPr>
              <a:t>years</a:t>
            </a:r>
            <a:r>
              <a:rPr kumimoji="0" lang="pl-PL" sz="2000" b="0" i="0" u="none" strike="noStrike" kern="0" cap="none" spc="-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Lato Medium"/>
                <a:ea typeface="+mj-ea"/>
                <a:cs typeface="Lato Medium"/>
              </a:rPr>
              <a:t>)</a:t>
            </a:r>
            <a:br>
              <a:rPr kumimoji="0" lang="en-US" sz="2000" b="0" i="0" u="none" strike="noStrike" kern="0" cap="none" spc="-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Lato Medium"/>
                <a:ea typeface="+mj-ea"/>
                <a:cs typeface="Lato Medium"/>
              </a:rPr>
            </a:br>
            <a:br>
              <a:rPr lang="pl-PL" sz="2400" spc="-10" dirty="0"/>
            </a:br>
            <a:endParaRPr sz="2400" spc="-10" dirty="0"/>
          </a:p>
        </p:txBody>
      </p:sp>
      <p:pic>
        <p:nvPicPr>
          <p:cNvPr id="17" name="Obraz 1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5208" y="-55726"/>
            <a:ext cx="1773401" cy="177340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45A5C-C462-7097-A576-8E2BAFEAD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>
            <a:extLst>
              <a:ext uri="{FF2B5EF4-FFF2-40B4-BE49-F238E27FC236}">
                <a16:creationId xmlns:a16="http://schemas.microsoft.com/office/drawing/2014/main" id="{BFFAEED1-0603-C789-C25C-095BC9641990}"/>
              </a:ext>
            </a:extLst>
          </p:cNvPr>
          <p:cNvSpPr/>
          <p:nvPr/>
        </p:nvSpPr>
        <p:spPr>
          <a:xfrm>
            <a:off x="8045450" y="-611201"/>
            <a:ext cx="568960" cy="1706880"/>
          </a:xfrm>
          <a:custGeom>
            <a:avLst/>
            <a:gdLst/>
            <a:ahLst/>
            <a:cxnLst/>
            <a:rect l="l" t="t" r="r" b="b"/>
            <a:pathLst>
              <a:path w="568959" h="1706880">
                <a:moveTo>
                  <a:pt x="568871" y="0"/>
                </a:moveTo>
                <a:lnTo>
                  <a:pt x="0" y="568871"/>
                </a:lnTo>
                <a:lnTo>
                  <a:pt x="0" y="1706587"/>
                </a:lnTo>
                <a:lnTo>
                  <a:pt x="568871" y="1137716"/>
                </a:lnTo>
                <a:lnTo>
                  <a:pt x="568871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BCAB65F1-7393-F701-B9D7-F1F0FAA56007}"/>
              </a:ext>
            </a:extLst>
          </p:cNvPr>
          <p:cNvSpPr/>
          <p:nvPr/>
        </p:nvSpPr>
        <p:spPr>
          <a:xfrm>
            <a:off x="10712450" y="5126063"/>
            <a:ext cx="363855" cy="1090930"/>
          </a:xfrm>
          <a:custGeom>
            <a:avLst/>
            <a:gdLst/>
            <a:ahLst/>
            <a:cxnLst/>
            <a:rect l="l" t="t" r="r" b="b"/>
            <a:pathLst>
              <a:path w="363854" h="1090929">
                <a:moveTo>
                  <a:pt x="363626" y="0"/>
                </a:moveTo>
                <a:lnTo>
                  <a:pt x="0" y="363626"/>
                </a:lnTo>
                <a:lnTo>
                  <a:pt x="0" y="1090841"/>
                </a:lnTo>
                <a:lnTo>
                  <a:pt x="363626" y="727227"/>
                </a:lnTo>
                <a:lnTo>
                  <a:pt x="363626" y="0"/>
                </a:lnTo>
                <a:close/>
              </a:path>
            </a:pathLst>
          </a:custGeom>
          <a:solidFill>
            <a:srgbClr val="A9A8A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06"/>
          <a:stretch/>
        </p:blipFill>
        <p:spPr>
          <a:xfrm>
            <a:off x="3025872" y="570649"/>
            <a:ext cx="7858575" cy="5100879"/>
          </a:xfrm>
          <a:prstGeom prst="rect">
            <a:avLst/>
          </a:prstGeom>
        </p:spPr>
      </p:pic>
      <p:pic>
        <p:nvPicPr>
          <p:cNvPr id="12" name="Picture 6" descr="A red arrow with black text&#10;&#10;Description automatically generated">
            <a:extLst>
              <a:ext uri="{FF2B5EF4-FFF2-40B4-BE49-F238E27FC236}">
                <a16:creationId xmlns:a16="http://schemas.microsoft.com/office/drawing/2014/main" id="{38EDA3FC-16C2-504B-B222-E2D0388FE7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972" y="464338"/>
            <a:ext cx="1777900" cy="736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105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4931" y="1854128"/>
            <a:ext cx="8342550" cy="167417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l-PL" b="1" spc="-10" dirty="0"/>
              <a:t>Public </a:t>
            </a:r>
            <a:r>
              <a:rPr lang="pl-PL" b="1" spc="-10" dirty="0" err="1"/>
              <a:t>awareness</a:t>
            </a:r>
            <a:r>
              <a:rPr lang="pl-PL" b="1" spc="-10" dirty="0"/>
              <a:t> </a:t>
            </a:r>
            <a:r>
              <a:rPr lang="pl-PL" b="1" spc="-10" dirty="0" err="1"/>
              <a:t>changes</a:t>
            </a:r>
            <a:r>
              <a:rPr lang="pl-PL" b="1" spc="-10" dirty="0"/>
              <a:t>…</a:t>
            </a:r>
            <a:br>
              <a:rPr lang="pl-PL" b="1" spc="-10" dirty="0"/>
            </a:br>
            <a:br>
              <a:rPr lang="pl-PL" b="1" spc="-10" dirty="0"/>
            </a:br>
            <a:r>
              <a:rPr lang="en-US" sz="2400" b="1" spc="-10" dirty="0"/>
              <a:t>10 years ago and more</a:t>
            </a:r>
            <a:r>
              <a:rPr lang="pl-PL" sz="2400" b="1" spc="-10" dirty="0"/>
              <a:t>:</a:t>
            </a:r>
            <a:br>
              <a:rPr lang="pl-PL" sz="2400" spc="-10" dirty="0"/>
            </a:br>
            <a:r>
              <a:rPr lang="en-US" sz="2400" spc="-10" dirty="0"/>
              <a:t>convincing everybody that IP is </a:t>
            </a:r>
            <a:r>
              <a:rPr lang="en-US" sz="2400" spc="-10" dirty="0" err="1"/>
              <a:t>neede</a:t>
            </a:r>
            <a:r>
              <a:rPr lang="pl-PL" sz="2400" spc="-10" dirty="0"/>
              <a:t>d</a:t>
            </a:r>
            <a:endParaRPr sz="2400" dirty="0"/>
          </a:p>
        </p:txBody>
      </p:sp>
      <p:sp>
        <p:nvSpPr>
          <p:cNvPr id="7" name="object 7"/>
          <p:cNvSpPr/>
          <p:nvPr/>
        </p:nvSpPr>
        <p:spPr>
          <a:xfrm>
            <a:off x="10268996" y="5512443"/>
            <a:ext cx="176530" cy="528955"/>
          </a:xfrm>
          <a:custGeom>
            <a:avLst/>
            <a:gdLst/>
            <a:ahLst/>
            <a:cxnLst/>
            <a:rect l="l" t="t" r="r" b="b"/>
            <a:pathLst>
              <a:path w="176529" h="528954">
                <a:moveTo>
                  <a:pt x="176123" y="0"/>
                </a:moveTo>
                <a:lnTo>
                  <a:pt x="0" y="176123"/>
                </a:lnTo>
                <a:lnTo>
                  <a:pt x="0" y="528358"/>
                </a:lnTo>
                <a:lnTo>
                  <a:pt x="176123" y="352234"/>
                </a:lnTo>
                <a:lnTo>
                  <a:pt x="176123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2"/>
          <p:cNvSpPr txBox="1">
            <a:spLocks/>
          </p:cNvSpPr>
          <p:nvPr/>
        </p:nvSpPr>
        <p:spPr>
          <a:xfrm>
            <a:off x="1379300" y="4003675"/>
            <a:ext cx="8342550" cy="119455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800" b="0" i="0">
                <a:solidFill>
                  <a:srgbClr val="231F20"/>
                </a:solidFill>
                <a:latin typeface="Lato Medium"/>
                <a:ea typeface="+mj-ea"/>
                <a:cs typeface="Lato Medium"/>
              </a:defRPr>
            </a:lvl1pPr>
          </a:lstStyle>
          <a:p>
            <a:pPr marL="12700" algn="r">
              <a:spcBef>
                <a:spcPts val="95"/>
              </a:spcBef>
            </a:pPr>
            <a:r>
              <a:rPr lang="pl-PL" b="1" spc="-10" dirty="0" err="1"/>
              <a:t>Over</a:t>
            </a:r>
            <a:r>
              <a:rPr lang="pl-PL" b="1" spc="-10" dirty="0"/>
              <a:t> </a:t>
            </a:r>
            <a:r>
              <a:rPr lang="pl-PL" b="1" spc="-10" dirty="0" err="1"/>
              <a:t>last</a:t>
            </a:r>
            <a:r>
              <a:rPr lang="pl-PL" b="1" spc="-10" dirty="0"/>
              <a:t> </a:t>
            </a:r>
            <a:r>
              <a:rPr lang="pl-PL" b="1" spc="-10" dirty="0" err="1"/>
              <a:t>years</a:t>
            </a:r>
            <a:r>
              <a:rPr lang="pl-PL" b="1" spc="-10" dirty="0"/>
              <a:t>:</a:t>
            </a:r>
            <a:r>
              <a:rPr lang="en-US" b="1" spc="-10" dirty="0"/>
              <a:t> </a:t>
            </a:r>
            <a:br>
              <a:rPr lang="en-US" sz="2900" spc="-10" dirty="0"/>
            </a:br>
            <a:r>
              <a:rPr lang="pl-PL" sz="2400" spc="-10" dirty="0" err="1"/>
              <a:t>answering</a:t>
            </a:r>
            <a:r>
              <a:rPr lang="pl-PL" sz="2400" spc="-10" dirty="0"/>
              <a:t> the </a:t>
            </a:r>
            <a:r>
              <a:rPr lang="pl-PL" sz="2400" spc="-10" dirty="0" err="1"/>
              <a:t>needs</a:t>
            </a:r>
            <a:r>
              <a:rPr lang="pl-PL" sz="2400" spc="-10" dirty="0"/>
              <a:t> of </a:t>
            </a:r>
            <a:r>
              <a:rPr lang="pl-PL" sz="2400" spc="-10" dirty="0" err="1"/>
              <a:t>those</a:t>
            </a:r>
            <a:r>
              <a:rPr lang="pl-PL" sz="2400" spc="-10" dirty="0"/>
              <a:t> </a:t>
            </a:r>
          </a:p>
          <a:p>
            <a:pPr marL="12700" algn="r">
              <a:spcBef>
                <a:spcPts val="95"/>
              </a:spcBef>
            </a:pPr>
            <a:r>
              <a:rPr lang="pl-PL" sz="2400" spc="-10" dirty="0" err="1"/>
              <a:t>who</a:t>
            </a:r>
            <a:r>
              <a:rPr lang="pl-PL" sz="2400" spc="-10" dirty="0"/>
              <a:t> </a:t>
            </a:r>
            <a:r>
              <a:rPr lang="pl-PL" sz="2400" spc="-10" dirty="0" err="1"/>
              <a:t>are</a:t>
            </a:r>
            <a:r>
              <a:rPr lang="pl-PL" sz="2400" spc="-10" dirty="0"/>
              <a:t> </a:t>
            </a:r>
            <a:r>
              <a:rPr lang="pl-PL" sz="2400" spc="-10" dirty="0" err="1"/>
              <a:t>already</a:t>
            </a:r>
            <a:r>
              <a:rPr lang="pl-PL" sz="2400" spc="-10" dirty="0"/>
              <a:t> </a:t>
            </a:r>
            <a:r>
              <a:rPr lang="pl-PL" sz="2400" spc="-10" dirty="0" err="1"/>
              <a:t>convinced</a:t>
            </a:r>
            <a:r>
              <a:rPr lang="pl-PL" sz="2400" spc="-10" dirty="0"/>
              <a:t> </a:t>
            </a:r>
            <a:r>
              <a:rPr lang="pl-PL" sz="2400" spc="-10" dirty="0" err="1"/>
              <a:t>that</a:t>
            </a:r>
            <a:r>
              <a:rPr lang="pl-PL" sz="2400" spc="-10" dirty="0"/>
              <a:t> IP </a:t>
            </a:r>
            <a:r>
              <a:rPr lang="pl-PL" sz="2400" spc="-10" dirty="0" err="1"/>
              <a:t>is</a:t>
            </a:r>
            <a:r>
              <a:rPr lang="pl-PL" sz="2400" spc="-10" dirty="0"/>
              <a:t> </a:t>
            </a:r>
            <a:r>
              <a:rPr lang="pl-PL" sz="2400" spc="-10" dirty="0" err="1"/>
              <a:t>needed</a:t>
            </a:r>
            <a:endParaRPr lang="en-US" sz="2400" dirty="0"/>
          </a:p>
        </p:txBody>
      </p:sp>
      <p:sp>
        <p:nvSpPr>
          <p:cNvPr id="12" name="object 8"/>
          <p:cNvSpPr/>
          <p:nvPr/>
        </p:nvSpPr>
        <p:spPr>
          <a:xfrm>
            <a:off x="9437370" y="117475"/>
            <a:ext cx="568960" cy="1706880"/>
          </a:xfrm>
          <a:custGeom>
            <a:avLst/>
            <a:gdLst/>
            <a:ahLst/>
            <a:cxnLst/>
            <a:rect l="l" t="t" r="r" b="b"/>
            <a:pathLst>
              <a:path w="568959" h="1706880">
                <a:moveTo>
                  <a:pt x="568871" y="0"/>
                </a:moveTo>
                <a:lnTo>
                  <a:pt x="0" y="568871"/>
                </a:lnTo>
                <a:lnTo>
                  <a:pt x="0" y="1706587"/>
                </a:lnTo>
                <a:lnTo>
                  <a:pt x="568871" y="1137716"/>
                </a:lnTo>
                <a:lnTo>
                  <a:pt x="568871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7"/>
          <p:cNvSpPr/>
          <p:nvPr/>
        </p:nvSpPr>
        <p:spPr>
          <a:xfrm>
            <a:off x="665999" y="5522393"/>
            <a:ext cx="227329" cy="681990"/>
          </a:xfrm>
          <a:custGeom>
            <a:avLst/>
            <a:gdLst/>
            <a:ahLst/>
            <a:cxnLst/>
            <a:rect l="l" t="t" r="r" b="b"/>
            <a:pathLst>
              <a:path w="227330" h="681989">
                <a:moveTo>
                  <a:pt x="227291" y="0"/>
                </a:moveTo>
                <a:lnTo>
                  <a:pt x="0" y="227304"/>
                </a:lnTo>
                <a:lnTo>
                  <a:pt x="0" y="681888"/>
                </a:lnTo>
                <a:lnTo>
                  <a:pt x="227291" y="454596"/>
                </a:lnTo>
                <a:lnTo>
                  <a:pt x="227291" y="0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5208" y="-55726"/>
            <a:ext cx="1773401" cy="177340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1A200-C2E6-3378-4BD0-5024A6403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12" descr="A finger touching a network&#10;&#10;Description automatically generated">
            <a:extLst>
              <a:ext uri="{FF2B5EF4-FFF2-40B4-BE49-F238E27FC236}">
                <a16:creationId xmlns:a16="http://schemas.microsoft.com/office/drawing/2014/main" id="{6519DD66-3465-ED24-C086-BF61DB02E2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15" t="535" r="29450" b="-535"/>
          <a:stretch/>
        </p:blipFill>
        <p:spPr>
          <a:xfrm>
            <a:off x="6673850" y="0"/>
            <a:ext cx="5029200" cy="6524842"/>
          </a:xfrm>
          <a:prstGeom prst="rect">
            <a:avLst/>
          </a:prstGeom>
        </p:spPr>
      </p:pic>
      <p:sp>
        <p:nvSpPr>
          <p:cNvPr id="14" name="object 9">
            <a:extLst>
              <a:ext uri="{FF2B5EF4-FFF2-40B4-BE49-F238E27FC236}">
                <a16:creationId xmlns:a16="http://schemas.microsoft.com/office/drawing/2014/main" id="{A6F1C27A-48B1-782B-9B1A-11AAB97A9979}"/>
              </a:ext>
            </a:extLst>
          </p:cNvPr>
          <p:cNvSpPr/>
          <p:nvPr/>
        </p:nvSpPr>
        <p:spPr>
          <a:xfrm>
            <a:off x="6465594" y="4690931"/>
            <a:ext cx="363855" cy="1090930"/>
          </a:xfrm>
          <a:custGeom>
            <a:avLst/>
            <a:gdLst/>
            <a:ahLst/>
            <a:cxnLst/>
            <a:rect l="l" t="t" r="r" b="b"/>
            <a:pathLst>
              <a:path w="363854" h="1090929">
                <a:moveTo>
                  <a:pt x="363626" y="0"/>
                </a:moveTo>
                <a:lnTo>
                  <a:pt x="0" y="363626"/>
                </a:lnTo>
                <a:lnTo>
                  <a:pt x="0" y="1090841"/>
                </a:lnTo>
                <a:lnTo>
                  <a:pt x="363626" y="727227"/>
                </a:lnTo>
                <a:lnTo>
                  <a:pt x="363626" y="0"/>
                </a:lnTo>
                <a:close/>
              </a:path>
            </a:pathLst>
          </a:custGeom>
          <a:solidFill>
            <a:srgbClr val="A9A8A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object 8">
            <a:extLst>
              <a:ext uri="{FF2B5EF4-FFF2-40B4-BE49-F238E27FC236}">
                <a16:creationId xmlns:a16="http://schemas.microsoft.com/office/drawing/2014/main" id="{E113F43A-E91F-50B2-119C-8DCCD23D4B17}"/>
              </a:ext>
            </a:extLst>
          </p:cNvPr>
          <p:cNvSpPr/>
          <p:nvPr/>
        </p:nvSpPr>
        <p:spPr>
          <a:xfrm>
            <a:off x="7127996" y="172797"/>
            <a:ext cx="568960" cy="1706880"/>
          </a:xfrm>
          <a:custGeom>
            <a:avLst/>
            <a:gdLst/>
            <a:ahLst/>
            <a:cxnLst/>
            <a:rect l="l" t="t" r="r" b="b"/>
            <a:pathLst>
              <a:path w="568959" h="1706880">
                <a:moveTo>
                  <a:pt x="568871" y="0"/>
                </a:moveTo>
                <a:lnTo>
                  <a:pt x="0" y="568871"/>
                </a:lnTo>
                <a:lnTo>
                  <a:pt x="0" y="1706587"/>
                </a:lnTo>
                <a:lnTo>
                  <a:pt x="568871" y="1137716"/>
                </a:lnTo>
                <a:lnTo>
                  <a:pt x="568871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7CF9BA59-7D00-16B6-038F-7A05C33B046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78668" y="1774310"/>
            <a:ext cx="5318982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spcBef>
                <a:spcPct val="0"/>
              </a:spcBef>
            </a:pPr>
            <a:r>
              <a:rPr lang="pl-PL" spc="-10" dirty="0"/>
              <a:t>We </a:t>
            </a:r>
            <a:r>
              <a:rPr lang="pl-PL" spc="-10" dirty="0" err="1"/>
              <a:t>reach</a:t>
            </a:r>
            <a:r>
              <a:rPr lang="pl-PL" spc="-10" dirty="0"/>
              <a:t> </a:t>
            </a:r>
            <a:r>
              <a:rPr lang="pl-PL" spc="-10" dirty="0" err="1"/>
              <a:t>various</a:t>
            </a:r>
            <a:r>
              <a:rPr lang="pl-PL" spc="-10" dirty="0"/>
              <a:t> </a:t>
            </a:r>
            <a:r>
              <a:rPr lang="pl-PL" spc="-10" dirty="0" err="1"/>
              <a:t>groups</a:t>
            </a:r>
            <a:r>
              <a:rPr lang="pl-PL" spc="-10" dirty="0"/>
              <a:t>:</a:t>
            </a:r>
            <a:endParaRPr dirty="0"/>
          </a:p>
        </p:txBody>
      </p:sp>
      <p:sp>
        <p:nvSpPr>
          <p:cNvPr id="15" name="pole tekstowe 1">
            <a:extLst>
              <a:ext uri="{FF2B5EF4-FFF2-40B4-BE49-F238E27FC236}">
                <a16:creationId xmlns:a16="http://schemas.microsoft.com/office/drawing/2014/main" id="{EB2D3EB8-902F-D610-70C2-FD73772ED95D}"/>
              </a:ext>
            </a:extLst>
          </p:cNvPr>
          <p:cNvSpPr txBox="1"/>
          <p:nvPr/>
        </p:nvSpPr>
        <p:spPr>
          <a:xfrm>
            <a:off x="1128705" y="4260076"/>
            <a:ext cx="1354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8639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 Medium"/>
                <a:ea typeface="Lato Light" panose="020F0502020204030203" pitchFamily="34" charset="0"/>
                <a:cs typeface="Lato Light" panose="020F0502020204030203" pitchFamily="34" charset="0"/>
              </a:rPr>
              <a:t>entrepreneurs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 Medium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98286146-551A-9039-5851-B2DE1276DBF9}"/>
              </a:ext>
            </a:extLst>
          </p:cNvPr>
          <p:cNvSpPr txBox="1"/>
          <p:nvPr/>
        </p:nvSpPr>
        <p:spPr>
          <a:xfrm>
            <a:off x="2482850" y="4286356"/>
            <a:ext cx="1354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8639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kern="1200" dirty="0">
                <a:solidFill>
                  <a:srgbClr val="000000"/>
                </a:solidFill>
                <a:latin typeface="Lato Medium"/>
                <a:ea typeface="Lato Light" panose="020F0502020204030203" pitchFamily="34" charset="0"/>
                <a:cs typeface="Lato Light" panose="020F0502020204030203" pitchFamily="34" charset="0"/>
              </a:rPr>
              <a:t>public </a:t>
            </a:r>
            <a:r>
              <a:rPr lang="pl-PL" sz="1200" kern="1200" dirty="0" err="1">
                <a:solidFill>
                  <a:srgbClr val="000000"/>
                </a:solidFill>
                <a:latin typeface="Lato Medium"/>
                <a:ea typeface="Lato Light" panose="020F0502020204030203" pitchFamily="34" charset="0"/>
                <a:cs typeface="Lato Light" panose="020F0502020204030203" pitchFamily="34" charset="0"/>
              </a:rPr>
              <a:t>administration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 Medium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7" name="pole tekstowe 4">
            <a:extLst>
              <a:ext uri="{FF2B5EF4-FFF2-40B4-BE49-F238E27FC236}">
                <a16:creationId xmlns:a16="http://schemas.microsoft.com/office/drawing/2014/main" id="{274B85A2-8AB7-6A25-06AE-BF7C03607364}"/>
              </a:ext>
            </a:extLst>
          </p:cNvPr>
          <p:cNvSpPr txBox="1"/>
          <p:nvPr/>
        </p:nvSpPr>
        <p:spPr>
          <a:xfrm>
            <a:off x="3702050" y="4286356"/>
            <a:ext cx="1354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8639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 Medium"/>
                <a:ea typeface="Lato Light" panose="020F0502020204030203" pitchFamily="34" charset="0"/>
                <a:cs typeface="Lato Light" panose="020F0502020204030203" pitchFamily="34" charset="0"/>
              </a:rPr>
              <a:t>scientists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 Medium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13CFEAD3-A9FC-9900-CEB7-3A6DEC348D9B}"/>
              </a:ext>
            </a:extLst>
          </p:cNvPr>
          <p:cNvSpPr txBox="1"/>
          <p:nvPr/>
        </p:nvSpPr>
        <p:spPr>
          <a:xfrm>
            <a:off x="4921250" y="4194022"/>
            <a:ext cx="130254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8639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 Medium"/>
                <a:ea typeface="Lato Light" panose="020F0502020204030203" pitchFamily="34" charset="0"/>
                <a:cs typeface="Lato Light" panose="020F0502020204030203" pitchFamily="34" charset="0"/>
              </a:rPr>
              <a:t>IP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 Medium"/>
                <a:ea typeface="Lato Light" panose="020F0502020204030203" pitchFamily="34" charset="0"/>
                <a:cs typeface="Lato Light" panose="020F0502020204030203" pitchFamily="34" charset="0"/>
              </a:rPr>
              <a:t>professionals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 Medium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9" name="pole tekstowe 11">
            <a:extLst>
              <a:ext uri="{FF2B5EF4-FFF2-40B4-BE49-F238E27FC236}">
                <a16:creationId xmlns:a16="http://schemas.microsoft.com/office/drawing/2014/main" id="{9D7577C9-81D3-1B70-A7DE-93AD4F4E8B4C}"/>
              </a:ext>
            </a:extLst>
          </p:cNvPr>
          <p:cNvSpPr txBox="1"/>
          <p:nvPr/>
        </p:nvSpPr>
        <p:spPr>
          <a:xfrm>
            <a:off x="1794504" y="5665116"/>
            <a:ext cx="129794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8639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 Medium"/>
                <a:ea typeface="Lato Light" panose="020F0502020204030203" pitchFamily="34" charset="0"/>
                <a:cs typeface="Lato Light" panose="020F0502020204030203" pitchFamily="34" charset="0"/>
              </a:rPr>
              <a:t>journalists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 Medium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20" name="pole tekstowe 13">
            <a:extLst>
              <a:ext uri="{FF2B5EF4-FFF2-40B4-BE49-F238E27FC236}">
                <a16:creationId xmlns:a16="http://schemas.microsoft.com/office/drawing/2014/main" id="{3A32D504-DDC7-4562-4D32-19380E5DE7A0}"/>
              </a:ext>
            </a:extLst>
          </p:cNvPr>
          <p:cNvSpPr txBox="1"/>
          <p:nvPr/>
        </p:nvSpPr>
        <p:spPr>
          <a:xfrm>
            <a:off x="3397250" y="5534940"/>
            <a:ext cx="10107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8639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 Medium"/>
                <a:ea typeface="Lato Light" panose="020F0502020204030203" pitchFamily="34" charset="0"/>
                <a:cs typeface="Lato Light" panose="020F0502020204030203" pitchFamily="34" charset="0"/>
              </a:rPr>
              <a:t>children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 Medium"/>
                <a:ea typeface="Lato Light" panose="020F0502020204030203" pitchFamily="34" charset="0"/>
                <a:cs typeface="Lato Light" panose="020F0502020204030203" pitchFamily="34" charset="0"/>
              </a:rPr>
              <a:t> and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 Medium"/>
                <a:ea typeface="Lato Light" panose="020F0502020204030203" pitchFamily="34" charset="0"/>
                <a:cs typeface="Lato Light" panose="020F0502020204030203" pitchFamily="34" charset="0"/>
              </a:rPr>
              <a:t>youth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 Medium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21" name="pole tekstowe 15">
            <a:extLst>
              <a:ext uri="{FF2B5EF4-FFF2-40B4-BE49-F238E27FC236}">
                <a16:creationId xmlns:a16="http://schemas.microsoft.com/office/drawing/2014/main" id="{04BFA157-B87D-AEC5-CCCE-C54C008DBE7A}"/>
              </a:ext>
            </a:extLst>
          </p:cNvPr>
          <p:cNvSpPr txBox="1"/>
          <p:nvPr/>
        </p:nvSpPr>
        <p:spPr>
          <a:xfrm>
            <a:off x="4235450" y="5567685"/>
            <a:ext cx="199736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8639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 Medium"/>
                <a:ea typeface="Lato Light" panose="020F0502020204030203" pitchFamily="34" charset="0"/>
                <a:cs typeface="Lato Light" panose="020F0502020204030203" pitchFamily="34" charset="0"/>
              </a:rPr>
              <a:t>society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 Medium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</a:p>
        </p:txBody>
      </p:sp>
      <p:pic>
        <p:nvPicPr>
          <p:cNvPr id="22" name="Grafika 24">
            <a:extLst>
              <a:ext uri="{FF2B5EF4-FFF2-40B4-BE49-F238E27FC236}">
                <a16:creationId xmlns:a16="http://schemas.microsoft.com/office/drawing/2014/main" id="{3A2AB31C-9282-ECE0-08B3-1C2406C42B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0947" y="3531884"/>
            <a:ext cx="601909" cy="608827"/>
          </a:xfrm>
          <a:prstGeom prst="rect">
            <a:avLst/>
          </a:prstGeom>
        </p:spPr>
      </p:pic>
      <p:pic>
        <p:nvPicPr>
          <p:cNvPr id="23" name="Grafika 32">
            <a:extLst>
              <a:ext uri="{FF2B5EF4-FFF2-40B4-BE49-F238E27FC236}">
                <a16:creationId xmlns:a16="http://schemas.microsoft.com/office/drawing/2014/main" id="{1502F174-ED7E-ADAB-17F1-628CD9D061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9165" y="3422485"/>
            <a:ext cx="470592" cy="687065"/>
          </a:xfrm>
          <a:prstGeom prst="rect">
            <a:avLst/>
          </a:prstGeom>
        </p:spPr>
      </p:pic>
      <p:pic>
        <p:nvPicPr>
          <p:cNvPr id="24" name="Grafika 34">
            <a:extLst>
              <a:ext uri="{FF2B5EF4-FFF2-40B4-BE49-F238E27FC236}">
                <a16:creationId xmlns:a16="http://schemas.microsoft.com/office/drawing/2014/main" id="{05B00F1C-9455-197F-DA7B-9521EE884D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4950" y="4918075"/>
            <a:ext cx="462432" cy="497553"/>
          </a:xfrm>
          <a:prstGeom prst="rect">
            <a:avLst/>
          </a:prstGeom>
        </p:spPr>
      </p:pic>
      <p:pic>
        <p:nvPicPr>
          <p:cNvPr id="25" name="Grafika 36">
            <a:extLst>
              <a:ext uri="{FF2B5EF4-FFF2-40B4-BE49-F238E27FC236}">
                <a16:creationId xmlns:a16="http://schemas.microsoft.com/office/drawing/2014/main" id="{4F5F9DA9-3500-DDF5-AC71-4D19A471E0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9392" y="3567544"/>
            <a:ext cx="565100" cy="526788"/>
          </a:xfrm>
          <a:prstGeom prst="rect">
            <a:avLst/>
          </a:prstGeom>
        </p:spPr>
      </p:pic>
      <p:pic>
        <p:nvPicPr>
          <p:cNvPr id="26" name="Obraz 42">
            <a:extLst>
              <a:ext uri="{FF2B5EF4-FFF2-40B4-BE49-F238E27FC236}">
                <a16:creationId xmlns:a16="http://schemas.microsoft.com/office/drawing/2014/main" id="{1B57BAFF-3DEC-6CCF-E54A-0B63F9DD6D3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679" y="4931345"/>
            <a:ext cx="645571" cy="610963"/>
          </a:xfrm>
          <a:prstGeom prst="rect">
            <a:avLst/>
          </a:prstGeom>
        </p:spPr>
      </p:pic>
      <p:pic>
        <p:nvPicPr>
          <p:cNvPr id="27" name="Grafika 44">
            <a:extLst>
              <a:ext uri="{FF2B5EF4-FFF2-40B4-BE49-F238E27FC236}">
                <a16:creationId xmlns:a16="http://schemas.microsoft.com/office/drawing/2014/main" id="{D4048E71-FCCA-42B8-A014-B372632460C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44288" y="4918075"/>
            <a:ext cx="732567" cy="419556"/>
          </a:xfrm>
          <a:prstGeom prst="rect">
            <a:avLst/>
          </a:prstGeom>
        </p:spPr>
      </p:pic>
      <p:pic>
        <p:nvPicPr>
          <p:cNvPr id="28" name="Grafika 8">
            <a:extLst>
              <a:ext uri="{FF2B5EF4-FFF2-40B4-BE49-F238E27FC236}">
                <a16:creationId xmlns:a16="http://schemas.microsoft.com/office/drawing/2014/main" id="{5B20B25B-563E-3A1C-9103-9E428323A81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27318" y="3438152"/>
            <a:ext cx="698471" cy="588729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21957C1E-E0B8-861F-712A-8DBA1594B11B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5208" y="-55726"/>
            <a:ext cx="1773401" cy="177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495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79300" y="2107092"/>
            <a:ext cx="4989750" cy="13048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l-PL" spc="-10" dirty="0"/>
              <a:t>How do we </a:t>
            </a:r>
            <a:r>
              <a:rPr lang="pl-PL" spc="-10" dirty="0" err="1"/>
              <a:t>impact</a:t>
            </a:r>
            <a:r>
              <a:rPr lang="pl-PL" spc="-10" dirty="0"/>
              <a:t> the socjety and  </a:t>
            </a:r>
            <a:r>
              <a:rPr lang="pl-PL" spc="-10" dirty="0" err="1"/>
              <a:t>support</a:t>
            </a:r>
            <a:r>
              <a:rPr lang="pl-PL" spc="-10" dirty="0"/>
              <a:t> the </a:t>
            </a:r>
            <a:r>
              <a:rPr lang="pl-PL" spc="-10" dirty="0" err="1"/>
              <a:t>knowledge</a:t>
            </a:r>
            <a:r>
              <a:rPr lang="pl-PL" spc="-10" dirty="0"/>
              <a:t> on </a:t>
            </a:r>
            <a:r>
              <a:rPr lang="pl-PL" spc="-10" dirty="0" err="1"/>
              <a:t>innovation</a:t>
            </a:r>
            <a:r>
              <a:rPr lang="pl-PL" spc="-10" dirty="0"/>
              <a:t>?</a:t>
            </a:r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6192520" y="422275"/>
            <a:ext cx="176530" cy="528955"/>
          </a:xfrm>
          <a:custGeom>
            <a:avLst/>
            <a:gdLst/>
            <a:ahLst/>
            <a:cxnLst/>
            <a:rect l="l" t="t" r="r" b="b"/>
            <a:pathLst>
              <a:path w="176529" h="528954">
                <a:moveTo>
                  <a:pt x="176123" y="0"/>
                </a:moveTo>
                <a:lnTo>
                  <a:pt x="0" y="176123"/>
                </a:lnTo>
                <a:lnTo>
                  <a:pt x="0" y="528358"/>
                </a:lnTo>
                <a:lnTo>
                  <a:pt x="176123" y="352234"/>
                </a:lnTo>
                <a:lnTo>
                  <a:pt x="176123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5208" y="-55726"/>
            <a:ext cx="1773401" cy="1773401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F5BC815B-AE79-9235-A8FA-C88D9BF761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5922" y="1018"/>
            <a:ext cx="4844232" cy="6483350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E868FF0D-7258-FFBC-62FD-18B1F8CA0D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050" y="5038256"/>
            <a:ext cx="359695" cy="1091279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199C4A74-5D18-AB07-46ED-4C7167823A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9050" y="4079875"/>
            <a:ext cx="573074" cy="1707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143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C1BB641-5238-F250-BB24-A498055FC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2D02A2CF-FDF9-EDAA-2BCF-412F661E46B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58028" y="1740259"/>
            <a:ext cx="4577622" cy="31515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150" marR="5080" indent="-171450"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pl-PL" sz="2400" b="1" spc="-10" dirty="0"/>
              <a:t>Data </a:t>
            </a:r>
            <a:r>
              <a:rPr lang="pl-PL" sz="2400" b="1" spc="-10" dirty="0" err="1"/>
              <a:t>bases</a:t>
            </a:r>
            <a:r>
              <a:rPr lang="pl-PL" sz="2400" b="1" spc="-10" dirty="0"/>
              <a:t> on </a:t>
            </a:r>
            <a:r>
              <a:rPr lang="pl-PL" sz="2400" b="1" spc="-10" dirty="0" err="1"/>
              <a:t>patents</a:t>
            </a:r>
            <a:r>
              <a:rPr lang="pl-PL" sz="2400" b="1" spc="-10" dirty="0"/>
              <a:t>, </a:t>
            </a:r>
            <a:r>
              <a:rPr lang="pl-PL" sz="2400" b="1" spc="-10" dirty="0" err="1"/>
              <a:t>trademarks</a:t>
            </a:r>
            <a:r>
              <a:rPr lang="pl-PL" sz="2400" b="1" spc="-10" dirty="0"/>
              <a:t>, </a:t>
            </a:r>
            <a:r>
              <a:rPr lang="pl-PL" sz="2400" b="1" spc="-10" dirty="0" err="1"/>
              <a:t>industrial</a:t>
            </a:r>
            <a:r>
              <a:rPr lang="pl-PL" sz="2400" b="1" spc="-10" dirty="0"/>
              <a:t> </a:t>
            </a:r>
            <a:r>
              <a:rPr lang="pl-PL" sz="2400" b="1" spc="-10" dirty="0" err="1"/>
              <a:t>designs</a:t>
            </a:r>
            <a:r>
              <a:rPr lang="pl-PL" sz="2400" b="1" spc="-10" dirty="0"/>
              <a:t> etc.</a:t>
            </a:r>
            <a:br>
              <a:rPr lang="pl-PL" sz="2400" b="1" spc="-10" dirty="0"/>
            </a:br>
            <a:br>
              <a:rPr lang="pl-PL" sz="2400" spc="-10" dirty="0"/>
            </a:br>
            <a:r>
              <a:rPr lang="pl-PL" sz="2000" spc="-10" dirty="0"/>
              <a:t>- </a:t>
            </a:r>
            <a:r>
              <a:rPr lang="pl-PL" sz="2000" spc="-10" dirty="0" err="1"/>
              <a:t>applications</a:t>
            </a:r>
            <a:r>
              <a:rPr lang="pl-PL" sz="2000" spc="-10" dirty="0"/>
              <a:t> and </a:t>
            </a:r>
            <a:r>
              <a:rPr lang="pl-PL" sz="2000" spc="-10" dirty="0" err="1"/>
              <a:t>granted</a:t>
            </a:r>
            <a:r>
              <a:rPr lang="pl-PL" sz="2000" spc="-10" dirty="0"/>
              <a:t> </a:t>
            </a:r>
            <a:r>
              <a:rPr lang="pl-PL" sz="2000" spc="-10" dirty="0" err="1"/>
              <a:t>patents</a:t>
            </a:r>
            <a:r>
              <a:rPr lang="pl-PL" sz="2000" spc="-10" dirty="0"/>
              <a:t> and </a:t>
            </a:r>
            <a:r>
              <a:rPr lang="pl-PL" sz="2000" spc="-10" dirty="0" err="1"/>
              <a:t>other</a:t>
            </a:r>
            <a:r>
              <a:rPr lang="pl-PL" sz="2000" spc="-10" dirty="0"/>
              <a:t> </a:t>
            </a:r>
            <a:r>
              <a:rPr lang="pl-PL" sz="2000" spc="-10" dirty="0" err="1"/>
              <a:t>rights</a:t>
            </a:r>
            <a:br>
              <a:rPr lang="pl-PL" sz="2000" spc="-10" dirty="0"/>
            </a:br>
            <a:r>
              <a:rPr lang="pl-PL" sz="2000" spc="-10" dirty="0"/>
              <a:t>- </a:t>
            </a:r>
            <a:r>
              <a:rPr lang="pl-PL" sz="2000" spc="-10" dirty="0" err="1"/>
              <a:t>reliable</a:t>
            </a:r>
            <a:r>
              <a:rPr lang="pl-PL" sz="2000" spc="-10" dirty="0"/>
              <a:t> </a:t>
            </a:r>
            <a:r>
              <a:rPr lang="pl-PL" sz="2000" spc="-10" dirty="0" err="1"/>
              <a:t>source</a:t>
            </a:r>
            <a:r>
              <a:rPr lang="pl-PL" sz="2000" spc="-10" dirty="0"/>
              <a:t> of </a:t>
            </a:r>
            <a:r>
              <a:rPr lang="pl-PL" sz="2000" spc="-10" dirty="0" err="1"/>
              <a:t>information</a:t>
            </a:r>
            <a:br>
              <a:rPr lang="pl-PL" sz="2000" spc="-10" dirty="0"/>
            </a:br>
            <a:r>
              <a:rPr lang="pl-PL" sz="2000" spc="-10" dirty="0"/>
              <a:t>- </a:t>
            </a:r>
            <a:r>
              <a:rPr lang="pl-PL" sz="2000" spc="-10" dirty="0" err="1"/>
              <a:t>inspiration</a:t>
            </a:r>
            <a:br>
              <a:rPr lang="pl-PL" spc="-10" dirty="0"/>
            </a:br>
            <a:endParaRPr lang="pl-PL" spc="-10" dirty="0"/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38554DCA-EB4B-8267-2AAE-325261F9CB73}"/>
              </a:ext>
            </a:extLst>
          </p:cNvPr>
          <p:cNvSpPr/>
          <p:nvPr/>
        </p:nvSpPr>
        <p:spPr>
          <a:xfrm>
            <a:off x="6466560" y="5900294"/>
            <a:ext cx="176530" cy="528955"/>
          </a:xfrm>
          <a:custGeom>
            <a:avLst/>
            <a:gdLst/>
            <a:ahLst/>
            <a:cxnLst/>
            <a:rect l="l" t="t" r="r" b="b"/>
            <a:pathLst>
              <a:path w="176529" h="528954">
                <a:moveTo>
                  <a:pt x="176123" y="0"/>
                </a:moveTo>
                <a:lnTo>
                  <a:pt x="0" y="176123"/>
                </a:lnTo>
                <a:lnTo>
                  <a:pt x="0" y="528358"/>
                </a:lnTo>
                <a:lnTo>
                  <a:pt x="176123" y="352234"/>
                </a:lnTo>
                <a:lnTo>
                  <a:pt x="176123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88DFE98C-AF5A-2258-8B22-50F48E43576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5208" y="-55726"/>
            <a:ext cx="1773401" cy="1773401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60AA202C-007B-0C5E-4A18-2E457D267D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7650" y="33231"/>
            <a:ext cx="573074" cy="1707028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810946A9-8179-BA49-4A98-A8CE79A064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9877" y="117475"/>
            <a:ext cx="359695" cy="1085182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EE3785AB-4E57-B3EA-0F12-B8C6A8636A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1850" y="1574163"/>
            <a:ext cx="5467459" cy="3285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088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932DD1F-E4AA-38C6-6776-316454D83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24D8B6FB-1DC6-B91E-D74C-D9B1032A7EA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58028" y="1740259"/>
            <a:ext cx="4825952" cy="11817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150" marR="5080" indent="-171450"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sz="2400" b="1" spc="-10" dirty="0"/>
              <a:t>Patent Office case law platform</a:t>
            </a:r>
            <a:r>
              <a:rPr lang="pl-PL" sz="2400" b="1" spc="-10" dirty="0"/>
              <a:t> (</a:t>
            </a:r>
            <a:r>
              <a:rPr lang="pl-PL" sz="2400" b="1" spc="-10" dirty="0" err="1"/>
              <a:t>under</a:t>
            </a:r>
            <a:r>
              <a:rPr lang="pl-PL" sz="2400" b="1" spc="-10" dirty="0"/>
              <a:t> </a:t>
            </a:r>
            <a:r>
              <a:rPr lang="pl-PL" sz="2400" b="1" spc="-10" dirty="0" err="1"/>
              <a:t>construction</a:t>
            </a:r>
            <a:r>
              <a:rPr lang="pl-PL" sz="2400" b="1" spc="-10" dirty="0"/>
              <a:t>)</a:t>
            </a:r>
            <a:br>
              <a:rPr lang="pl-PL" sz="2400" b="1" spc="-10" dirty="0"/>
            </a:br>
            <a:endParaRPr lang="pl-PL" spc="-10" dirty="0"/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B25D4AFD-4E2E-66E7-0161-B4B2F2AED70A}"/>
              </a:ext>
            </a:extLst>
          </p:cNvPr>
          <p:cNvSpPr/>
          <p:nvPr/>
        </p:nvSpPr>
        <p:spPr>
          <a:xfrm>
            <a:off x="6466560" y="5900294"/>
            <a:ext cx="176530" cy="528955"/>
          </a:xfrm>
          <a:custGeom>
            <a:avLst/>
            <a:gdLst/>
            <a:ahLst/>
            <a:cxnLst/>
            <a:rect l="l" t="t" r="r" b="b"/>
            <a:pathLst>
              <a:path w="176529" h="528954">
                <a:moveTo>
                  <a:pt x="176123" y="0"/>
                </a:moveTo>
                <a:lnTo>
                  <a:pt x="0" y="176123"/>
                </a:lnTo>
                <a:lnTo>
                  <a:pt x="0" y="528358"/>
                </a:lnTo>
                <a:lnTo>
                  <a:pt x="176123" y="352234"/>
                </a:lnTo>
                <a:lnTo>
                  <a:pt x="176123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D4CF947A-4FBC-F97F-464D-EEC82CB424C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5208" y="-55726"/>
            <a:ext cx="1773401" cy="1773401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42E70A71-06B3-CEDB-EE6F-D2C2FC390D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948" y="0"/>
            <a:ext cx="4825952" cy="6483350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3BDB55CB-1D34-51AA-E09D-10108212AD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6250" y="41275"/>
            <a:ext cx="573074" cy="1707028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A47019AA-AA91-D5EF-DB4B-B62DAD5D2D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0057" y="85312"/>
            <a:ext cx="359695" cy="1085182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24CE4A75-618C-8891-4AB8-E768723839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62181" y="4613275"/>
            <a:ext cx="2912856" cy="1750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3360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Obraz 17">
            <a:extLst>
              <a:ext uri="{FF2B5EF4-FFF2-40B4-BE49-F238E27FC236}">
                <a16:creationId xmlns:a16="http://schemas.microsoft.com/office/drawing/2014/main" id="{E9ABA7C4-BC2C-4155-A011-7EFAA7CD970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44278" y="4703291"/>
            <a:ext cx="2596428" cy="1743404"/>
          </a:xfrm>
          <a:prstGeom prst="rect">
            <a:avLst/>
          </a:prstGeom>
          <a:ln>
            <a:noFill/>
          </a:ln>
          <a:effectLst/>
        </p:spPr>
      </p:pic>
      <p:sp>
        <p:nvSpPr>
          <p:cNvPr id="7" name="object 7"/>
          <p:cNvSpPr/>
          <p:nvPr/>
        </p:nvSpPr>
        <p:spPr>
          <a:xfrm>
            <a:off x="334738" y="2900380"/>
            <a:ext cx="176530" cy="528955"/>
          </a:xfrm>
          <a:custGeom>
            <a:avLst/>
            <a:gdLst/>
            <a:ahLst/>
            <a:cxnLst/>
            <a:rect l="l" t="t" r="r" b="b"/>
            <a:pathLst>
              <a:path w="176529" h="528954">
                <a:moveTo>
                  <a:pt x="176123" y="0"/>
                </a:moveTo>
                <a:lnTo>
                  <a:pt x="0" y="176123"/>
                </a:lnTo>
                <a:lnTo>
                  <a:pt x="0" y="528358"/>
                </a:lnTo>
                <a:lnTo>
                  <a:pt x="176123" y="352234"/>
                </a:lnTo>
                <a:lnTo>
                  <a:pt x="176123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609973" y="789851"/>
            <a:ext cx="363855" cy="1090930"/>
          </a:xfrm>
          <a:custGeom>
            <a:avLst/>
            <a:gdLst/>
            <a:ahLst/>
            <a:cxnLst/>
            <a:rect l="l" t="t" r="r" b="b"/>
            <a:pathLst>
              <a:path w="363854" h="1090929">
                <a:moveTo>
                  <a:pt x="363626" y="0"/>
                </a:moveTo>
                <a:lnTo>
                  <a:pt x="0" y="363626"/>
                </a:lnTo>
                <a:lnTo>
                  <a:pt x="0" y="1090841"/>
                </a:lnTo>
                <a:lnTo>
                  <a:pt x="363626" y="727227"/>
                </a:lnTo>
                <a:lnTo>
                  <a:pt x="363626" y="0"/>
                </a:lnTo>
                <a:close/>
              </a:path>
            </a:pathLst>
          </a:custGeom>
          <a:solidFill>
            <a:srgbClr val="A9A8A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Obraz 1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5208" y="-55726"/>
            <a:ext cx="1773401" cy="1773401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EB133C40-5D3D-4B94-AA45-BD26B6CCB67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3868" y="3000275"/>
            <a:ext cx="2384032" cy="1663661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0D3A2B08-C652-419E-AFC0-B98CA2F699D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40706" y="4723177"/>
            <a:ext cx="2529922" cy="1695390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023047EF-E6A7-4D92-8A3E-4A50C1CD21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461" y="4669936"/>
            <a:ext cx="2596427" cy="1797662"/>
          </a:xfrm>
          <a:prstGeom prst="rect">
            <a:avLst/>
          </a:prstGeom>
        </p:spPr>
      </p:pic>
      <p:pic>
        <p:nvPicPr>
          <p:cNvPr id="15" name="Obraz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24093" y="4695050"/>
            <a:ext cx="1751644" cy="1751644"/>
          </a:xfrm>
          <a:prstGeom prst="rect">
            <a:avLst/>
          </a:prstGeom>
        </p:spPr>
      </p:pic>
      <p:pic>
        <p:nvPicPr>
          <p:cNvPr id="16" name="Obraz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49649" y="3019389"/>
            <a:ext cx="1633247" cy="1633247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10737118" y="4156075"/>
            <a:ext cx="568960" cy="1706880"/>
          </a:xfrm>
          <a:custGeom>
            <a:avLst/>
            <a:gdLst/>
            <a:ahLst/>
            <a:cxnLst/>
            <a:rect l="l" t="t" r="r" b="b"/>
            <a:pathLst>
              <a:path w="568959" h="1706880">
                <a:moveTo>
                  <a:pt x="568871" y="0"/>
                </a:moveTo>
                <a:lnTo>
                  <a:pt x="0" y="568871"/>
                </a:lnTo>
                <a:lnTo>
                  <a:pt x="0" y="1706587"/>
                </a:lnTo>
                <a:lnTo>
                  <a:pt x="568871" y="1137716"/>
                </a:lnTo>
                <a:lnTo>
                  <a:pt x="568871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9"/>
          <p:cNvSpPr/>
          <p:nvPr/>
        </p:nvSpPr>
        <p:spPr>
          <a:xfrm>
            <a:off x="241076" y="5146675"/>
            <a:ext cx="363855" cy="1090930"/>
          </a:xfrm>
          <a:custGeom>
            <a:avLst/>
            <a:gdLst/>
            <a:ahLst/>
            <a:cxnLst/>
            <a:rect l="l" t="t" r="r" b="b"/>
            <a:pathLst>
              <a:path w="363854" h="1090929">
                <a:moveTo>
                  <a:pt x="363626" y="0"/>
                </a:moveTo>
                <a:lnTo>
                  <a:pt x="0" y="363626"/>
                </a:lnTo>
                <a:lnTo>
                  <a:pt x="0" y="1090841"/>
                </a:lnTo>
                <a:lnTo>
                  <a:pt x="363626" y="727227"/>
                </a:lnTo>
                <a:lnTo>
                  <a:pt x="363626" y="0"/>
                </a:lnTo>
                <a:close/>
              </a:path>
            </a:pathLst>
          </a:custGeom>
          <a:solidFill>
            <a:srgbClr val="A9A8A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B148BD23-6AB1-FE1E-1273-13D82B74622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14645" y="2971412"/>
            <a:ext cx="2596428" cy="1729200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A6B8B9C1-9DB1-825D-D9A4-2604E388FE2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21136" y="2986050"/>
            <a:ext cx="2627604" cy="1761897"/>
          </a:xfrm>
          <a:prstGeom prst="rect">
            <a:avLst/>
          </a:prstGeom>
        </p:spPr>
      </p:pic>
      <p:sp>
        <p:nvSpPr>
          <p:cNvPr id="5" name="object 2">
            <a:extLst>
              <a:ext uri="{FF2B5EF4-FFF2-40B4-BE49-F238E27FC236}">
                <a16:creationId xmlns:a16="http://schemas.microsoft.com/office/drawing/2014/main" id="{B9686EAB-CF9A-73ED-E177-15794FCE5B7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79300" y="2107092"/>
            <a:ext cx="8494950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pl-PL" sz="2400" b="1" spc="-10" dirty="0" err="1"/>
              <a:t>Conferences</a:t>
            </a:r>
            <a:r>
              <a:rPr lang="pl-PL" sz="2400" b="1" spc="-10" dirty="0"/>
              <a:t>, </a:t>
            </a:r>
            <a:r>
              <a:rPr lang="pl-PL" sz="2400" b="1" spc="-10" dirty="0" err="1"/>
              <a:t>seminars</a:t>
            </a:r>
            <a:r>
              <a:rPr lang="pl-PL" sz="2400" b="1" spc="-10" dirty="0"/>
              <a:t>, </a:t>
            </a:r>
            <a:r>
              <a:rPr lang="pl-PL" sz="2400" b="1" spc="-10" dirty="0" err="1"/>
              <a:t>workshops</a:t>
            </a:r>
            <a:r>
              <a:rPr lang="pl-PL" sz="2400" b="1" spc="-10" dirty="0"/>
              <a:t>, </a:t>
            </a:r>
            <a:r>
              <a:rPr lang="pl-PL" sz="2400" b="1" spc="-10" dirty="0" err="1"/>
              <a:t>webinars</a:t>
            </a:r>
            <a:r>
              <a:rPr lang="pl-PL" sz="2400" b="1" spc="-10" dirty="0"/>
              <a:t>…</a:t>
            </a:r>
            <a:endParaRPr sz="2400" b="1" spc="-10" dirty="0"/>
          </a:p>
        </p:txBody>
      </p:sp>
    </p:spTree>
    <p:extLst>
      <p:ext uri="{BB962C8B-B14F-4D97-AF65-F5344CB8AC3E}">
        <p14:creationId xmlns:p14="http://schemas.microsoft.com/office/powerpoint/2010/main" val="31350234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26422" y="3231967"/>
            <a:ext cx="3833867" cy="2721095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0268996" y="5512443"/>
            <a:ext cx="176530" cy="528955"/>
          </a:xfrm>
          <a:custGeom>
            <a:avLst/>
            <a:gdLst/>
            <a:ahLst/>
            <a:cxnLst/>
            <a:rect l="l" t="t" r="r" b="b"/>
            <a:pathLst>
              <a:path w="176529" h="528954">
                <a:moveTo>
                  <a:pt x="176123" y="0"/>
                </a:moveTo>
                <a:lnTo>
                  <a:pt x="0" y="176123"/>
                </a:lnTo>
                <a:lnTo>
                  <a:pt x="0" y="528358"/>
                </a:lnTo>
                <a:lnTo>
                  <a:pt x="176123" y="352234"/>
                </a:lnTo>
                <a:lnTo>
                  <a:pt x="176123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0273" y="4674272"/>
            <a:ext cx="568960" cy="1706880"/>
          </a:xfrm>
          <a:custGeom>
            <a:avLst/>
            <a:gdLst/>
            <a:ahLst/>
            <a:cxnLst/>
            <a:rect l="l" t="t" r="r" b="b"/>
            <a:pathLst>
              <a:path w="568959" h="1706880">
                <a:moveTo>
                  <a:pt x="568871" y="0"/>
                </a:moveTo>
                <a:lnTo>
                  <a:pt x="0" y="568871"/>
                </a:lnTo>
                <a:lnTo>
                  <a:pt x="0" y="1706587"/>
                </a:lnTo>
                <a:lnTo>
                  <a:pt x="568871" y="1137716"/>
                </a:lnTo>
                <a:lnTo>
                  <a:pt x="568871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944494" y="5392420"/>
            <a:ext cx="363855" cy="1090930"/>
          </a:xfrm>
          <a:custGeom>
            <a:avLst/>
            <a:gdLst/>
            <a:ahLst/>
            <a:cxnLst/>
            <a:rect l="l" t="t" r="r" b="b"/>
            <a:pathLst>
              <a:path w="363854" h="1090929">
                <a:moveTo>
                  <a:pt x="363626" y="0"/>
                </a:moveTo>
                <a:lnTo>
                  <a:pt x="0" y="363626"/>
                </a:lnTo>
                <a:lnTo>
                  <a:pt x="0" y="1090841"/>
                </a:lnTo>
                <a:lnTo>
                  <a:pt x="363626" y="727227"/>
                </a:lnTo>
                <a:lnTo>
                  <a:pt x="363626" y="0"/>
                </a:lnTo>
                <a:close/>
              </a:path>
            </a:pathLst>
          </a:custGeom>
          <a:solidFill>
            <a:srgbClr val="A9A8A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Obraz 1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5208" y="-55726"/>
            <a:ext cx="1773401" cy="1773401"/>
          </a:xfrm>
          <a:prstGeom prst="rect">
            <a:avLst/>
          </a:prstGeom>
        </p:spPr>
      </p:pic>
      <p:pic>
        <p:nvPicPr>
          <p:cNvPr id="15" name="Obraz 14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847" y="4171930"/>
            <a:ext cx="3766601" cy="2231207"/>
          </a:xfrm>
          <a:prstGeom prst="rect">
            <a:avLst/>
          </a:prstGeom>
        </p:spPr>
      </p:pic>
      <p:sp>
        <p:nvSpPr>
          <p:cNvPr id="16" name="object 9"/>
          <p:cNvSpPr/>
          <p:nvPr/>
        </p:nvSpPr>
        <p:spPr>
          <a:xfrm>
            <a:off x="10982826" y="2482515"/>
            <a:ext cx="363855" cy="1090930"/>
          </a:xfrm>
          <a:custGeom>
            <a:avLst/>
            <a:gdLst/>
            <a:ahLst/>
            <a:cxnLst/>
            <a:rect l="l" t="t" r="r" b="b"/>
            <a:pathLst>
              <a:path w="363854" h="1090929">
                <a:moveTo>
                  <a:pt x="363626" y="0"/>
                </a:moveTo>
                <a:lnTo>
                  <a:pt x="0" y="363626"/>
                </a:lnTo>
                <a:lnTo>
                  <a:pt x="0" y="1090841"/>
                </a:lnTo>
                <a:lnTo>
                  <a:pt x="363626" y="727227"/>
                </a:lnTo>
                <a:lnTo>
                  <a:pt x="363626" y="0"/>
                </a:lnTo>
                <a:close/>
              </a:path>
            </a:pathLst>
          </a:custGeom>
          <a:solidFill>
            <a:srgbClr val="A9A8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8"/>
          <p:cNvSpPr/>
          <p:nvPr/>
        </p:nvSpPr>
        <p:spPr>
          <a:xfrm>
            <a:off x="6502356" y="2362032"/>
            <a:ext cx="568960" cy="1706880"/>
          </a:xfrm>
          <a:custGeom>
            <a:avLst/>
            <a:gdLst/>
            <a:ahLst/>
            <a:cxnLst/>
            <a:rect l="l" t="t" r="r" b="b"/>
            <a:pathLst>
              <a:path w="568959" h="1706880">
                <a:moveTo>
                  <a:pt x="568871" y="0"/>
                </a:moveTo>
                <a:lnTo>
                  <a:pt x="0" y="568871"/>
                </a:lnTo>
                <a:lnTo>
                  <a:pt x="0" y="1706587"/>
                </a:lnTo>
                <a:lnTo>
                  <a:pt x="568871" y="1137716"/>
                </a:lnTo>
                <a:lnTo>
                  <a:pt x="568871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7"/>
          <p:cNvSpPr/>
          <p:nvPr/>
        </p:nvSpPr>
        <p:spPr>
          <a:xfrm>
            <a:off x="6316068" y="6062142"/>
            <a:ext cx="227329" cy="681990"/>
          </a:xfrm>
          <a:custGeom>
            <a:avLst/>
            <a:gdLst/>
            <a:ahLst/>
            <a:cxnLst/>
            <a:rect l="l" t="t" r="r" b="b"/>
            <a:pathLst>
              <a:path w="227330" h="681989">
                <a:moveTo>
                  <a:pt x="227291" y="0"/>
                </a:moveTo>
                <a:lnTo>
                  <a:pt x="0" y="227304"/>
                </a:lnTo>
                <a:lnTo>
                  <a:pt x="0" y="681888"/>
                </a:lnTo>
                <a:lnTo>
                  <a:pt x="227291" y="454596"/>
                </a:lnTo>
                <a:lnTo>
                  <a:pt x="227291" y="0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EF771429-651D-807B-B18C-3761038D495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928" y="650875"/>
            <a:ext cx="3693674" cy="2461846"/>
          </a:xfrm>
          <a:prstGeom prst="rect">
            <a:avLst/>
          </a:prstGeom>
        </p:spPr>
      </p:pic>
      <p:sp>
        <p:nvSpPr>
          <p:cNvPr id="3" name="object 2">
            <a:extLst>
              <a:ext uri="{FF2B5EF4-FFF2-40B4-BE49-F238E27FC236}">
                <a16:creationId xmlns:a16="http://schemas.microsoft.com/office/drawing/2014/main" id="{8057B87B-7D29-F7CB-C6EA-3338150C400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79300" y="2107092"/>
            <a:ext cx="5218697" cy="750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pl-PL" sz="2400" b="1" spc="-10" dirty="0" err="1"/>
              <a:t>Building</a:t>
            </a:r>
            <a:r>
              <a:rPr lang="pl-PL" sz="2400" b="1" spc="-10" dirty="0"/>
              <a:t> </a:t>
            </a:r>
            <a:r>
              <a:rPr lang="pl-PL" sz="2400" b="1" spc="-10" dirty="0" err="1"/>
              <a:t>respect</a:t>
            </a:r>
            <a:r>
              <a:rPr lang="pl-PL" sz="2400" b="1" spc="-10" dirty="0"/>
              <a:t> for IP from a </a:t>
            </a:r>
            <a:r>
              <a:rPr lang="pl-PL" sz="2400" b="1" spc="-10" dirty="0" err="1"/>
              <a:t>young</a:t>
            </a:r>
            <a:r>
              <a:rPr lang="pl-PL" sz="2400" b="1" spc="-10" dirty="0"/>
              <a:t> </a:t>
            </a:r>
            <a:r>
              <a:rPr lang="pl-PL" sz="2400" b="1" spc="-10" dirty="0" err="1"/>
              <a:t>age</a:t>
            </a:r>
            <a:r>
              <a:rPr lang="pl-PL" sz="2400" b="1" spc="-10" dirty="0"/>
              <a:t> </a:t>
            </a:r>
            <a:endParaRPr sz="2400" b="1" spc="-1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2727" y="4171930"/>
            <a:ext cx="3313833" cy="2209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565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4944" y="3729076"/>
            <a:ext cx="3516723" cy="2344482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0268996" y="5512443"/>
            <a:ext cx="176530" cy="528955"/>
          </a:xfrm>
          <a:custGeom>
            <a:avLst/>
            <a:gdLst/>
            <a:ahLst/>
            <a:cxnLst/>
            <a:rect l="l" t="t" r="r" b="b"/>
            <a:pathLst>
              <a:path w="176529" h="528954">
                <a:moveTo>
                  <a:pt x="176123" y="0"/>
                </a:moveTo>
                <a:lnTo>
                  <a:pt x="0" y="176123"/>
                </a:lnTo>
                <a:lnTo>
                  <a:pt x="0" y="528358"/>
                </a:lnTo>
                <a:lnTo>
                  <a:pt x="176123" y="352234"/>
                </a:lnTo>
                <a:lnTo>
                  <a:pt x="176123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Obraz 1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5208" y="-55726"/>
            <a:ext cx="1773401" cy="1773401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7907121" y="5363645"/>
            <a:ext cx="363855" cy="1090930"/>
          </a:xfrm>
          <a:custGeom>
            <a:avLst/>
            <a:gdLst/>
            <a:ahLst/>
            <a:cxnLst/>
            <a:rect l="l" t="t" r="r" b="b"/>
            <a:pathLst>
              <a:path w="363854" h="1090929">
                <a:moveTo>
                  <a:pt x="363626" y="0"/>
                </a:moveTo>
                <a:lnTo>
                  <a:pt x="0" y="363626"/>
                </a:lnTo>
                <a:lnTo>
                  <a:pt x="0" y="1090841"/>
                </a:lnTo>
                <a:lnTo>
                  <a:pt x="363626" y="727227"/>
                </a:lnTo>
                <a:lnTo>
                  <a:pt x="363626" y="0"/>
                </a:lnTo>
                <a:close/>
              </a:path>
            </a:pathLst>
          </a:custGeom>
          <a:solidFill>
            <a:srgbClr val="A9A8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636250" y="10795"/>
            <a:ext cx="568960" cy="1706880"/>
          </a:xfrm>
          <a:custGeom>
            <a:avLst/>
            <a:gdLst/>
            <a:ahLst/>
            <a:cxnLst/>
            <a:rect l="l" t="t" r="r" b="b"/>
            <a:pathLst>
              <a:path w="568959" h="1706880">
                <a:moveTo>
                  <a:pt x="568871" y="0"/>
                </a:moveTo>
                <a:lnTo>
                  <a:pt x="0" y="568871"/>
                </a:lnTo>
                <a:lnTo>
                  <a:pt x="0" y="1706587"/>
                </a:lnTo>
                <a:lnTo>
                  <a:pt x="568871" y="1137716"/>
                </a:lnTo>
                <a:lnTo>
                  <a:pt x="568871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3"/>
          <p:cNvSpPr/>
          <p:nvPr/>
        </p:nvSpPr>
        <p:spPr>
          <a:xfrm>
            <a:off x="423038" y="2744762"/>
            <a:ext cx="618490" cy="1854200"/>
          </a:xfrm>
          <a:custGeom>
            <a:avLst/>
            <a:gdLst/>
            <a:ahLst/>
            <a:cxnLst/>
            <a:rect l="l" t="t" r="r" b="b"/>
            <a:pathLst>
              <a:path w="618489" h="1854200">
                <a:moveTo>
                  <a:pt x="0" y="0"/>
                </a:moveTo>
                <a:lnTo>
                  <a:pt x="0" y="1236002"/>
                </a:lnTo>
                <a:lnTo>
                  <a:pt x="618007" y="1853996"/>
                </a:lnTo>
                <a:lnTo>
                  <a:pt x="618007" y="617994"/>
                </a:lnTo>
                <a:lnTo>
                  <a:pt x="0" y="0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90E3EE8A-B925-5B02-46D3-097D6FFB5EB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430" y="3813536"/>
            <a:ext cx="3341792" cy="2227861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6E318E14-4EF5-AF87-1956-230D0C0692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996" y="3826633"/>
            <a:ext cx="3914073" cy="2201666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8C170B35-159E-9AC1-684B-22552D849C5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0216" y="1612628"/>
            <a:ext cx="4521055" cy="2086641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7BE76F78-39D1-23D5-81FC-861D9E846D9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0707" y="1612628"/>
            <a:ext cx="2903922" cy="2086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1899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Obraz 1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5208" y="-55726"/>
            <a:ext cx="1773401" cy="1773401"/>
          </a:xfrm>
          <a:prstGeom prst="rect">
            <a:avLst/>
          </a:prstGeom>
        </p:spPr>
      </p:pic>
      <p:sp>
        <p:nvSpPr>
          <p:cNvPr id="2" name="Prostokąt 1"/>
          <p:cNvSpPr/>
          <p:nvPr/>
        </p:nvSpPr>
        <p:spPr>
          <a:xfrm>
            <a:off x="1381100" y="1939910"/>
            <a:ext cx="3763531" cy="8438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55600" indent="-342900"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pl-PL" sz="2400" b="1" spc="-10" dirty="0">
                <a:solidFill>
                  <a:srgbClr val="231F20"/>
                </a:solidFill>
                <a:latin typeface="Lato Medium"/>
                <a:ea typeface="+mj-ea"/>
                <a:cs typeface="Lato Medium"/>
              </a:rPr>
              <a:t>IP in </a:t>
            </a:r>
            <a:r>
              <a:rPr lang="pl-PL" sz="2400" b="1" spc="-10" dirty="0" err="1">
                <a:solidFill>
                  <a:srgbClr val="231F20"/>
                </a:solidFill>
                <a:latin typeface="Lato Medium"/>
                <a:ea typeface="+mj-ea"/>
                <a:cs typeface="Lato Medium"/>
              </a:rPr>
              <a:t>Education</a:t>
            </a:r>
            <a:r>
              <a:rPr lang="pl-PL" sz="2400" b="1" spc="-10" dirty="0">
                <a:solidFill>
                  <a:srgbClr val="231F20"/>
                </a:solidFill>
                <a:latin typeface="Lato Medium"/>
                <a:ea typeface="+mj-ea"/>
                <a:cs typeface="Lato Medium"/>
              </a:rPr>
              <a:t> Network</a:t>
            </a:r>
          </a:p>
          <a:p>
            <a:pPr marL="12700">
              <a:spcBef>
                <a:spcPts val="95"/>
              </a:spcBef>
            </a:pPr>
            <a:endParaRPr lang="pl-PL" sz="2400" b="1" spc="-10" dirty="0">
              <a:solidFill>
                <a:srgbClr val="231F20"/>
              </a:solidFill>
              <a:latin typeface="Lato Medium"/>
              <a:ea typeface="+mj-ea"/>
              <a:cs typeface="Lato Medium"/>
            </a:endParaRPr>
          </a:p>
        </p:txBody>
      </p:sp>
      <p:pic>
        <p:nvPicPr>
          <p:cNvPr id="3" name="Obraz 10">
            <a:extLst>
              <a:ext uri="{FF2B5EF4-FFF2-40B4-BE49-F238E27FC236}">
                <a16:creationId xmlns:a16="http://schemas.microsoft.com/office/drawing/2014/main" id="{D663D77D-4872-E0F0-36AC-C4CD884B7C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1100" y="3372780"/>
            <a:ext cx="2623044" cy="2623044"/>
          </a:xfrm>
          <a:prstGeom prst="rect">
            <a:avLst/>
          </a:prstGeom>
        </p:spPr>
      </p:pic>
      <p:pic>
        <p:nvPicPr>
          <p:cNvPr id="4" name="Obraz 13">
            <a:extLst>
              <a:ext uri="{FF2B5EF4-FFF2-40B4-BE49-F238E27FC236}">
                <a16:creationId xmlns:a16="http://schemas.microsoft.com/office/drawing/2014/main" id="{386313F7-0D41-1754-3547-0BE0857347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666054"/>
            <a:ext cx="2610731" cy="2610731"/>
          </a:xfrm>
          <a:prstGeom prst="rect">
            <a:avLst/>
          </a:prstGeom>
        </p:spPr>
      </p:pic>
      <p:pic>
        <p:nvPicPr>
          <p:cNvPr id="5" name="Obraz 14">
            <a:extLst>
              <a:ext uri="{FF2B5EF4-FFF2-40B4-BE49-F238E27FC236}">
                <a16:creationId xmlns:a16="http://schemas.microsoft.com/office/drawing/2014/main" id="{AE6A44A5-7FB9-DFBE-596C-D7AC6071D9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87519" y="660638"/>
            <a:ext cx="2610731" cy="2610731"/>
          </a:xfrm>
          <a:prstGeom prst="rect">
            <a:avLst/>
          </a:prstGeom>
        </p:spPr>
      </p:pic>
      <p:pic>
        <p:nvPicPr>
          <p:cNvPr id="6" name="Obraz 15">
            <a:extLst>
              <a:ext uri="{FF2B5EF4-FFF2-40B4-BE49-F238E27FC236}">
                <a16:creationId xmlns:a16="http://schemas.microsoft.com/office/drawing/2014/main" id="{24699F89-86E7-8961-FD0F-B79B22E569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17196" y="3372780"/>
            <a:ext cx="2606191" cy="2606191"/>
          </a:xfrm>
          <a:prstGeom prst="rect">
            <a:avLst/>
          </a:prstGeom>
        </p:spPr>
      </p:pic>
      <p:pic>
        <p:nvPicPr>
          <p:cNvPr id="8" name="Obraz 16">
            <a:extLst>
              <a:ext uri="{FF2B5EF4-FFF2-40B4-BE49-F238E27FC236}">
                <a16:creationId xmlns:a16="http://schemas.microsoft.com/office/drawing/2014/main" id="{4B08C898-C118-02B2-E361-6001C31834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36439" y="3372780"/>
            <a:ext cx="2648685" cy="2648685"/>
          </a:xfrm>
          <a:prstGeom prst="rect">
            <a:avLst/>
          </a:prstGeom>
        </p:spPr>
      </p:pic>
      <p:sp>
        <p:nvSpPr>
          <p:cNvPr id="16" name="object 7">
            <a:extLst>
              <a:ext uri="{FF2B5EF4-FFF2-40B4-BE49-F238E27FC236}">
                <a16:creationId xmlns:a16="http://schemas.microsoft.com/office/drawing/2014/main" id="{401ACD59-05AA-C60F-5C82-2C04399CB262}"/>
              </a:ext>
            </a:extLst>
          </p:cNvPr>
          <p:cNvSpPr/>
          <p:nvPr/>
        </p:nvSpPr>
        <p:spPr>
          <a:xfrm rot="5400000">
            <a:off x="6985" y="2787015"/>
            <a:ext cx="227329" cy="681990"/>
          </a:xfrm>
          <a:custGeom>
            <a:avLst/>
            <a:gdLst/>
            <a:ahLst/>
            <a:cxnLst/>
            <a:rect l="l" t="t" r="r" b="b"/>
            <a:pathLst>
              <a:path w="227330" h="681989">
                <a:moveTo>
                  <a:pt x="227291" y="0"/>
                </a:moveTo>
                <a:lnTo>
                  <a:pt x="0" y="227304"/>
                </a:lnTo>
                <a:lnTo>
                  <a:pt x="0" y="681888"/>
                </a:lnTo>
                <a:lnTo>
                  <a:pt x="227291" y="454596"/>
                </a:lnTo>
                <a:lnTo>
                  <a:pt x="227291" y="0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9">
            <a:extLst>
              <a:ext uri="{FF2B5EF4-FFF2-40B4-BE49-F238E27FC236}">
                <a16:creationId xmlns:a16="http://schemas.microsoft.com/office/drawing/2014/main" id="{6AB4EC51-D106-3C02-F785-48912880A72F}"/>
              </a:ext>
            </a:extLst>
          </p:cNvPr>
          <p:cNvSpPr/>
          <p:nvPr/>
        </p:nvSpPr>
        <p:spPr>
          <a:xfrm>
            <a:off x="11155045" y="-55726"/>
            <a:ext cx="363855" cy="1090930"/>
          </a:xfrm>
          <a:custGeom>
            <a:avLst/>
            <a:gdLst/>
            <a:ahLst/>
            <a:cxnLst/>
            <a:rect l="l" t="t" r="r" b="b"/>
            <a:pathLst>
              <a:path w="363854" h="1090929">
                <a:moveTo>
                  <a:pt x="363626" y="0"/>
                </a:moveTo>
                <a:lnTo>
                  <a:pt x="0" y="363626"/>
                </a:lnTo>
                <a:lnTo>
                  <a:pt x="0" y="1090841"/>
                </a:lnTo>
                <a:lnTo>
                  <a:pt x="363626" y="727227"/>
                </a:lnTo>
                <a:lnTo>
                  <a:pt x="363626" y="0"/>
                </a:lnTo>
                <a:close/>
              </a:path>
            </a:pathLst>
          </a:custGeom>
          <a:solidFill>
            <a:srgbClr val="A9A8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7">
            <a:extLst>
              <a:ext uri="{FF2B5EF4-FFF2-40B4-BE49-F238E27FC236}">
                <a16:creationId xmlns:a16="http://schemas.microsoft.com/office/drawing/2014/main" id="{27324AE3-393B-B47A-2D4C-32F6A62870BD}"/>
              </a:ext>
            </a:extLst>
          </p:cNvPr>
          <p:cNvSpPr/>
          <p:nvPr/>
        </p:nvSpPr>
        <p:spPr>
          <a:xfrm>
            <a:off x="461645" y="5512443"/>
            <a:ext cx="227329" cy="681990"/>
          </a:xfrm>
          <a:custGeom>
            <a:avLst/>
            <a:gdLst/>
            <a:ahLst/>
            <a:cxnLst/>
            <a:rect l="l" t="t" r="r" b="b"/>
            <a:pathLst>
              <a:path w="227330" h="681989">
                <a:moveTo>
                  <a:pt x="227291" y="0"/>
                </a:moveTo>
                <a:lnTo>
                  <a:pt x="0" y="227304"/>
                </a:lnTo>
                <a:lnTo>
                  <a:pt x="0" y="681888"/>
                </a:lnTo>
                <a:lnTo>
                  <a:pt x="227291" y="454596"/>
                </a:lnTo>
                <a:lnTo>
                  <a:pt x="227291" y="0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7">
            <a:extLst>
              <a:ext uri="{FF2B5EF4-FFF2-40B4-BE49-F238E27FC236}">
                <a16:creationId xmlns:a16="http://schemas.microsoft.com/office/drawing/2014/main" id="{7705E579-228E-295E-5358-379B42FB4905}"/>
              </a:ext>
            </a:extLst>
          </p:cNvPr>
          <p:cNvSpPr/>
          <p:nvPr/>
        </p:nvSpPr>
        <p:spPr>
          <a:xfrm>
            <a:off x="10268996" y="5512443"/>
            <a:ext cx="176530" cy="528955"/>
          </a:xfrm>
          <a:custGeom>
            <a:avLst/>
            <a:gdLst/>
            <a:ahLst/>
            <a:cxnLst/>
            <a:rect l="l" t="t" r="r" b="b"/>
            <a:pathLst>
              <a:path w="176529" h="528954">
                <a:moveTo>
                  <a:pt x="176123" y="0"/>
                </a:moveTo>
                <a:lnTo>
                  <a:pt x="0" y="176123"/>
                </a:lnTo>
                <a:lnTo>
                  <a:pt x="0" y="528358"/>
                </a:lnTo>
                <a:lnTo>
                  <a:pt x="176123" y="352234"/>
                </a:lnTo>
                <a:lnTo>
                  <a:pt x="176123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7">
            <a:extLst>
              <a:ext uri="{FF2B5EF4-FFF2-40B4-BE49-F238E27FC236}">
                <a16:creationId xmlns:a16="http://schemas.microsoft.com/office/drawing/2014/main" id="{96EC650C-6D7F-EDB7-32B7-F39700C87166}"/>
              </a:ext>
            </a:extLst>
          </p:cNvPr>
          <p:cNvSpPr/>
          <p:nvPr/>
        </p:nvSpPr>
        <p:spPr>
          <a:xfrm>
            <a:off x="10409248" y="5512443"/>
            <a:ext cx="176530" cy="528955"/>
          </a:xfrm>
          <a:custGeom>
            <a:avLst/>
            <a:gdLst/>
            <a:ahLst/>
            <a:cxnLst/>
            <a:rect l="l" t="t" r="r" b="b"/>
            <a:pathLst>
              <a:path w="176529" h="528954">
                <a:moveTo>
                  <a:pt x="176123" y="0"/>
                </a:moveTo>
                <a:lnTo>
                  <a:pt x="0" y="176123"/>
                </a:lnTo>
                <a:lnTo>
                  <a:pt x="0" y="528358"/>
                </a:lnTo>
                <a:lnTo>
                  <a:pt x="176123" y="352234"/>
                </a:lnTo>
                <a:lnTo>
                  <a:pt x="176123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596069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88175" y="1973591"/>
            <a:ext cx="3561675" cy="750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pl-PL" sz="2400" b="1" spc="-10" dirty="0"/>
              <a:t>IP AWARENESS PROJECTS</a:t>
            </a:r>
            <a:endParaRPr sz="2400" b="1" spc="-10" dirty="0"/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5208" y="-55726"/>
            <a:ext cx="1773401" cy="1773401"/>
          </a:xfrm>
          <a:prstGeom prst="rect">
            <a:avLst/>
          </a:prstGeom>
        </p:spPr>
      </p:pic>
      <p:pic>
        <p:nvPicPr>
          <p:cNvPr id="5" name="Obraz 10">
            <a:extLst>
              <a:ext uri="{FF2B5EF4-FFF2-40B4-BE49-F238E27FC236}">
                <a16:creationId xmlns:a16="http://schemas.microsoft.com/office/drawing/2014/main" id="{35C4F83E-53A3-6264-E975-AC281111B5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4246" y="3978527"/>
            <a:ext cx="3199490" cy="2117636"/>
          </a:xfrm>
          <a:prstGeom prst="rect">
            <a:avLst/>
          </a:prstGeom>
        </p:spPr>
      </p:pic>
      <p:sp>
        <p:nvSpPr>
          <p:cNvPr id="6" name="object 8">
            <a:extLst>
              <a:ext uri="{FF2B5EF4-FFF2-40B4-BE49-F238E27FC236}">
                <a16:creationId xmlns:a16="http://schemas.microsoft.com/office/drawing/2014/main" id="{64FF8301-2C38-1F26-E501-E98219BC2FD9}"/>
              </a:ext>
            </a:extLst>
          </p:cNvPr>
          <p:cNvSpPr/>
          <p:nvPr/>
        </p:nvSpPr>
        <p:spPr>
          <a:xfrm>
            <a:off x="10596800" y="157451"/>
            <a:ext cx="568960" cy="1706880"/>
          </a:xfrm>
          <a:custGeom>
            <a:avLst/>
            <a:gdLst/>
            <a:ahLst/>
            <a:cxnLst/>
            <a:rect l="l" t="t" r="r" b="b"/>
            <a:pathLst>
              <a:path w="568959" h="1706880">
                <a:moveTo>
                  <a:pt x="568871" y="0"/>
                </a:moveTo>
                <a:lnTo>
                  <a:pt x="0" y="568871"/>
                </a:lnTo>
                <a:lnTo>
                  <a:pt x="0" y="1706587"/>
                </a:lnTo>
                <a:lnTo>
                  <a:pt x="568871" y="1137716"/>
                </a:lnTo>
                <a:lnTo>
                  <a:pt x="568871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272DCC0D-2C25-5FC8-CFC3-399EB1911A2B}"/>
              </a:ext>
            </a:extLst>
          </p:cNvPr>
          <p:cNvSpPr/>
          <p:nvPr/>
        </p:nvSpPr>
        <p:spPr>
          <a:xfrm rot="5400000">
            <a:off x="3640154" y="885156"/>
            <a:ext cx="224122" cy="709930"/>
          </a:xfrm>
          <a:custGeom>
            <a:avLst/>
            <a:gdLst/>
            <a:ahLst/>
            <a:cxnLst/>
            <a:rect l="l" t="t" r="r" b="b"/>
            <a:pathLst>
              <a:path w="363854" h="1090929">
                <a:moveTo>
                  <a:pt x="363626" y="0"/>
                </a:moveTo>
                <a:lnTo>
                  <a:pt x="0" y="363626"/>
                </a:lnTo>
                <a:lnTo>
                  <a:pt x="0" y="1090841"/>
                </a:lnTo>
                <a:lnTo>
                  <a:pt x="363626" y="727227"/>
                </a:lnTo>
                <a:lnTo>
                  <a:pt x="363626" y="0"/>
                </a:lnTo>
                <a:close/>
              </a:path>
            </a:pathLst>
          </a:custGeom>
          <a:solidFill>
            <a:srgbClr val="A9A8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>
            <a:extLst>
              <a:ext uri="{FF2B5EF4-FFF2-40B4-BE49-F238E27FC236}">
                <a16:creationId xmlns:a16="http://schemas.microsoft.com/office/drawing/2014/main" id="{1C2E17B7-0ED7-1AE2-9310-0F295AA66AEA}"/>
              </a:ext>
            </a:extLst>
          </p:cNvPr>
          <p:cNvSpPr/>
          <p:nvPr/>
        </p:nvSpPr>
        <p:spPr>
          <a:xfrm>
            <a:off x="501650" y="5435925"/>
            <a:ext cx="227329" cy="681990"/>
          </a:xfrm>
          <a:custGeom>
            <a:avLst/>
            <a:gdLst/>
            <a:ahLst/>
            <a:cxnLst/>
            <a:rect l="l" t="t" r="r" b="b"/>
            <a:pathLst>
              <a:path w="227330" h="681989">
                <a:moveTo>
                  <a:pt x="227291" y="0"/>
                </a:moveTo>
                <a:lnTo>
                  <a:pt x="0" y="227304"/>
                </a:lnTo>
                <a:lnTo>
                  <a:pt x="0" y="681888"/>
                </a:lnTo>
                <a:lnTo>
                  <a:pt x="227291" y="454596"/>
                </a:lnTo>
                <a:lnTo>
                  <a:pt x="227291" y="0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FF5D6C33-2C2B-74AE-B07B-35C9230F2505}"/>
              </a:ext>
            </a:extLst>
          </p:cNvPr>
          <p:cNvSpPr/>
          <p:nvPr/>
        </p:nvSpPr>
        <p:spPr>
          <a:xfrm>
            <a:off x="11279749" y="5797912"/>
            <a:ext cx="176530" cy="528955"/>
          </a:xfrm>
          <a:custGeom>
            <a:avLst/>
            <a:gdLst/>
            <a:ahLst/>
            <a:cxnLst/>
            <a:rect l="l" t="t" r="r" b="b"/>
            <a:pathLst>
              <a:path w="176529" h="528954">
                <a:moveTo>
                  <a:pt x="176123" y="0"/>
                </a:moveTo>
                <a:lnTo>
                  <a:pt x="0" y="176123"/>
                </a:lnTo>
                <a:lnTo>
                  <a:pt x="0" y="528358"/>
                </a:lnTo>
                <a:lnTo>
                  <a:pt x="176123" y="352234"/>
                </a:lnTo>
                <a:lnTo>
                  <a:pt x="176123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7">
            <a:extLst>
              <a:ext uri="{FF2B5EF4-FFF2-40B4-BE49-F238E27FC236}">
                <a16:creationId xmlns:a16="http://schemas.microsoft.com/office/drawing/2014/main" id="{AD574204-AF60-CFAD-EB65-E679D1E5288A}"/>
              </a:ext>
            </a:extLst>
          </p:cNvPr>
          <p:cNvSpPr/>
          <p:nvPr/>
        </p:nvSpPr>
        <p:spPr>
          <a:xfrm>
            <a:off x="376458" y="4384675"/>
            <a:ext cx="176530" cy="528955"/>
          </a:xfrm>
          <a:custGeom>
            <a:avLst/>
            <a:gdLst/>
            <a:ahLst/>
            <a:cxnLst/>
            <a:rect l="l" t="t" r="r" b="b"/>
            <a:pathLst>
              <a:path w="176529" h="528954">
                <a:moveTo>
                  <a:pt x="176123" y="0"/>
                </a:moveTo>
                <a:lnTo>
                  <a:pt x="0" y="176123"/>
                </a:lnTo>
                <a:lnTo>
                  <a:pt x="0" y="528358"/>
                </a:lnTo>
                <a:lnTo>
                  <a:pt x="176123" y="352234"/>
                </a:lnTo>
                <a:lnTo>
                  <a:pt x="176123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9850" y="1973591"/>
            <a:ext cx="6218164" cy="1895676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0E8C2A69-5697-CD1B-78CA-C86A7992E9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6847" y="3978527"/>
            <a:ext cx="4121167" cy="2387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8436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0B930-7CA6-2FE8-0B4C-8B3A74E66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DB0806C8-BD16-7CAB-A58B-E3DB693F3CC6}"/>
              </a:ext>
            </a:extLst>
          </p:cNvPr>
          <p:cNvSpPr/>
          <p:nvPr/>
        </p:nvSpPr>
        <p:spPr>
          <a:xfrm>
            <a:off x="1346956" y="5350317"/>
            <a:ext cx="4862009" cy="7107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8164D5-302B-B3DA-A54E-871DE29E4C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38" t="6974" r="1" b="9490"/>
          <a:stretch/>
        </p:blipFill>
        <p:spPr>
          <a:xfrm>
            <a:off x="6686101" y="0"/>
            <a:ext cx="4862009" cy="6483350"/>
          </a:xfrm>
          <a:prstGeom prst="rect">
            <a:avLst/>
          </a:prstGeom>
        </p:spPr>
      </p:pic>
      <p:sp>
        <p:nvSpPr>
          <p:cNvPr id="10" name="object 10">
            <a:extLst>
              <a:ext uri="{FF2B5EF4-FFF2-40B4-BE49-F238E27FC236}">
                <a16:creationId xmlns:a16="http://schemas.microsoft.com/office/drawing/2014/main" id="{9EA6E109-EF0E-7CA5-7125-A6FC6280B581}"/>
              </a:ext>
            </a:extLst>
          </p:cNvPr>
          <p:cNvSpPr txBox="1"/>
          <p:nvPr/>
        </p:nvSpPr>
        <p:spPr>
          <a:xfrm>
            <a:off x="2178050" y="2559037"/>
            <a:ext cx="4240501" cy="27135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3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Medium"/>
                <a:cs typeface="Arial" panose="020B0604020202020204" pitchFamily="34" charset="0"/>
              </a:rPr>
              <a:t>21 062 </a:t>
            </a:r>
            <a:r>
              <a:rPr kumimoji="0" lang="pl-PL" sz="13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Medium"/>
                <a:cs typeface="Arial" panose="020B0604020202020204" pitchFamily="34" charset="0"/>
              </a:rPr>
              <a:t>phone</a:t>
            </a:r>
            <a:r>
              <a:rPr kumimoji="0" lang="pl-PL" sz="13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Medium"/>
                <a:cs typeface="Arial" panose="020B0604020202020204" pitchFamily="34" charset="0"/>
              </a:rPr>
              <a:t> </a:t>
            </a:r>
            <a:r>
              <a:rPr kumimoji="0" lang="pl-PL" sz="13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Medium"/>
                <a:cs typeface="Arial" panose="020B0604020202020204" pitchFamily="34" charset="0"/>
              </a:rPr>
              <a:t>calls</a:t>
            </a:r>
            <a:r>
              <a:rPr kumimoji="0" lang="pl-PL" sz="13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Medium"/>
                <a:cs typeface="Arial" panose="020B0604020202020204" pitchFamily="34" charset="0"/>
              </a:rPr>
              <a:t>, </a:t>
            </a:r>
            <a:r>
              <a:rPr kumimoji="0" lang="pl-PL" sz="13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Medium"/>
                <a:cs typeface="Arial" panose="020B0604020202020204" pitchFamily="34" charset="0"/>
              </a:rPr>
              <a:t>w tym 424 </a:t>
            </a:r>
            <a:r>
              <a:rPr kumimoji="0" lang="pl-PL" sz="13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Medium"/>
                <a:cs typeface="Arial" panose="020B0604020202020204" pitchFamily="34" charset="0"/>
              </a:rPr>
              <a:t>callback</a:t>
            </a:r>
            <a:endParaRPr kumimoji="0" lang="pl-PL" sz="13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Medium"/>
              <a:cs typeface="Arial" panose="020B0604020202020204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Medium"/>
              <a:cs typeface="Arial" panose="020B0604020202020204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3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Medium"/>
                <a:cs typeface="Arial" panose="020B0604020202020204" pitchFamily="34" charset="0"/>
              </a:rPr>
              <a:t>6 333 </a:t>
            </a:r>
            <a:r>
              <a:rPr kumimoji="0" lang="pl-PL" sz="13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Medium"/>
                <a:cs typeface="Arial" panose="020B0604020202020204" pitchFamily="34" charset="0"/>
              </a:rPr>
              <a:t>emails</a:t>
            </a:r>
            <a:endParaRPr kumimoji="0" lang="pl-PL" sz="13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Medium"/>
              <a:cs typeface="Arial" panose="020B0604020202020204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Medium"/>
              <a:cs typeface="Arial" panose="020B060402020202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3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ato Medium"/>
                <a:cs typeface="Arial" panose="020B0604020202020204" pitchFamily="34" charset="0"/>
              </a:rPr>
              <a:t>750 </a:t>
            </a:r>
            <a:r>
              <a:rPr kumimoji="0" lang="pl-PL" sz="1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ato Medium"/>
                <a:cs typeface="Arial" panose="020B0604020202020204" pitchFamily="34" charset="0"/>
              </a:rPr>
              <a:t>face-to-face </a:t>
            </a:r>
            <a:r>
              <a:rPr kumimoji="0" lang="pl-PL" sz="13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ato Medium"/>
                <a:cs typeface="Arial" panose="020B0604020202020204" pitchFamily="34" charset="0"/>
              </a:rPr>
              <a:t>meetings</a:t>
            </a:r>
            <a:r>
              <a:rPr kumimoji="0" lang="pl-PL" sz="1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ato Medium"/>
                <a:cs typeface="Arial" panose="020B0604020202020204" pitchFamily="34" charset="0"/>
              </a:rPr>
              <a:t> in PPO, </a:t>
            </a:r>
            <a:r>
              <a:rPr kumimoji="0" lang="pl-PL" sz="13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ato Medium"/>
                <a:cs typeface="Arial" panose="020B0604020202020204" pitchFamily="34" charset="0"/>
              </a:rPr>
              <a:t>including</a:t>
            </a:r>
            <a:endParaRPr kumimoji="0" lang="pl-PL" sz="13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ato Medium"/>
              <a:cs typeface="Arial" panose="020B060402020202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3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ato Medium"/>
                <a:cs typeface="Arial" panose="020B0604020202020204" pitchFamily="34" charset="0"/>
              </a:rPr>
              <a:t>43</a:t>
            </a:r>
            <a:r>
              <a:rPr kumimoji="0" lang="pl-PL" sz="1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ato Medium"/>
                <a:cs typeface="Arial" panose="020B0604020202020204" pitchFamily="34" charset="0"/>
              </a:rPr>
              <a:t> online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3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ato Medium"/>
              <a:cs typeface="Arial" panose="020B060402020202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3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ato Medium"/>
              <a:cs typeface="Arial" panose="020B060402020202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3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ato Medium"/>
              <a:cs typeface="Arial" panose="020B060402020202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3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Medium"/>
                <a:cs typeface="Arial" panose="020B0604020202020204" pitchFamily="34" charset="0"/>
              </a:rPr>
              <a:t>691 </a:t>
            </a:r>
            <a:r>
              <a:rPr kumimoji="0" lang="pl-PL" sz="13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Medium"/>
                <a:cs typeface="Arial" panose="020B0604020202020204" pitchFamily="34" charset="0"/>
              </a:rPr>
              <a:t>live-chat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77"/>
              <a:cs typeface="Arial" panose="020B0604020202020204" pitchFamily="34" charset="0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63026BB5-89DB-CDAB-AB30-1B6433B17B8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43387" y="1435839"/>
            <a:ext cx="4862010" cy="750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42900" indent="-342900" algn="l" defTabSz="1219170">
              <a:buFont typeface="Arial" panose="020B0604020202020204" pitchFamily="34" charset="0"/>
              <a:buChar char="•"/>
              <a:defRPr/>
            </a:pPr>
            <a:r>
              <a:rPr lang="pl-PL" sz="2400" dirty="0">
                <a:solidFill>
                  <a:schemeClr val="tx1"/>
                </a:solidFill>
                <a:latin typeface="Lato Medium"/>
                <a:cs typeface="Gill Sans" panose="020B0502020104020203" pitchFamily="34" charset="-79"/>
              </a:rPr>
              <a:t>Information Centre </a:t>
            </a:r>
            <a:br>
              <a:rPr lang="pl-PL" sz="2400" dirty="0">
                <a:solidFill>
                  <a:schemeClr val="tx1"/>
                </a:solidFill>
                <a:latin typeface="Lato Medium"/>
                <a:cs typeface="Gill Sans" panose="020B0502020104020203" pitchFamily="34" charset="-79"/>
              </a:rPr>
            </a:br>
            <a:r>
              <a:rPr lang="pl-PL" sz="2400" i="1" dirty="0">
                <a:solidFill>
                  <a:schemeClr val="tx1"/>
                </a:solidFill>
                <a:latin typeface="Lato Medium"/>
                <a:cs typeface="Gill Sans" panose="020B0502020104020203" pitchFamily="34" charset="-79"/>
              </a:rPr>
              <a:t>(data for 2024)</a:t>
            </a:r>
          </a:p>
        </p:txBody>
      </p:sp>
      <p:sp>
        <p:nvSpPr>
          <p:cNvPr id="14" name="object 9">
            <a:extLst>
              <a:ext uri="{FF2B5EF4-FFF2-40B4-BE49-F238E27FC236}">
                <a16:creationId xmlns:a16="http://schemas.microsoft.com/office/drawing/2014/main" id="{567EAD46-B737-6BF7-880F-E2323B527CD1}"/>
              </a:ext>
            </a:extLst>
          </p:cNvPr>
          <p:cNvSpPr/>
          <p:nvPr/>
        </p:nvSpPr>
        <p:spPr>
          <a:xfrm>
            <a:off x="6465594" y="4690931"/>
            <a:ext cx="363855" cy="1090930"/>
          </a:xfrm>
          <a:custGeom>
            <a:avLst/>
            <a:gdLst/>
            <a:ahLst/>
            <a:cxnLst/>
            <a:rect l="l" t="t" r="r" b="b"/>
            <a:pathLst>
              <a:path w="363854" h="1090929">
                <a:moveTo>
                  <a:pt x="363626" y="0"/>
                </a:moveTo>
                <a:lnTo>
                  <a:pt x="0" y="363626"/>
                </a:lnTo>
                <a:lnTo>
                  <a:pt x="0" y="1090841"/>
                </a:lnTo>
                <a:lnTo>
                  <a:pt x="363626" y="727227"/>
                </a:lnTo>
                <a:lnTo>
                  <a:pt x="363626" y="0"/>
                </a:lnTo>
                <a:close/>
              </a:path>
            </a:pathLst>
          </a:custGeom>
          <a:solidFill>
            <a:srgbClr val="A9A8A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AA42BED2-48CB-930C-8ECB-84CDD692F196}"/>
              </a:ext>
            </a:extLst>
          </p:cNvPr>
          <p:cNvSpPr/>
          <p:nvPr/>
        </p:nvSpPr>
        <p:spPr>
          <a:xfrm>
            <a:off x="6163053" y="0"/>
            <a:ext cx="568960" cy="1706880"/>
          </a:xfrm>
          <a:custGeom>
            <a:avLst/>
            <a:gdLst/>
            <a:ahLst/>
            <a:cxnLst/>
            <a:rect l="l" t="t" r="r" b="b"/>
            <a:pathLst>
              <a:path w="568959" h="1706880">
                <a:moveTo>
                  <a:pt x="568871" y="0"/>
                </a:moveTo>
                <a:lnTo>
                  <a:pt x="0" y="568871"/>
                </a:lnTo>
                <a:lnTo>
                  <a:pt x="0" y="1706587"/>
                </a:lnTo>
                <a:lnTo>
                  <a:pt x="568871" y="1137716"/>
                </a:lnTo>
                <a:lnTo>
                  <a:pt x="568871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9" name="Grafika 20">
            <a:extLst>
              <a:ext uri="{FF2B5EF4-FFF2-40B4-BE49-F238E27FC236}">
                <a16:creationId xmlns:a16="http://schemas.microsoft.com/office/drawing/2014/main" id="{10B7B9D3-BE73-359C-B434-4E14F4E66E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44401" y="2479675"/>
            <a:ext cx="431815" cy="431815"/>
          </a:xfrm>
          <a:prstGeom prst="rect">
            <a:avLst/>
          </a:prstGeom>
        </p:spPr>
      </p:pic>
      <p:pic>
        <p:nvPicPr>
          <p:cNvPr id="12" name="Grafika 22">
            <a:extLst>
              <a:ext uri="{FF2B5EF4-FFF2-40B4-BE49-F238E27FC236}">
                <a16:creationId xmlns:a16="http://schemas.microsoft.com/office/drawing/2014/main" id="{03C89ED6-E5EA-35AD-7F6F-3017EC0190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43386" y="3050962"/>
            <a:ext cx="425084" cy="425084"/>
          </a:xfrm>
          <a:prstGeom prst="rect">
            <a:avLst/>
          </a:prstGeom>
        </p:spPr>
      </p:pic>
      <p:pic>
        <p:nvPicPr>
          <p:cNvPr id="17" name="Obraz 23">
            <a:extLst>
              <a:ext uri="{FF2B5EF4-FFF2-40B4-BE49-F238E27FC236}">
                <a16:creationId xmlns:a16="http://schemas.microsoft.com/office/drawing/2014/main" id="{21C641D7-7EE8-D516-BF01-CEB55E1390F5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443" y="3584511"/>
            <a:ext cx="421027" cy="421033"/>
          </a:xfrm>
          <a:prstGeom prst="rect">
            <a:avLst/>
          </a:prstGeom>
        </p:spPr>
      </p:pic>
      <p:pic>
        <p:nvPicPr>
          <p:cNvPr id="18" name="Grafika 32">
            <a:extLst>
              <a:ext uri="{FF2B5EF4-FFF2-40B4-BE49-F238E27FC236}">
                <a16:creationId xmlns:a16="http://schemas.microsoft.com/office/drawing/2014/main" id="{F082B99C-ECF3-4E0D-D6AE-9265557C01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30002" y="4114009"/>
            <a:ext cx="438468" cy="438468"/>
          </a:xfrm>
          <a:prstGeom prst="rect">
            <a:avLst/>
          </a:prstGeom>
        </p:spPr>
      </p:pic>
      <p:pic>
        <p:nvPicPr>
          <p:cNvPr id="19" name="Grafika 26">
            <a:extLst>
              <a:ext uri="{FF2B5EF4-FFF2-40B4-BE49-F238E27FC236}">
                <a16:creationId xmlns:a16="http://schemas.microsoft.com/office/drawing/2014/main" id="{424BB992-B845-B61F-89A3-A883F15ADBE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25400" y="4685295"/>
            <a:ext cx="443070" cy="44307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B798CA99-D0CD-3B22-889E-131ACD389A31}"/>
              </a:ext>
            </a:extLst>
          </p:cNvPr>
          <p:cNvSpPr txBox="1"/>
          <p:nvPr/>
        </p:nvSpPr>
        <p:spPr>
          <a:xfrm>
            <a:off x="1346956" y="5437836"/>
            <a:ext cx="49919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Medium"/>
                <a:cs typeface="Arial" panose="020B0604020202020204" pitchFamily="34" charset="0"/>
              </a:rPr>
              <a:t>29 266 </a:t>
            </a:r>
            <a:r>
              <a:rPr kumimoji="0" lang="pl-PL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Medium"/>
                <a:cs typeface="Arial" panose="020B0604020202020204" pitchFamily="34" charset="0"/>
              </a:rPr>
              <a:t>inquires</a:t>
            </a: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Medium"/>
                <a:cs typeface="Arial" panose="020B0604020202020204" pitchFamily="34" charset="0"/>
              </a:rPr>
              <a:t>, i.e. </a:t>
            </a: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Medium"/>
                <a:cs typeface="Arial" panose="020B0604020202020204" pitchFamily="34" charset="0"/>
              </a:rPr>
              <a:t>117 </a:t>
            </a:r>
            <a:r>
              <a:rPr kumimoji="0" lang="pl-PL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Medium"/>
                <a:cs typeface="Arial" panose="020B0604020202020204" pitchFamily="34" charset="0"/>
              </a:rPr>
              <a:t>daily</a:t>
            </a: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Medium"/>
                <a:cs typeface="Arial" panose="020B0604020202020204" pitchFamily="34" charset="0"/>
              </a:rPr>
              <a:t>,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Medium"/>
                <a:cs typeface="Arial" panose="020B0604020202020204" pitchFamily="34" charset="0"/>
              </a:rPr>
              <a:t>94% </a:t>
            </a:r>
            <a:r>
              <a:rPr kumimoji="0" lang="pl-PL" sz="14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Medium"/>
                <a:cs typeface="Arial" panose="020B0604020202020204" pitchFamily="34" charset="0"/>
              </a:rPr>
              <a:t>happy </a:t>
            </a:r>
            <a:r>
              <a:rPr kumimoji="0" lang="pl-PL" sz="140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Medium"/>
                <a:cs typeface="Arial" panose="020B0604020202020204" pitchFamily="34" charset="0"/>
              </a:rPr>
              <a:t>clients</a:t>
            </a:r>
            <a:endParaRPr kumimoji="0" lang="pl-PL" sz="120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ato Medium"/>
              <a:cs typeface="Arial" panose="020B0604020202020204" pitchFamily="34" charset="0"/>
            </a:endParaRPr>
          </a:p>
        </p:txBody>
      </p:sp>
      <p:sp>
        <p:nvSpPr>
          <p:cNvPr id="23" name="Nawias klamrowy zamykający 19">
            <a:extLst>
              <a:ext uri="{FF2B5EF4-FFF2-40B4-BE49-F238E27FC236}">
                <a16:creationId xmlns:a16="http://schemas.microsoft.com/office/drawing/2014/main" id="{1AB90C22-FF95-A522-EF01-644D317B8667}"/>
              </a:ext>
            </a:extLst>
          </p:cNvPr>
          <p:cNvSpPr/>
          <p:nvPr/>
        </p:nvSpPr>
        <p:spPr>
          <a:xfrm>
            <a:off x="1875107" y="3551615"/>
            <a:ext cx="226743" cy="1012528"/>
          </a:xfrm>
          <a:prstGeom prst="rightBrace">
            <a:avLst>
              <a:gd name="adj1" fmla="val 19611"/>
              <a:gd name="adj2" fmla="val 50000"/>
            </a:avLst>
          </a:prstGeom>
          <a:ln w="158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5BA7A830-27F6-A28D-B904-A902166E6088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5208" y="-55726"/>
            <a:ext cx="1773401" cy="177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6615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Obraz 1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5208" y="-55726"/>
            <a:ext cx="1773401" cy="1773401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98238" y="3998343"/>
            <a:ext cx="568960" cy="1706880"/>
          </a:xfrm>
          <a:custGeom>
            <a:avLst/>
            <a:gdLst/>
            <a:ahLst/>
            <a:cxnLst/>
            <a:rect l="l" t="t" r="r" b="b"/>
            <a:pathLst>
              <a:path w="568959" h="1706880">
                <a:moveTo>
                  <a:pt x="568871" y="0"/>
                </a:moveTo>
                <a:lnTo>
                  <a:pt x="0" y="568871"/>
                </a:lnTo>
                <a:lnTo>
                  <a:pt x="0" y="1706587"/>
                </a:lnTo>
                <a:lnTo>
                  <a:pt x="568871" y="1137716"/>
                </a:lnTo>
                <a:lnTo>
                  <a:pt x="568871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9"/>
          <p:cNvSpPr/>
          <p:nvPr/>
        </p:nvSpPr>
        <p:spPr>
          <a:xfrm>
            <a:off x="10498447" y="2636834"/>
            <a:ext cx="363855" cy="1090930"/>
          </a:xfrm>
          <a:custGeom>
            <a:avLst/>
            <a:gdLst/>
            <a:ahLst/>
            <a:cxnLst/>
            <a:rect l="l" t="t" r="r" b="b"/>
            <a:pathLst>
              <a:path w="363854" h="1090929">
                <a:moveTo>
                  <a:pt x="363626" y="0"/>
                </a:moveTo>
                <a:lnTo>
                  <a:pt x="0" y="363626"/>
                </a:lnTo>
                <a:lnTo>
                  <a:pt x="0" y="1090841"/>
                </a:lnTo>
                <a:lnTo>
                  <a:pt x="363626" y="727227"/>
                </a:lnTo>
                <a:lnTo>
                  <a:pt x="363626" y="0"/>
                </a:lnTo>
                <a:close/>
              </a:path>
            </a:pathLst>
          </a:custGeom>
          <a:solidFill>
            <a:srgbClr val="A9A8A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raz 13">
            <a:extLst>
              <a:ext uri="{FF2B5EF4-FFF2-40B4-BE49-F238E27FC236}">
                <a16:creationId xmlns:a16="http://schemas.microsoft.com/office/drawing/2014/main" id="{7B23770B-EA6B-88EF-AE28-44A39F68B8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79452">
            <a:off x="8107572" y="-152420"/>
            <a:ext cx="2302775" cy="2308021"/>
          </a:xfrm>
          <a:prstGeom prst="rect">
            <a:avLst/>
          </a:prstGeom>
          <a:effectLst/>
        </p:spPr>
      </p:pic>
      <p:pic>
        <p:nvPicPr>
          <p:cNvPr id="5" name="Obraz 14">
            <a:extLst>
              <a:ext uri="{FF2B5EF4-FFF2-40B4-BE49-F238E27FC236}">
                <a16:creationId xmlns:a16="http://schemas.microsoft.com/office/drawing/2014/main" id="{4AC16ED6-B438-CF3C-288A-C4C241DE39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266311">
            <a:off x="8156129" y="1669412"/>
            <a:ext cx="2205660" cy="2285692"/>
          </a:xfrm>
          <a:prstGeom prst="rect">
            <a:avLst/>
          </a:prstGeom>
        </p:spPr>
      </p:pic>
      <p:pic>
        <p:nvPicPr>
          <p:cNvPr id="6" name="Obraz 15">
            <a:extLst>
              <a:ext uri="{FF2B5EF4-FFF2-40B4-BE49-F238E27FC236}">
                <a16:creationId xmlns:a16="http://schemas.microsoft.com/office/drawing/2014/main" id="{812D5A0D-D7ED-EE74-F30B-85EA1DF61A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77427" y="116195"/>
            <a:ext cx="1546526" cy="1753880"/>
          </a:xfrm>
          <a:prstGeom prst="rect">
            <a:avLst/>
          </a:prstGeom>
        </p:spPr>
      </p:pic>
      <p:pic>
        <p:nvPicPr>
          <p:cNvPr id="18" name="Obraz 16">
            <a:extLst>
              <a:ext uri="{FF2B5EF4-FFF2-40B4-BE49-F238E27FC236}">
                <a16:creationId xmlns:a16="http://schemas.microsoft.com/office/drawing/2014/main" id="{A800EF28-4BED-DA50-D46A-B3A50E5F15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127822">
            <a:off x="9903813" y="1839262"/>
            <a:ext cx="1451824" cy="1945994"/>
          </a:xfrm>
          <a:prstGeom prst="rect">
            <a:avLst/>
          </a:prstGeom>
        </p:spPr>
      </p:pic>
      <p:grpSp>
        <p:nvGrpSpPr>
          <p:cNvPr id="19" name="Grupa 18">
            <a:extLst>
              <a:ext uri="{FF2B5EF4-FFF2-40B4-BE49-F238E27FC236}">
                <a16:creationId xmlns:a16="http://schemas.microsoft.com/office/drawing/2014/main" id="{8271B9A1-88E4-BC95-A921-49D5BEF81379}"/>
              </a:ext>
            </a:extLst>
          </p:cNvPr>
          <p:cNvGrpSpPr/>
          <p:nvPr/>
        </p:nvGrpSpPr>
        <p:grpSpPr>
          <a:xfrm>
            <a:off x="3318092" y="3414576"/>
            <a:ext cx="3143507" cy="2091995"/>
            <a:chOff x="283943" y="2966352"/>
            <a:chExt cx="3594358" cy="2446286"/>
          </a:xfrm>
        </p:grpSpPr>
        <p:pic>
          <p:nvPicPr>
            <p:cNvPr id="20" name="Obraz 19">
              <a:extLst>
                <a:ext uri="{FF2B5EF4-FFF2-40B4-BE49-F238E27FC236}">
                  <a16:creationId xmlns:a16="http://schemas.microsoft.com/office/drawing/2014/main" id="{257A350C-11F5-985D-6FB9-7E6C280FD91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3943" y="3109117"/>
              <a:ext cx="1627773" cy="1621677"/>
            </a:xfrm>
            <a:prstGeom prst="rect">
              <a:avLst/>
            </a:prstGeom>
          </p:spPr>
        </p:pic>
        <p:pic>
          <p:nvPicPr>
            <p:cNvPr id="21" name="Obraz 20">
              <a:extLst>
                <a:ext uri="{FF2B5EF4-FFF2-40B4-BE49-F238E27FC236}">
                  <a16:creationId xmlns:a16="http://schemas.microsoft.com/office/drawing/2014/main" id="{17EFEA49-493A-8F4A-C57F-8D7971EC45A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77579" y="2966352"/>
              <a:ext cx="1115665" cy="1280271"/>
            </a:xfrm>
            <a:prstGeom prst="rect">
              <a:avLst/>
            </a:prstGeom>
          </p:spPr>
        </p:pic>
        <p:pic>
          <p:nvPicPr>
            <p:cNvPr id="22" name="Obraz 21">
              <a:extLst>
                <a:ext uri="{FF2B5EF4-FFF2-40B4-BE49-F238E27FC236}">
                  <a16:creationId xmlns:a16="http://schemas.microsoft.com/office/drawing/2014/main" id="{0637D1E0-054F-6069-363F-6B2A153487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95659" y="3166662"/>
              <a:ext cx="1682642" cy="1713124"/>
            </a:xfrm>
            <a:prstGeom prst="rect">
              <a:avLst/>
            </a:prstGeom>
          </p:spPr>
        </p:pic>
        <p:pic>
          <p:nvPicPr>
            <p:cNvPr id="23" name="Obraz 22">
              <a:extLst>
                <a:ext uri="{FF2B5EF4-FFF2-40B4-BE49-F238E27FC236}">
                  <a16:creationId xmlns:a16="http://schemas.microsoft.com/office/drawing/2014/main" id="{A0342CC7-DD2E-7EB0-2610-B8AEB2BAF89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106051" y="4170322"/>
              <a:ext cx="1951019" cy="1242316"/>
            </a:xfrm>
            <a:prstGeom prst="rect">
              <a:avLst/>
            </a:prstGeom>
          </p:spPr>
        </p:pic>
      </p:grpSp>
      <p:pic>
        <p:nvPicPr>
          <p:cNvPr id="24" name="Obraz 23">
            <a:extLst>
              <a:ext uri="{FF2B5EF4-FFF2-40B4-BE49-F238E27FC236}">
                <a16:creationId xmlns:a16="http://schemas.microsoft.com/office/drawing/2014/main" id="{D1A829D1-008B-E586-41F4-108A19D3CB2D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08191">
            <a:off x="1161187" y="3413212"/>
            <a:ext cx="1836828" cy="2479718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9A3A2FCC-71FF-3EA7-CB1E-EA49DFAC8C7F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748557">
            <a:off x="6379834" y="2628004"/>
            <a:ext cx="2392684" cy="3069446"/>
          </a:xfrm>
          <a:prstGeom prst="rect">
            <a:avLst/>
          </a:prstGeom>
        </p:spPr>
      </p:pic>
      <p:pic>
        <p:nvPicPr>
          <p:cNvPr id="26" name="Obraz 25">
            <a:extLst>
              <a:ext uri="{FF2B5EF4-FFF2-40B4-BE49-F238E27FC236}">
                <a16:creationId xmlns:a16="http://schemas.microsoft.com/office/drawing/2014/main" id="{0ED6D31A-30DC-8731-809A-57998E07EC4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02211" y="223317"/>
            <a:ext cx="1748178" cy="2484958"/>
          </a:xfrm>
          <a:prstGeom prst="rect">
            <a:avLst/>
          </a:prstGeom>
        </p:spPr>
      </p:pic>
      <p:pic>
        <p:nvPicPr>
          <p:cNvPr id="27" name="Obraz 27">
            <a:extLst>
              <a:ext uri="{FF2B5EF4-FFF2-40B4-BE49-F238E27FC236}">
                <a16:creationId xmlns:a16="http://schemas.microsoft.com/office/drawing/2014/main" id="{8FFA740D-6AEA-F5B5-D04A-38EA3C2C1C2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566092" y="3793060"/>
            <a:ext cx="2685541" cy="1727380"/>
          </a:xfrm>
          <a:prstGeom prst="rect">
            <a:avLst/>
          </a:prstGeom>
        </p:spPr>
      </p:pic>
      <p:sp>
        <p:nvSpPr>
          <p:cNvPr id="32" name="object 7">
            <a:extLst>
              <a:ext uri="{FF2B5EF4-FFF2-40B4-BE49-F238E27FC236}">
                <a16:creationId xmlns:a16="http://schemas.microsoft.com/office/drawing/2014/main" id="{6541E607-5EA0-3A14-2706-ABA876090572}"/>
              </a:ext>
            </a:extLst>
          </p:cNvPr>
          <p:cNvSpPr/>
          <p:nvPr/>
        </p:nvSpPr>
        <p:spPr>
          <a:xfrm>
            <a:off x="10268996" y="5512443"/>
            <a:ext cx="176530" cy="528955"/>
          </a:xfrm>
          <a:custGeom>
            <a:avLst/>
            <a:gdLst/>
            <a:ahLst/>
            <a:cxnLst/>
            <a:rect l="l" t="t" r="r" b="b"/>
            <a:pathLst>
              <a:path w="176529" h="528954">
                <a:moveTo>
                  <a:pt x="176123" y="0"/>
                </a:moveTo>
                <a:lnTo>
                  <a:pt x="0" y="176123"/>
                </a:lnTo>
                <a:lnTo>
                  <a:pt x="0" y="528358"/>
                </a:lnTo>
                <a:lnTo>
                  <a:pt x="176123" y="352234"/>
                </a:lnTo>
                <a:lnTo>
                  <a:pt x="176123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7">
            <a:extLst>
              <a:ext uri="{FF2B5EF4-FFF2-40B4-BE49-F238E27FC236}">
                <a16:creationId xmlns:a16="http://schemas.microsoft.com/office/drawing/2014/main" id="{0E69A56B-8FC4-6878-EE4D-4C110288F057}"/>
              </a:ext>
            </a:extLst>
          </p:cNvPr>
          <p:cNvSpPr/>
          <p:nvPr/>
        </p:nvSpPr>
        <p:spPr>
          <a:xfrm>
            <a:off x="10409248" y="5512443"/>
            <a:ext cx="176530" cy="528955"/>
          </a:xfrm>
          <a:custGeom>
            <a:avLst/>
            <a:gdLst/>
            <a:ahLst/>
            <a:cxnLst/>
            <a:rect l="l" t="t" r="r" b="b"/>
            <a:pathLst>
              <a:path w="176529" h="528954">
                <a:moveTo>
                  <a:pt x="176123" y="0"/>
                </a:moveTo>
                <a:lnTo>
                  <a:pt x="0" y="176123"/>
                </a:lnTo>
                <a:lnTo>
                  <a:pt x="0" y="528358"/>
                </a:lnTo>
                <a:lnTo>
                  <a:pt x="176123" y="352234"/>
                </a:lnTo>
                <a:lnTo>
                  <a:pt x="176123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066766" y="1082567"/>
            <a:ext cx="1420975" cy="2007899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370048" y="1026071"/>
            <a:ext cx="1319953" cy="1793664"/>
          </a:xfrm>
          <a:prstGeom prst="rect">
            <a:avLst/>
          </a:prstGeom>
        </p:spPr>
      </p:pic>
      <p:sp>
        <p:nvSpPr>
          <p:cNvPr id="2" name="object 11">
            <a:extLst>
              <a:ext uri="{FF2B5EF4-FFF2-40B4-BE49-F238E27FC236}">
                <a16:creationId xmlns:a16="http://schemas.microsoft.com/office/drawing/2014/main" id="{5CCF41DB-29CB-FBE2-CA89-8F5E7DC0C70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43387" y="1435839"/>
            <a:ext cx="2593694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42900" indent="-342900" algn="l" defTabSz="1219170">
              <a:buFont typeface="Arial" panose="020B0604020202020204" pitchFamily="34" charset="0"/>
              <a:buChar char="•"/>
              <a:defRPr/>
            </a:pPr>
            <a:r>
              <a:rPr lang="pl-PL" sz="2400" dirty="0" err="1">
                <a:solidFill>
                  <a:schemeClr val="tx1"/>
                </a:solidFill>
                <a:latin typeface="Lato Medium"/>
                <a:cs typeface="Gill Sans" panose="020B0502020104020203" pitchFamily="34" charset="-79"/>
              </a:rPr>
              <a:t>Free</a:t>
            </a:r>
            <a:r>
              <a:rPr lang="pl-PL" sz="2400" dirty="0">
                <a:solidFill>
                  <a:schemeClr val="tx1"/>
                </a:solidFill>
                <a:latin typeface="Lato Medium"/>
                <a:cs typeface="Gill Sans" panose="020B0502020104020203" pitchFamily="34" charset="-79"/>
              </a:rPr>
              <a:t> </a:t>
            </a:r>
            <a:r>
              <a:rPr lang="pl-PL" sz="2400" dirty="0" err="1">
                <a:solidFill>
                  <a:schemeClr val="tx1"/>
                </a:solidFill>
                <a:latin typeface="Lato Medium"/>
                <a:cs typeface="Gill Sans" panose="020B0502020104020203" pitchFamily="34" charset="-79"/>
              </a:rPr>
              <a:t>brochures</a:t>
            </a:r>
            <a:endParaRPr lang="pl-PL" sz="2400" dirty="0">
              <a:solidFill>
                <a:schemeClr val="tx1"/>
              </a:solidFill>
              <a:latin typeface="Lato Medium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827322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az 1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4389" y="3143566"/>
            <a:ext cx="3308695" cy="2721854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7" name="Obraz 1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5208" y="-55726"/>
            <a:ext cx="1773401" cy="1773401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5332" y="3241675"/>
            <a:ext cx="2937718" cy="25146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Obraz 10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0963" y="3162790"/>
            <a:ext cx="3403426" cy="261270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3" name="Obraz 1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9328" y="443764"/>
            <a:ext cx="3418356" cy="2712676"/>
          </a:xfrm>
          <a:prstGeom prst="rect">
            <a:avLst/>
          </a:prstGeom>
          <a:ln>
            <a:noFill/>
          </a:ln>
          <a:effectLst/>
        </p:spPr>
      </p:pic>
      <p:sp>
        <p:nvSpPr>
          <p:cNvPr id="8" name="object 8"/>
          <p:cNvSpPr/>
          <p:nvPr/>
        </p:nvSpPr>
        <p:spPr>
          <a:xfrm>
            <a:off x="576372" y="2907233"/>
            <a:ext cx="568960" cy="1706880"/>
          </a:xfrm>
          <a:custGeom>
            <a:avLst/>
            <a:gdLst/>
            <a:ahLst/>
            <a:cxnLst/>
            <a:rect l="l" t="t" r="r" b="b"/>
            <a:pathLst>
              <a:path w="568959" h="1706880">
                <a:moveTo>
                  <a:pt x="568871" y="0"/>
                </a:moveTo>
                <a:lnTo>
                  <a:pt x="0" y="568871"/>
                </a:lnTo>
                <a:lnTo>
                  <a:pt x="0" y="1706587"/>
                </a:lnTo>
                <a:lnTo>
                  <a:pt x="568871" y="1137716"/>
                </a:lnTo>
                <a:lnTo>
                  <a:pt x="568871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763513" y="1717675"/>
            <a:ext cx="363855" cy="1090930"/>
          </a:xfrm>
          <a:custGeom>
            <a:avLst/>
            <a:gdLst/>
            <a:ahLst/>
            <a:cxnLst/>
            <a:rect l="l" t="t" r="r" b="b"/>
            <a:pathLst>
              <a:path w="363854" h="1090929">
                <a:moveTo>
                  <a:pt x="363626" y="0"/>
                </a:moveTo>
                <a:lnTo>
                  <a:pt x="0" y="363626"/>
                </a:lnTo>
                <a:lnTo>
                  <a:pt x="0" y="1090841"/>
                </a:lnTo>
                <a:lnTo>
                  <a:pt x="363626" y="727227"/>
                </a:lnTo>
                <a:lnTo>
                  <a:pt x="363626" y="0"/>
                </a:lnTo>
                <a:close/>
              </a:path>
            </a:pathLst>
          </a:custGeom>
          <a:solidFill>
            <a:srgbClr val="A9A8A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5002" y="482092"/>
            <a:ext cx="3319447" cy="2643174"/>
          </a:xfrm>
          <a:prstGeom prst="rect">
            <a:avLst/>
          </a:prstGeom>
          <a:ln>
            <a:noFill/>
          </a:ln>
          <a:effectLst/>
        </p:spPr>
      </p:pic>
      <p:sp>
        <p:nvSpPr>
          <p:cNvPr id="16" name="object 9"/>
          <p:cNvSpPr/>
          <p:nvPr/>
        </p:nvSpPr>
        <p:spPr>
          <a:xfrm>
            <a:off x="10498447" y="2636834"/>
            <a:ext cx="363855" cy="1090930"/>
          </a:xfrm>
          <a:custGeom>
            <a:avLst/>
            <a:gdLst/>
            <a:ahLst/>
            <a:cxnLst/>
            <a:rect l="l" t="t" r="r" b="b"/>
            <a:pathLst>
              <a:path w="363854" h="1090929">
                <a:moveTo>
                  <a:pt x="363626" y="0"/>
                </a:moveTo>
                <a:lnTo>
                  <a:pt x="0" y="363626"/>
                </a:lnTo>
                <a:lnTo>
                  <a:pt x="0" y="1090841"/>
                </a:lnTo>
                <a:lnTo>
                  <a:pt x="363626" y="727227"/>
                </a:lnTo>
                <a:lnTo>
                  <a:pt x="363626" y="0"/>
                </a:lnTo>
                <a:close/>
              </a:path>
            </a:pathLst>
          </a:custGeom>
          <a:solidFill>
            <a:srgbClr val="A9A8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Prostokąt 1"/>
          <p:cNvSpPr/>
          <p:nvPr/>
        </p:nvSpPr>
        <p:spPr>
          <a:xfrm>
            <a:off x="761216" y="1834084"/>
            <a:ext cx="30697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55600" indent="-342900"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pl-PL" sz="2400" b="1" spc="-10" dirty="0"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e-learning platform</a:t>
            </a:r>
          </a:p>
        </p:txBody>
      </p:sp>
      <p:sp>
        <p:nvSpPr>
          <p:cNvPr id="3" name="object 7">
            <a:extLst>
              <a:ext uri="{FF2B5EF4-FFF2-40B4-BE49-F238E27FC236}">
                <a16:creationId xmlns:a16="http://schemas.microsoft.com/office/drawing/2014/main" id="{C30519D1-7ABF-E953-BFFB-00E0252780B3}"/>
              </a:ext>
            </a:extLst>
          </p:cNvPr>
          <p:cNvSpPr/>
          <p:nvPr/>
        </p:nvSpPr>
        <p:spPr>
          <a:xfrm>
            <a:off x="10268996" y="5512443"/>
            <a:ext cx="176530" cy="528955"/>
          </a:xfrm>
          <a:custGeom>
            <a:avLst/>
            <a:gdLst/>
            <a:ahLst/>
            <a:cxnLst/>
            <a:rect l="l" t="t" r="r" b="b"/>
            <a:pathLst>
              <a:path w="176529" h="528954">
                <a:moveTo>
                  <a:pt x="176123" y="0"/>
                </a:moveTo>
                <a:lnTo>
                  <a:pt x="0" y="176123"/>
                </a:lnTo>
                <a:lnTo>
                  <a:pt x="0" y="528358"/>
                </a:lnTo>
                <a:lnTo>
                  <a:pt x="176123" y="352234"/>
                </a:lnTo>
                <a:lnTo>
                  <a:pt x="176123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7">
            <a:extLst>
              <a:ext uri="{FF2B5EF4-FFF2-40B4-BE49-F238E27FC236}">
                <a16:creationId xmlns:a16="http://schemas.microsoft.com/office/drawing/2014/main" id="{865AC1B0-1DB4-B6C2-728F-CAA2EFD7EC1E}"/>
              </a:ext>
            </a:extLst>
          </p:cNvPr>
          <p:cNvSpPr/>
          <p:nvPr/>
        </p:nvSpPr>
        <p:spPr>
          <a:xfrm>
            <a:off x="10409248" y="5512443"/>
            <a:ext cx="176530" cy="528955"/>
          </a:xfrm>
          <a:custGeom>
            <a:avLst/>
            <a:gdLst/>
            <a:ahLst/>
            <a:cxnLst/>
            <a:rect l="l" t="t" r="r" b="b"/>
            <a:pathLst>
              <a:path w="176529" h="528954">
                <a:moveTo>
                  <a:pt x="176123" y="0"/>
                </a:moveTo>
                <a:lnTo>
                  <a:pt x="0" y="176123"/>
                </a:lnTo>
                <a:lnTo>
                  <a:pt x="0" y="528358"/>
                </a:lnTo>
                <a:lnTo>
                  <a:pt x="176123" y="352234"/>
                </a:lnTo>
                <a:lnTo>
                  <a:pt x="176123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545055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Obraz 1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5208" y="-55726"/>
            <a:ext cx="1773401" cy="1773401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65511CB-954E-48FC-AA7E-C23A49021A5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5819" y="441952"/>
            <a:ext cx="4409959" cy="2757210"/>
          </a:xfrm>
          <a:prstGeom prst="rect">
            <a:avLst/>
          </a:prstGeom>
        </p:spPr>
      </p:pic>
      <p:sp>
        <p:nvSpPr>
          <p:cNvPr id="11" name="Prostokąt 10"/>
          <p:cNvSpPr/>
          <p:nvPr/>
        </p:nvSpPr>
        <p:spPr>
          <a:xfrm>
            <a:off x="1613494" y="2098675"/>
            <a:ext cx="36760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42900"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pl-PL" sz="2400" b="1" spc="-10" dirty="0" err="1"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Short</a:t>
            </a:r>
            <a:r>
              <a:rPr lang="pl-PL" sz="2400" b="1" spc="-10" dirty="0"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 video </a:t>
            </a:r>
            <a:r>
              <a:rPr lang="pl-PL" sz="2400" b="1" spc="-10" dirty="0" err="1"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redordings</a:t>
            </a:r>
            <a:endParaRPr lang="pl-PL" sz="2400" b="1" spc="-10" dirty="0"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endParaRPr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4F8F8CDF-5069-4C44-8D2D-DEC260FF2BF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30271" y="3317875"/>
            <a:ext cx="4271125" cy="2797620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10788650" y="1849223"/>
            <a:ext cx="568960" cy="1706880"/>
          </a:xfrm>
          <a:custGeom>
            <a:avLst/>
            <a:gdLst/>
            <a:ahLst/>
            <a:cxnLst/>
            <a:rect l="l" t="t" r="r" b="b"/>
            <a:pathLst>
              <a:path w="568959" h="1706880">
                <a:moveTo>
                  <a:pt x="568871" y="0"/>
                </a:moveTo>
                <a:lnTo>
                  <a:pt x="0" y="568871"/>
                </a:lnTo>
                <a:lnTo>
                  <a:pt x="0" y="1706587"/>
                </a:lnTo>
                <a:lnTo>
                  <a:pt x="568871" y="1137716"/>
                </a:lnTo>
                <a:lnTo>
                  <a:pt x="568871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45208" y="4674891"/>
            <a:ext cx="363855" cy="1090930"/>
          </a:xfrm>
          <a:custGeom>
            <a:avLst/>
            <a:gdLst/>
            <a:ahLst/>
            <a:cxnLst/>
            <a:rect l="l" t="t" r="r" b="b"/>
            <a:pathLst>
              <a:path w="363854" h="1090929">
                <a:moveTo>
                  <a:pt x="363626" y="0"/>
                </a:moveTo>
                <a:lnTo>
                  <a:pt x="0" y="363626"/>
                </a:lnTo>
                <a:lnTo>
                  <a:pt x="0" y="1090841"/>
                </a:lnTo>
                <a:lnTo>
                  <a:pt x="363626" y="727227"/>
                </a:lnTo>
                <a:lnTo>
                  <a:pt x="363626" y="0"/>
                </a:lnTo>
                <a:close/>
              </a:path>
            </a:pathLst>
          </a:custGeom>
          <a:solidFill>
            <a:srgbClr val="A9A8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7">
            <a:extLst>
              <a:ext uri="{FF2B5EF4-FFF2-40B4-BE49-F238E27FC236}">
                <a16:creationId xmlns:a16="http://schemas.microsoft.com/office/drawing/2014/main" id="{21B00F42-5F29-4AC5-4E85-D102193037F4}"/>
              </a:ext>
            </a:extLst>
          </p:cNvPr>
          <p:cNvSpPr/>
          <p:nvPr/>
        </p:nvSpPr>
        <p:spPr>
          <a:xfrm>
            <a:off x="10268996" y="5512443"/>
            <a:ext cx="176530" cy="528955"/>
          </a:xfrm>
          <a:custGeom>
            <a:avLst/>
            <a:gdLst/>
            <a:ahLst/>
            <a:cxnLst/>
            <a:rect l="l" t="t" r="r" b="b"/>
            <a:pathLst>
              <a:path w="176529" h="528954">
                <a:moveTo>
                  <a:pt x="176123" y="0"/>
                </a:moveTo>
                <a:lnTo>
                  <a:pt x="0" y="176123"/>
                </a:lnTo>
                <a:lnTo>
                  <a:pt x="0" y="528358"/>
                </a:lnTo>
                <a:lnTo>
                  <a:pt x="176123" y="352234"/>
                </a:lnTo>
                <a:lnTo>
                  <a:pt x="176123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4E10912D-D194-85EB-0DE7-D92E4EAEB98F}"/>
              </a:ext>
            </a:extLst>
          </p:cNvPr>
          <p:cNvSpPr/>
          <p:nvPr/>
        </p:nvSpPr>
        <p:spPr>
          <a:xfrm>
            <a:off x="10896600" y="4537075"/>
            <a:ext cx="176530" cy="528955"/>
          </a:xfrm>
          <a:custGeom>
            <a:avLst/>
            <a:gdLst/>
            <a:ahLst/>
            <a:cxnLst/>
            <a:rect l="l" t="t" r="r" b="b"/>
            <a:pathLst>
              <a:path w="176529" h="528954">
                <a:moveTo>
                  <a:pt x="176123" y="0"/>
                </a:moveTo>
                <a:lnTo>
                  <a:pt x="0" y="176123"/>
                </a:lnTo>
                <a:lnTo>
                  <a:pt x="0" y="528358"/>
                </a:lnTo>
                <a:lnTo>
                  <a:pt x="176123" y="352234"/>
                </a:lnTo>
                <a:lnTo>
                  <a:pt x="176123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189645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1A200-C2E6-3378-4BD0-5024A6403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>
            <a:extLst>
              <a:ext uri="{FF2B5EF4-FFF2-40B4-BE49-F238E27FC236}">
                <a16:creationId xmlns:a16="http://schemas.microsoft.com/office/drawing/2014/main" id="{9986E161-CF53-AB62-AD34-263C7B28137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43386" y="1705065"/>
            <a:ext cx="8659464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 algn="l" defTabSz="1219170">
              <a:spcBef>
                <a:spcPts val="95"/>
              </a:spcBef>
              <a:buFont typeface="Arial" panose="020B0604020202020204" pitchFamily="34" charset="0"/>
              <a:buChar char="•"/>
              <a:defRPr/>
            </a:pPr>
            <a:r>
              <a:rPr lang="pl-PL" sz="2400" b="1" spc="-10" dirty="0" err="1"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Debut</a:t>
            </a:r>
            <a:r>
              <a:rPr lang="pl-PL" sz="2400" b="1" spc="-10" dirty="0"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 of </a:t>
            </a:r>
            <a:r>
              <a:rPr lang="pl-PL" sz="2400" b="1" spc="-10" dirty="0" err="1"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influencer</a:t>
            </a:r>
            <a:r>
              <a:rPr lang="pl-PL" sz="2400" b="1" spc="-10" dirty="0"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 </a:t>
            </a:r>
            <a:r>
              <a:rPr lang="pl-PL" sz="2400" b="1" spc="-10" dirty="0" err="1"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collaboration</a:t>
            </a:r>
            <a:endParaRPr lang="pl-PL" sz="2400" b="1" spc="-10" dirty="0"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endParaRPr>
          </a:p>
        </p:txBody>
      </p:sp>
      <p:sp>
        <p:nvSpPr>
          <p:cNvPr id="12" name="object 8">
            <a:extLst>
              <a:ext uri="{FF2B5EF4-FFF2-40B4-BE49-F238E27FC236}">
                <a16:creationId xmlns:a16="http://schemas.microsoft.com/office/drawing/2014/main" id="{E113F43A-E91F-50B2-119C-8DCCD23D4B17}"/>
              </a:ext>
            </a:extLst>
          </p:cNvPr>
          <p:cNvSpPr/>
          <p:nvPr/>
        </p:nvSpPr>
        <p:spPr>
          <a:xfrm>
            <a:off x="10166003" y="217863"/>
            <a:ext cx="568960" cy="1706880"/>
          </a:xfrm>
          <a:custGeom>
            <a:avLst/>
            <a:gdLst/>
            <a:ahLst/>
            <a:cxnLst/>
            <a:rect l="l" t="t" r="r" b="b"/>
            <a:pathLst>
              <a:path w="568959" h="1706880">
                <a:moveTo>
                  <a:pt x="568871" y="0"/>
                </a:moveTo>
                <a:lnTo>
                  <a:pt x="0" y="568871"/>
                </a:lnTo>
                <a:lnTo>
                  <a:pt x="0" y="1706587"/>
                </a:lnTo>
                <a:lnTo>
                  <a:pt x="568871" y="1137716"/>
                </a:lnTo>
                <a:lnTo>
                  <a:pt x="568871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object 9">
            <a:extLst>
              <a:ext uri="{FF2B5EF4-FFF2-40B4-BE49-F238E27FC236}">
                <a16:creationId xmlns:a16="http://schemas.microsoft.com/office/drawing/2014/main" id="{A6F1C27A-48B1-782B-9B1A-11AAB97A9979}"/>
              </a:ext>
            </a:extLst>
          </p:cNvPr>
          <p:cNvSpPr/>
          <p:nvPr/>
        </p:nvSpPr>
        <p:spPr>
          <a:xfrm>
            <a:off x="10864850" y="5277776"/>
            <a:ext cx="363855" cy="1090930"/>
          </a:xfrm>
          <a:custGeom>
            <a:avLst/>
            <a:gdLst/>
            <a:ahLst/>
            <a:cxnLst/>
            <a:rect l="l" t="t" r="r" b="b"/>
            <a:pathLst>
              <a:path w="363854" h="1090929">
                <a:moveTo>
                  <a:pt x="363626" y="0"/>
                </a:moveTo>
                <a:lnTo>
                  <a:pt x="0" y="363626"/>
                </a:lnTo>
                <a:lnTo>
                  <a:pt x="0" y="1090841"/>
                </a:lnTo>
                <a:lnTo>
                  <a:pt x="363626" y="727227"/>
                </a:lnTo>
                <a:lnTo>
                  <a:pt x="363626" y="0"/>
                </a:lnTo>
                <a:close/>
              </a:path>
            </a:pathLst>
          </a:custGeom>
          <a:solidFill>
            <a:srgbClr val="A9A8A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9" name="Obraz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387" y="2327275"/>
            <a:ext cx="1678010" cy="2950501"/>
          </a:xfrm>
          <a:prstGeom prst="rect">
            <a:avLst/>
          </a:prstGeom>
        </p:spPr>
      </p:pic>
      <p:pic>
        <p:nvPicPr>
          <p:cNvPr id="22" name="Obraz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756" y="2327275"/>
            <a:ext cx="1684218" cy="2950501"/>
          </a:xfrm>
          <a:prstGeom prst="rect">
            <a:avLst/>
          </a:prstGeom>
        </p:spPr>
      </p:pic>
      <p:pic>
        <p:nvPicPr>
          <p:cNvPr id="23" name="Obraz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333" y="2327274"/>
            <a:ext cx="1751809" cy="2950501"/>
          </a:xfrm>
          <a:prstGeom prst="rect">
            <a:avLst/>
          </a:prstGeom>
        </p:spPr>
      </p:pic>
      <p:pic>
        <p:nvPicPr>
          <p:cNvPr id="24" name="Obraz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314" y="2327274"/>
            <a:ext cx="2127197" cy="2950501"/>
          </a:xfrm>
          <a:prstGeom prst="rect">
            <a:avLst/>
          </a:prstGeom>
        </p:spPr>
      </p:pic>
      <p:pic>
        <p:nvPicPr>
          <p:cNvPr id="28" name="Obraz 2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9682" y="2333844"/>
            <a:ext cx="1696774" cy="2950501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E69F7BF6-EFCA-A8B8-53DD-622F238E5C1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5208" y="-55726"/>
            <a:ext cx="1773401" cy="177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8339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1A200-C2E6-3378-4BD0-5024A6403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>
            <a:extLst>
              <a:ext uri="{FF2B5EF4-FFF2-40B4-BE49-F238E27FC236}">
                <a16:creationId xmlns:a16="http://schemas.microsoft.com/office/drawing/2014/main" id="{9986E161-CF53-AB62-AD34-263C7B28137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43386" y="1460059"/>
            <a:ext cx="8659464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42900" indent="-342900" algn="l" defTabSz="1219170">
              <a:buFont typeface="Arial" panose="020B0604020202020204" pitchFamily="34" charset="0"/>
              <a:buChar char="•"/>
              <a:defRPr/>
            </a:pPr>
            <a:r>
              <a:rPr lang="pl-PL" sz="2400" b="1" dirty="0" err="1">
                <a:solidFill>
                  <a:schemeClr val="tx1"/>
                </a:solidFill>
                <a:cs typeface="Gill Sans" panose="020B0502020104020203" pitchFamily="34" charset="-79"/>
              </a:rPr>
              <a:t>Social</a:t>
            </a:r>
            <a:r>
              <a:rPr lang="pl-PL" sz="2400" b="1" dirty="0">
                <a:solidFill>
                  <a:schemeClr val="tx1"/>
                </a:solidFill>
                <a:cs typeface="Gill Sans" panose="020B0502020104020203" pitchFamily="34" charset="-79"/>
              </a:rPr>
              <a:t> media</a:t>
            </a:r>
          </a:p>
        </p:txBody>
      </p:sp>
      <p:sp>
        <p:nvSpPr>
          <p:cNvPr id="12" name="object 8">
            <a:extLst>
              <a:ext uri="{FF2B5EF4-FFF2-40B4-BE49-F238E27FC236}">
                <a16:creationId xmlns:a16="http://schemas.microsoft.com/office/drawing/2014/main" id="{E113F43A-E91F-50B2-119C-8DCCD23D4B17}"/>
              </a:ext>
            </a:extLst>
          </p:cNvPr>
          <p:cNvSpPr/>
          <p:nvPr/>
        </p:nvSpPr>
        <p:spPr>
          <a:xfrm>
            <a:off x="572264" y="2936875"/>
            <a:ext cx="568960" cy="1706880"/>
          </a:xfrm>
          <a:custGeom>
            <a:avLst/>
            <a:gdLst/>
            <a:ahLst/>
            <a:cxnLst/>
            <a:rect l="l" t="t" r="r" b="b"/>
            <a:pathLst>
              <a:path w="568959" h="1706880">
                <a:moveTo>
                  <a:pt x="568871" y="0"/>
                </a:moveTo>
                <a:lnTo>
                  <a:pt x="0" y="568871"/>
                </a:lnTo>
                <a:lnTo>
                  <a:pt x="0" y="1706587"/>
                </a:lnTo>
                <a:lnTo>
                  <a:pt x="568871" y="1137716"/>
                </a:lnTo>
                <a:lnTo>
                  <a:pt x="568871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object 9">
            <a:extLst>
              <a:ext uri="{FF2B5EF4-FFF2-40B4-BE49-F238E27FC236}">
                <a16:creationId xmlns:a16="http://schemas.microsoft.com/office/drawing/2014/main" id="{A6F1C27A-48B1-782B-9B1A-11AAB97A9979}"/>
              </a:ext>
            </a:extLst>
          </p:cNvPr>
          <p:cNvSpPr/>
          <p:nvPr/>
        </p:nvSpPr>
        <p:spPr>
          <a:xfrm>
            <a:off x="8128513" y="749801"/>
            <a:ext cx="363855" cy="1090930"/>
          </a:xfrm>
          <a:custGeom>
            <a:avLst/>
            <a:gdLst/>
            <a:ahLst/>
            <a:cxnLst/>
            <a:rect l="l" t="t" r="r" b="b"/>
            <a:pathLst>
              <a:path w="363854" h="1090929">
                <a:moveTo>
                  <a:pt x="363626" y="0"/>
                </a:moveTo>
                <a:lnTo>
                  <a:pt x="0" y="363626"/>
                </a:lnTo>
                <a:lnTo>
                  <a:pt x="0" y="1090841"/>
                </a:lnTo>
                <a:lnTo>
                  <a:pt x="363626" y="727227"/>
                </a:lnTo>
                <a:lnTo>
                  <a:pt x="363626" y="0"/>
                </a:lnTo>
                <a:close/>
              </a:path>
            </a:pathLst>
          </a:custGeom>
          <a:solidFill>
            <a:srgbClr val="A9A8A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094" y="2085976"/>
            <a:ext cx="2192756" cy="1335061"/>
          </a:xfrm>
          <a:prstGeom prst="rect">
            <a:avLst/>
          </a:prstGeom>
        </p:spPr>
      </p:pic>
      <p:pic>
        <p:nvPicPr>
          <p:cNvPr id="16" name="Obraz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723" y="3457500"/>
            <a:ext cx="2727327" cy="1526679"/>
          </a:xfrm>
          <a:prstGeom prst="rect">
            <a:avLst/>
          </a:prstGeom>
        </p:spPr>
      </p:pic>
      <p:pic>
        <p:nvPicPr>
          <p:cNvPr id="17" name="Obraz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210" y="2085976"/>
            <a:ext cx="2311116" cy="1311130"/>
          </a:xfrm>
          <a:prstGeom prst="rect">
            <a:avLst/>
          </a:prstGeom>
        </p:spPr>
      </p:pic>
      <p:pic>
        <p:nvPicPr>
          <p:cNvPr id="18" name="Obraz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8307" y="2080923"/>
            <a:ext cx="2344061" cy="1309719"/>
          </a:xfrm>
          <a:prstGeom prst="rect">
            <a:avLst/>
          </a:prstGeom>
        </p:spPr>
      </p:pic>
      <p:pic>
        <p:nvPicPr>
          <p:cNvPr id="20" name="Obraz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22276" y="3491224"/>
            <a:ext cx="2197831" cy="2814975"/>
          </a:xfrm>
          <a:prstGeom prst="rect">
            <a:avLst/>
          </a:prstGeom>
        </p:spPr>
      </p:pic>
      <p:pic>
        <p:nvPicPr>
          <p:cNvPr id="21" name="Obraz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9458" y="476488"/>
            <a:ext cx="2369304" cy="1523679"/>
          </a:xfrm>
          <a:prstGeom prst="rect">
            <a:avLst/>
          </a:prstGeom>
        </p:spPr>
      </p:pic>
      <p:pic>
        <p:nvPicPr>
          <p:cNvPr id="25" name="Obraz 2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666" y="3472229"/>
            <a:ext cx="1515305" cy="1509744"/>
          </a:xfrm>
          <a:prstGeom prst="rect">
            <a:avLst/>
          </a:prstGeom>
        </p:spPr>
      </p:pic>
      <p:pic>
        <p:nvPicPr>
          <p:cNvPr id="26" name="Obraz 2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5165" y="4208573"/>
            <a:ext cx="1266750" cy="2097628"/>
          </a:xfrm>
          <a:prstGeom prst="rect">
            <a:avLst/>
          </a:prstGeom>
        </p:spPr>
      </p:pic>
      <p:pic>
        <p:nvPicPr>
          <p:cNvPr id="27" name="Obraz 2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9850" y="3481162"/>
            <a:ext cx="1150872" cy="1559379"/>
          </a:xfrm>
          <a:prstGeom prst="rect">
            <a:avLst/>
          </a:prstGeom>
        </p:spPr>
      </p:pic>
      <p:pic>
        <p:nvPicPr>
          <p:cNvPr id="30" name="Obraz 2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6379" y="2062290"/>
            <a:ext cx="1282383" cy="1941385"/>
          </a:xfrm>
          <a:prstGeom prst="rect">
            <a:avLst/>
          </a:prstGeom>
        </p:spPr>
      </p:pic>
      <p:pic>
        <p:nvPicPr>
          <p:cNvPr id="31" name="Obraz 3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250" y="3481162"/>
            <a:ext cx="975819" cy="1500811"/>
          </a:xfrm>
          <a:prstGeom prst="rect">
            <a:avLst/>
          </a:prstGeom>
        </p:spPr>
      </p:pic>
      <p:pic>
        <p:nvPicPr>
          <p:cNvPr id="32" name="Obraz 3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466" y="5047982"/>
            <a:ext cx="1676902" cy="1303960"/>
          </a:xfrm>
          <a:prstGeom prst="rect">
            <a:avLst/>
          </a:prstGeom>
        </p:spPr>
      </p:pic>
      <p:pic>
        <p:nvPicPr>
          <p:cNvPr id="33" name="Obraz 3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6140" y="5072493"/>
            <a:ext cx="1544582" cy="1279449"/>
          </a:xfrm>
          <a:prstGeom prst="rect">
            <a:avLst/>
          </a:prstGeom>
        </p:spPr>
      </p:pic>
      <p:pic>
        <p:nvPicPr>
          <p:cNvPr id="34" name="Obraz 33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723" y="5034614"/>
            <a:ext cx="1522783" cy="1317328"/>
          </a:xfrm>
          <a:prstGeom prst="rect">
            <a:avLst/>
          </a:prstGeom>
        </p:spPr>
      </p:pic>
      <p:pic>
        <p:nvPicPr>
          <p:cNvPr id="35" name="Obraz 3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949" y="5047982"/>
            <a:ext cx="1463769" cy="1303960"/>
          </a:xfrm>
          <a:prstGeom prst="rect">
            <a:avLst/>
          </a:prstGeom>
        </p:spPr>
      </p:pic>
      <p:pic>
        <p:nvPicPr>
          <p:cNvPr id="36" name="Obraz 35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3230" y="2074662"/>
            <a:ext cx="1631611" cy="1315980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CC59D4FB-8D4B-1B81-5CE6-354048E320B1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5208" y="-55726"/>
            <a:ext cx="1773401" cy="177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1841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238038" y="1374774"/>
            <a:ext cx="618490" cy="1854200"/>
          </a:xfrm>
          <a:custGeom>
            <a:avLst/>
            <a:gdLst/>
            <a:ahLst/>
            <a:cxnLst/>
            <a:rect l="l" t="t" r="r" b="b"/>
            <a:pathLst>
              <a:path w="618489" h="1854200">
                <a:moveTo>
                  <a:pt x="0" y="0"/>
                </a:moveTo>
                <a:lnTo>
                  <a:pt x="0" y="1236002"/>
                </a:lnTo>
                <a:lnTo>
                  <a:pt x="618007" y="1853996"/>
                </a:lnTo>
                <a:lnTo>
                  <a:pt x="618007" y="617994"/>
                </a:lnTo>
                <a:lnTo>
                  <a:pt x="0" y="0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70206" y="-1"/>
            <a:ext cx="254635" cy="612140"/>
          </a:xfrm>
          <a:custGeom>
            <a:avLst/>
            <a:gdLst/>
            <a:ahLst/>
            <a:cxnLst/>
            <a:rect l="l" t="t" r="r" b="b"/>
            <a:pathLst>
              <a:path w="254635" h="612140">
                <a:moveTo>
                  <a:pt x="254152" y="0"/>
                </a:moveTo>
                <a:lnTo>
                  <a:pt x="103695" y="0"/>
                </a:lnTo>
                <a:lnTo>
                  <a:pt x="0" y="103695"/>
                </a:lnTo>
                <a:lnTo>
                  <a:pt x="0" y="612000"/>
                </a:lnTo>
                <a:lnTo>
                  <a:pt x="254152" y="357847"/>
                </a:lnTo>
                <a:lnTo>
                  <a:pt x="254152" y="0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853849" y="-1"/>
            <a:ext cx="852169" cy="1374775"/>
          </a:xfrm>
          <a:custGeom>
            <a:avLst/>
            <a:gdLst/>
            <a:ahLst/>
            <a:cxnLst/>
            <a:rect l="l" t="t" r="r" b="b"/>
            <a:pathLst>
              <a:path w="852170" h="1374775">
                <a:moveTo>
                  <a:pt x="851750" y="0"/>
                </a:moveTo>
                <a:lnTo>
                  <a:pt x="0" y="0"/>
                </a:lnTo>
                <a:lnTo>
                  <a:pt x="0" y="1374457"/>
                </a:lnTo>
                <a:lnTo>
                  <a:pt x="851750" y="522706"/>
                </a:lnTo>
                <a:lnTo>
                  <a:pt x="851750" y="0"/>
                </a:lnTo>
                <a:close/>
              </a:path>
            </a:pathLst>
          </a:custGeom>
          <a:solidFill>
            <a:srgbClr val="B1B1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706018" y="4460875"/>
            <a:ext cx="681990" cy="227329"/>
          </a:xfrm>
          <a:custGeom>
            <a:avLst/>
            <a:gdLst/>
            <a:ahLst/>
            <a:cxnLst/>
            <a:rect l="l" t="t" r="r" b="b"/>
            <a:pathLst>
              <a:path w="681990" h="227329">
                <a:moveTo>
                  <a:pt x="454596" y="0"/>
                </a:moveTo>
                <a:lnTo>
                  <a:pt x="0" y="0"/>
                </a:lnTo>
                <a:lnTo>
                  <a:pt x="227304" y="227291"/>
                </a:lnTo>
                <a:lnTo>
                  <a:pt x="681888" y="227291"/>
                </a:lnTo>
                <a:lnTo>
                  <a:pt x="454596" y="0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65999" y="5522393"/>
            <a:ext cx="227329" cy="681990"/>
          </a:xfrm>
          <a:custGeom>
            <a:avLst/>
            <a:gdLst/>
            <a:ahLst/>
            <a:cxnLst/>
            <a:rect l="l" t="t" r="r" b="b"/>
            <a:pathLst>
              <a:path w="227330" h="681989">
                <a:moveTo>
                  <a:pt x="227291" y="0"/>
                </a:moveTo>
                <a:lnTo>
                  <a:pt x="0" y="227304"/>
                </a:lnTo>
                <a:lnTo>
                  <a:pt x="0" y="681888"/>
                </a:lnTo>
                <a:lnTo>
                  <a:pt x="227291" y="454596"/>
                </a:lnTo>
                <a:lnTo>
                  <a:pt x="227291" y="0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5394" y="842392"/>
            <a:ext cx="368300" cy="123189"/>
          </a:xfrm>
          <a:custGeom>
            <a:avLst/>
            <a:gdLst/>
            <a:ahLst/>
            <a:cxnLst/>
            <a:rect l="l" t="t" r="r" b="b"/>
            <a:pathLst>
              <a:path w="368300" h="123190">
                <a:moveTo>
                  <a:pt x="245478" y="0"/>
                </a:moveTo>
                <a:lnTo>
                  <a:pt x="0" y="0"/>
                </a:lnTo>
                <a:lnTo>
                  <a:pt x="122745" y="122745"/>
                </a:lnTo>
                <a:lnTo>
                  <a:pt x="368223" y="122745"/>
                </a:lnTo>
                <a:lnTo>
                  <a:pt x="245478" y="0"/>
                </a:lnTo>
                <a:close/>
              </a:path>
            </a:pathLst>
          </a:custGeom>
          <a:solidFill>
            <a:srgbClr val="E1E1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913996" y="6185983"/>
            <a:ext cx="2106295" cy="294640"/>
          </a:xfrm>
          <a:custGeom>
            <a:avLst/>
            <a:gdLst/>
            <a:ahLst/>
            <a:cxnLst/>
            <a:rect l="l" t="t" r="r" b="b"/>
            <a:pathLst>
              <a:path w="2106295" h="294639">
                <a:moveTo>
                  <a:pt x="1811997" y="0"/>
                </a:moveTo>
                <a:lnTo>
                  <a:pt x="0" y="0"/>
                </a:lnTo>
                <a:lnTo>
                  <a:pt x="294005" y="294017"/>
                </a:lnTo>
                <a:lnTo>
                  <a:pt x="2106015" y="294017"/>
                </a:lnTo>
                <a:lnTo>
                  <a:pt x="1811997" y="0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2"/>
          <p:cNvSpPr txBox="1">
            <a:spLocks/>
          </p:cNvSpPr>
          <p:nvPr/>
        </p:nvSpPr>
        <p:spPr>
          <a:xfrm>
            <a:off x="6501827" y="4143410"/>
            <a:ext cx="4051671" cy="14183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800" b="0" i="0">
                <a:solidFill>
                  <a:srgbClr val="231F20"/>
                </a:solidFill>
                <a:latin typeface="Lato Medium"/>
                <a:ea typeface="+mj-ea"/>
                <a:cs typeface="Lato Medium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pl-PL" sz="2000" b="1" dirty="0"/>
              <a:t>Joanna Kupka</a:t>
            </a:r>
            <a:endParaRPr lang="pl-PL" sz="2000" dirty="0"/>
          </a:p>
          <a:p>
            <a:pPr marL="12700">
              <a:spcBef>
                <a:spcPts val="100"/>
              </a:spcBef>
            </a:pPr>
            <a:endParaRPr lang="pl-PL" sz="800" dirty="0"/>
          </a:p>
          <a:p>
            <a:pPr marL="12700" algn="l">
              <a:spcBef>
                <a:spcPts val="100"/>
              </a:spcBef>
            </a:pPr>
            <a:r>
              <a:rPr lang="pl-PL" sz="1600" dirty="0" err="1"/>
              <a:t>Deputy</a:t>
            </a:r>
            <a:r>
              <a:rPr lang="pl-PL" sz="1600" dirty="0"/>
              <a:t> Director, </a:t>
            </a:r>
            <a:br>
              <a:rPr lang="pl-PL" sz="1600" dirty="0"/>
            </a:br>
            <a:r>
              <a:rPr lang="pl-PL" sz="1600" dirty="0" err="1"/>
              <a:t>Innovation</a:t>
            </a:r>
            <a:r>
              <a:rPr lang="pl-PL" sz="1600" dirty="0"/>
              <a:t> and </a:t>
            </a:r>
            <a:r>
              <a:rPr lang="pl-PL" sz="1600" dirty="0" err="1"/>
              <a:t>Communication</a:t>
            </a:r>
            <a:r>
              <a:rPr lang="pl-PL" sz="1600" dirty="0"/>
              <a:t> </a:t>
            </a:r>
            <a:r>
              <a:rPr lang="pl-PL" sz="1600" dirty="0" err="1"/>
              <a:t>Department</a:t>
            </a:r>
            <a:endParaRPr lang="pl-PL" sz="1600" dirty="0"/>
          </a:p>
          <a:p>
            <a:pPr marL="12700" algn="l">
              <a:spcBef>
                <a:spcPts val="100"/>
              </a:spcBef>
            </a:pPr>
            <a:r>
              <a:rPr lang="pl-PL" sz="1600" dirty="0" err="1"/>
              <a:t>Polish</a:t>
            </a:r>
            <a:r>
              <a:rPr lang="pl-PL" sz="1600" dirty="0"/>
              <a:t> Patent Office</a:t>
            </a:r>
          </a:p>
          <a:p>
            <a:pPr marL="12700" algn="r">
              <a:spcBef>
                <a:spcPts val="100"/>
              </a:spcBef>
            </a:pPr>
            <a:endParaRPr lang="pl-PL" sz="1200" dirty="0"/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3134" y="1294211"/>
            <a:ext cx="2809445" cy="2809445"/>
          </a:xfrm>
          <a:prstGeom prst="rect">
            <a:avLst/>
          </a:prstGeom>
        </p:spPr>
      </p:pic>
      <p:sp>
        <p:nvSpPr>
          <p:cNvPr id="13" name="pole tekstowe 22">
            <a:extLst>
              <a:ext uri="{FF2B5EF4-FFF2-40B4-BE49-F238E27FC236}">
                <a16:creationId xmlns:a16="http://schemas.microsoft.com/office/drawing/2014/main" id="{CAD498BC-982E-E847-41BF-EA0E3F866859}"/>
              </a:ext>
            </a:extLst>
          </p:cNvPr>
          <p:cNvSpPr txBox="1"/>
          <p:nvPr/>
        </p:nvSpPr>
        <p:spPr>
          <a:xfrm>
            <a:off x="3244850" y="2175887"/>
            <a:ext cx="410445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3200" b="1" dirty="0">
              <a:solidFill>
                <a:srgbClr val="FF0000"/>
              </a:solidFill>
            </a:endParaRPr>
          </a:p>
          <a:p>
            <a:endParaRPr lang="pl-PL" altLang="ko-KR" sz="3200" b="1" dirty="0">
              <a:solidFill>
                <a:srgbClr val="FF0000"/>
              </a:solidFill>
            </a:endParaRPr>
          </a:p>
          <a:p>
            <a:endParaRPr lang="pl-PL" altLang="ko-KR" sz="3200" b="1" dirty="0">
              <a:solidFill>
                <a:srgbClr val="FF0000"/>
              </a:solidFill>
            </a:endParaRPr>
          </a:p>
          <a:p>
            <a:endParaRPr lang="pl-PL" sz="3200" b="1" dirty="0">
              <a:solidFill>
                <a:srgbClr val="FF0000"/>
              </a:solidFill>
            </a:endParaRPr>
          </a:p>
          <a:p>
            <a:r>
              <a:rPr lang="pl-PL" sz="3200" spc="-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pl-PL" dirty="0">
              <a:solidFill>
                <a:srgbClr val="FF0000"/>
              </a:solidFill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674" y="2945993"/>
            <a:ext cx="5529551" cy="591363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633" y="4688204"/>
            <a:ext cx="661911" cy="661911"/>
          </a:xfrm>
          <a:prstGeom prst="rect">
            <a:avLst/>
          </a:prstGeom>
        </p:spPr>
      </p:pic>
      <p:pic>
        <p:nvPicPr>
          <p:cNvPr id="15" name="Obraz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0028" y="4712659"/>
            <a:ext cx="703214" cy="703214"/>
          </a:xfrm>
          <a:prstGeom prst="rect">
            <a:avLst/>
          </a:prstGeom>
        </p:spPr>
      </p:pic>
      <p:pic>
        <p:nvPicPr>
          <p:cNvPr id="16" name="Obraz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41152" y="4600999"/>
            <a:ext cx="872213" cy="904163"/>
          </a:xfrm>
          <a:prstGeom prst="rect">
            <a:avLst/>
          </a:prstGeom>
        </p:spPr>
      </p:pic>
      <p:pic>
        <p:nvPicPr>
          <p:cNvPr id="17" name="Obraz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6825" y="4712659"/>
            <a:ext cx="676685" cy="661021"/>
          </a:xfrm>
          <a:prstGeom prst="rect">
            <a:avLst/>
          </a:prstGeom>
        </p:spPr>
      </p:pic>
      <p:pic>
        <p:nvPicPr>
          <p:cNvPr id="18" name="Obraz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51298" y="4712657"/>
            <a:ext cx="680845" cy="68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6419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1556</TotalTime>
  <Words>341</Words>
  <Application>Microsoft Office PowerPoint</Application>
  <PresentationFormat>Niestandardowy</PresentationFormat>
  <Paragraphs>68</Paragraphs>
  <Slides>21</Slides>
  <Notes>12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21</vt:i4>
      </vt:variant>
    </vt:vector>
  </HeadingPairs>
  <TitlesOfParts>
    <vt:vector size="27" baseType="lpstr">
      <vt:lpstr>Arial</vt:lpstr>
      <vt:lpstr>Calibri</vt:lpstr>
      <vt:lpstr>Gill Sans</vt:lpstr>
      <vt:lpstr>Lato</vt:lpstr>
      <vt:lpstr>Lato Medium</vt:lpstr>
      <vt:lpstr>Office Theme</vt:lpstr>
      <vt:lpstr>Patent Office of the Republic of Poland - at your service!  </vt:lpstr>
      <vt:lpstr> </vt:lpstr>
      <vt:lpstr>We protect:  inventions (20 years)  utility models (10 years)  industrial designs (25 years)  trademarks (10+ years)  geographical indications (∞)  integrated circuit topographies (10 years)  </vt:lpstr>
      <vt:lpstr>Prezentacja programu PowerPoint</vt:lpstr>
      <vt:lpstr>Public awareness changes…  10 years ago and more: convincing everybody that IP is needed</vt:lpstr>
      <vt:lpstr>We reach various groups:</vt:lpstr>
      <vt:lpstr>How do we impact the socjety and  support the knowledge on innovation?</vt:lpstr>
      <vt:lpstr>Data bases on patents, trademarks, industrial designs etc.  - applications and granted patents and other rights - reliable source of information - inspiration </vt:lpstr>
      <vt:lpstr>Patent Office case law platform (under construction) </vt:lpstr>
      <vt:lpstr>Conferences, seminars, workshops, webinars…</vt:lpstr>
      <vt:lpstr>Building respect for IP from a young age </vt:lpstr>
      <vt:lpstr>Prezentacja programu PowerPoint</vt:lpstr>
      <vt:lpstr>Prezentacja programu PowerPoint</vt:lpstr>
      <vt:lpstr>IP AWARENESS PROJECTS</vt:lpstr>
      <vt:lpstr>Information Centre  (data for 2024)</vt:lpstr>
      <vt:lpstr>Free brochures</vt:lpstr>
      <vt:lpstr>Prezentacja programu PowerPoint</vt:lpstr>
      <vt:lpstr>Prezentacja programu PowerPoint</vt:lpstr>
      <vt:lpstr>Debut of influencer collaboration</vt:lpstr>
      <vt:lpstr>Social media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WŁASNOŚĆ INTELEKTUALNA</dc:title>
  <dc:creator>Badzioch-Brylska Karolina</dc:creator>
  <cp:lastModifiedBy>Joanna Kupka</cp:lastModifiedBy>
  <cp:revision>35</cp:revision>
  <dcterms:created xsi:type="dcterms:W3CDTF">2023-08-08T11:20:09Z</dcterms:created>
  <dcterms:modified xsi:type="dcterms:W3CDTF">2025-05-23T17:05:36Z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2023-08-08T00:00:00Z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2023-08-08T00:00:00Z</vt:filetime>
  </property>
  <property fmtid="{D5CDD505-2E9C-101B-9397-08002B2CF9AE}" pid="5" name="Producer">
    <vt:lpwstr>Adobe PDF Library 17.0</vt:lpwstr>
  </property>
</Properties>
</file>