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4"/>
  </p:notesMasterIdLst>
  <p:sldIdLst>
    <p:sldId id="410" r:id="rId2"/>
    <p:sldId id="501" r:id="rId3"/>
    <p:sldId id="964" r:id="rId4"/>
    <p:sldId id="967" r:id="rId5"/>
    <p:sldId id="552" r:id="rId6"/>
    <p:sldId id="543" r:id="rId7"/>
    <p:sldId id="2496" r:id="rId8"/>
    <p:sldId id="2480" r:id="rId9"/>
    <p:sldId id="2479" r:id="rId10"/>
    <p:sldId id="2485" r:id="rId11"/>
    <p:sldId id="2494" r:id="rId12"/>
    <p:sldId id="2484" r:id="rId13"/>
    <p:sldId id="2495" r:id="rId14"/>
    <p:sldId id="2493" r:id="rId15"/>
    <p:sldId id="969" r:id="rId16"/>
    <p:sldId id="970" r:id="rId17"/>
    <p:sldId id="2481" r:id="rId18"/>
    <p:sldId id="2497" r:id="rId19"/>
    <p:sldId id="957" r:id="rId20"/>
    <p:sldId id="959" r:id="rId21"/>
    <p:sldId id="547" r:id="rId22"/>
    <p:sldId id="34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laire Fentsch" initials="CF" lastIdx="3" clrIdx="0"/>
  <p:cmAuthor id="1" name="c.fritz" initials="c" lastIdx="2" clrIdx="1">
    <p:extLst>
      <p:ext uri="{19B8F6BF-5375-455C-9EA6-DF929625EA0E}">
        <p15:presenceInfo xmlns:p15="http://schemas.microsoft.com/office/powerpoint/2012/main" userId="S::c.fritz@eurice.eu::7e6a97c3-5058-4ae2-a552-ed358824df7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B4"/>
    <a:srgbClr val="FABB21"/>
    <a:srgbClr val="004494"/>
    <a:srgbClr val="254A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556" autoAdjust="0"/>
    <p:restoredTop sz="78589" autoAdjust="0"/>
  </p:normalViewPr>
  <p:slideViewPr>
    <p:cSldViewPr>
      <p:cViewPr>
        <p:scale>
          <a:sx n="63" d="100"/>
          <a:sy n="63" d="100"/>
        </p:scale>
        <p:origin x="436" y="-108"/>
      </p:cViewPr>
      <p:guideLst>
        <p:guide orient="horz" pos="2160"/>
        <p:guide pos="3840"/>
      </p:guideLst>
    </p:cSldViewPr>
  </p:slideViewPr>
  <p:outlineViewPr>
    <p:cViewPr>
      <p:scale>
        <a:sx n="33" d="100"/>
        <a:sy n="33" d="100"/>
      </p:scale>
      <p:origin x="0" y="0"/>
    </p:cViewPr>
  </p:outlineViewPr>
  <p:notesTextViewPr>
    <p:cViewPr>
      <p:scale>
        <a:sx n="50" d="100"/>
        <a:sy n="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247207-F7AD-45A8-B858-CC05AB93586E}"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de-DE"/>
        </a:p>
      </dgm:t>
    </dgm:pt>
    <dgm:pt modelId="{3A216623-3141-46CD-9419-8964769660E1}">
      <dgm:prSet phldrT="[Text]"/>
      <dgm:spPr/>
      <dgm:t>
        <a:bodyPr/>
        <a:lstStyle/>
        <a:p>
          <a:r>
            <a:rPr lang="hr-HR" dirty="0"/>
            <a:t>I</a:t>
          </a:r>
          <a:r>
            <a:rPr lang="en-US" dirty="0" err="1"/>
            <a:t>ntermediaries</a:t>
          </a:r>
          <a:r>
            <a:rPr lang="en-US" dirty="0"/>
            <a:t> and knowledge transfer professional support </a:t>
          </a:r>
          <a:endParaRPr lang="de-DE" dirty="0"/>
        </a:p>
      </dgm:t>
    </dgm:pt>
    <dgm:pt modelId="{EEA220FA-BBAF-448E-A0DA-616159D2CADC}" type="parTrans" cxnId="{0BCA20FB-B922-4073-AF8D-AF9144F982B7}">
      <dgm:prSet/>
      <dgm:spPr/>
      <dgm:t>
        <a:bodyPr/>
        <a:lstStyle/>
        <a:p>
          <a:endParaRPr lang="de-DE"/>
        </a:p>
      </dgm:t>
    </dgm:pt>
    <dgm:pt modelId="{1C2BB0CA-AAD4-4666-B0C7-AA218DC566D4}" type="sibTrans" cxnId="{0BCA20FB-B922-4073-AF8D-AF9144F982B7}">
      <dgm:prSet/>
      <dgm:spPr/>
      <dgm:t>
        <a:bodyPr/>
        <a:lstStyle/>
        <a:p>
          <a:endParaRPr lang="de-DE"/>
        </a:p>
      </dgm:t>
    </dgm:pt>
    <dgm:pt modelId="{CD4589A5-3D3D-4E1C-8124-180F84CFBABC}">
      <dgm:prSet phldrT="[Text]" custT="1"/>
      <dgm:spPr/>
      <dgm:t>
        <a:bodyPr/>
        <a:lstStyle/>
        <a:p>
          <a:r>
            <a:rPr lang="hr-HR" sz="1100" dirty="0"/>
            <a:t>I</a:t>
          </a:r>
          <a:r>
            <a:rPr lang="en-US" sz="1100" dirty="0" err="1"/>
            <a:t>ntellectual</a:t>
          </a:r>
          <a:r>
            <a:rPr lang="en-US" sz="1100" dirty="0"/>
            <a:t> property (IP) management and </a:t>
          </a:r>
          <a:r>
            <a:rPr lang="en-US" sz="1100" dirty="0" err="1"/>
            <a:t>standardisation</a:t>
          </a:r>
          <a:r>
            <a:rPr lang="en-US" sz="1100" dirty="0"/>
            <a:t> </a:t>
          </a:r>
          <a:endParaRPr lang="de-DE" sz="1100" dirty="0"/>
        </a:p>
      </dgm:t>
    </dgm:pt>
    <dgm:pt modelId="{467B22F8-F5AB-4141-830A-6B6C0EBEE948}" type="parTrans" cxnId="{7FB3C55A-6499-4396-9E6A-42EC3F820131}">
      <dgm:prSet/>
      <dgm:spPr/>
      <dgm:t>
        <a:bodyPr/>
        <a:lstStyle/>
        <a:p>
          <a:endParaRPr lang="de-DE"/>
        </a:p>
      </dgm:t>
    </dgm:pt>
    <dgm:pt modelId="{8C7E0ADF-4911-4662-9379-138140FFD816}" type="sibTrans" cxnId="{7FB3C55A-6499-4396-9E6A-42EC3F820131}">
      <dgm:prSet/>
      <dgm:spPr/>
      <dgm:t>
        <a:bodyPr/>
        <a:lstStyle/>
        <a:p>
          <a:endParaRPr lang="de-DE"/>
        </a:p>
      </dgm:t>
    </dgm:pt>
    <dgm:pt modelId="{183A8338-90AE-4EFC-8F10-EB97CAC953F8}">
      <dgm:prSet phldrT="[Text]"/>
      <dgm:spPr/>
      <dgm:t>
        <a:bodyPr/>
        <a:lstStyle/>
        <a:p>
          <a:r>
            <a:rPr lang="hr-HR" dirty="0"/>
            <a:t>E</a:t>
          </a:r>
          <a:r>
            <a:rPr lang="en-US" dirty="0" err="1"/>
            <a:t>ngagement</a:t>
          </a:r>
          <a:r>
            <a:rPr lang="en-US" dirty="0"/>
            <a:t> of citizens and local communities </a:t>
          </a:r>
          <a:endParaRPr lang="de-DE" dirty="0"/>
        </a:p>
      </dgm:t>
    </dgm:pt>
    <dgm:pt modelId="{F5BF5E4B-EE28-4023-8668-8FBABA117F53}" type="sibTrans" cxnId="{CDCD8705-2BE8-4FAC-9904-8461D554E650}">
      <dgm:prSet/>
      <dgm:spPr/>
      <dgm:t>
        <a:bodyPr/>
        <a:lstStyle/>
        <a:p>
          <a:endParaRPr lang="de-DE"/>
        </a:p>
      </dgm:t>
    </dgm:pt>
    <dgm:pt modelId="{E3568B85-A53C-43E1-B917-44D3962EC754}" type="parTrans" cxnId="{CDCD8705-2BE8-4FAC-9904-8461D554E650}">
      <dgm:prSet/>
      <dgm:spPr/>
      <dgm:t>
        <a:bodyPr/>
        <a:lstStyle/>
        <a:p>
          <a:endParaRPr lang="de-DE"/>
        </a:p>
      </dgm:t>
    </dgm:pt>
    <dgm:pt modelId="{0602A974-ED35-4625-B74C-9BA0BD9ED867}">
      <dgm:prSet phldrT="[Text]" custT="1"/>
      <dgm:spPr/>
      <dgm:t>
        <a:bodyPr/>
        <a:lstStyle/>
        <a:p>
          <a:r>
            <a:rPr lang="hr-HR" sz="900" dirty="0"/>
            <a:t>C</a:t>
          </a:r>
          <a:r>
            <a:rPr lang="en-US" sz="1100" dirty="0" err="1"/>
            <a:t>reation</a:t>
          </a:r>
          <a:r>
            <a:rPr lang="en-US" sz="900" dirty="0"/>
            <a:t> of research-driven spin-offs and start-ups </a:t>
          </a:r>
          <a:endParaRPr lang="de-DE" sz="900" dirty="0"/>
        </a:p>
      </dgm:t>
    </dgm:pt>
    <dgm:pt modelId="{43713974-E376-4855-BC48-7CD364889C01}" type="parTrans" cxnId="{108B4F17-6456-482A-BD26-C111934E5092}">
      <dgm:prSet/>
      <dgm:spPr/>
      <dgm:t>
        <a:bodyPr/>
        <a:lstStyle/>
        <a:p>
          <a:endParaRPr lang="de-DE"/>
        </a:p>
      </dgm:t>
    </dgm:pt>
    <dgm:pt modelId="{B8C23FAF-053D-4715-98D9-5205F0E0785E}" type="sibTrans" cxnId="{108B4F17-6456-482A-BD26-C111934E5092}">
      <dgm:prSet/>
      <dgm:spPr/>
      <dgm:t>
        <a:bodyPr/>
        <a:lstStyle/>
        <a:p>
          <a:endParaRPr lang="de-DE"/>
        </a:p>
      </dgm:t>
    </dgm:pt>
    <dgm:pt modelId="{4100934C-F287-4183-B09E-2330A14BE0BE}">
      <dgm:prSet/>
      <dgm:spPr/>
      <dgm:t>
        <a:bodyPr/>
        <a:lstStyle/>
        <a:p>
          <a:r>
            <a:rPr lang="hr-HR" dirty="0"/>
            <a:t>A</a:t>
          </a:r>
          <a:r>
            <a:rPr lang="en-US" dirty="0" err="1"/>
            <a:t>cademia</a:t>
          </a:r>
          <a:r>
            <a:rPr lang="en-US" dirty="0"/>
            <a:t>-industry joint research and mobility </a:t>
          </a:r>
          <a:endParaRPr lang="de-DE" dirty="0"/>
        </a:p>
      </dgm:t>
    </dgm:pt>
    <dgm:pt modelId="{1BF7ED15-A793-4E7A-9196-F2925BD58733}" type="parTrans" cxnId="{EFD16082-7438-4CA7-B4AC-A6CB23987C10}">
      <dgm:prSet/>
      <dgm:spPr/>
      <dgm:t>
        <a:bodyPr/>
        <a:lstStyle/>
        <a:p>
          <a:endParaRPr lang="de-DE"/>
        </a:p>
      </dgm:t>
    </dgm:pt>
    <dgm:pt modelId="{FEB56C39-986A-43A6-83CB-43D504348F72}" type="sibTrans" cxnId="{EFD16082-7438-4CA7-B4AC-A6CB23987C10}">
      <dgm:prSet/>
      <dgm:spPr/>
      <dgm:t>
        <a:bodyPr/>
        <a:lstStyle/>
        <a:p>
          <a:endParaRPr lang="de-DE"/>
        </a:p>
      </dgm:t>
    </dgm:pt>
    <dgm:pt modelId="{A1467EA7-A97F-4BF0-8731-66EB8EB9D7DB}">
      <dgm:prSet/>
      <dgm:spPr/>
      <dgm:t>
        <a:bodyPr/>
        <a:lstStyle/>
        <a:p>
          <a:r>
            <a:rPr lang="hr-HR" dirty="0"/>
            <a:t>K</a:t>
          </a:r>
          <a:r>
            <a:rPr lang="en-US" dirty="0" err="1"/>
            <a:t>nowledge</a:t>
          </a:r>
          <a:r>
            <a:rPr lang="en-US" dirty="0"/>
            <a:t> dissemination and policy uptake</a:t>
          </a:r>
          <a:endParaRPr lang="de-DE" dirty="0"/>
        </a:p>
      </dgm:t>
    </dgm:pt>
    <dgm:pt modelId="{BCE175BD-5E5A-4C10-874B-CA93955E8B36}" type="parTrans" cxnId="{7A872A50-0217-48AF-85E0-7A3F8ECA888D}">
      <dgm:prSet/>
      <dgm:spPr/>
      <dgm:t>
        <a:bodyPr/>
        <a:lstStyle/>
        <a:p>
          <a:endParaRPr lang="de-DE"/>
        </a:p>
      </dgm:t>
    </dgm:pt>
    <dgm:pt modelId="{FA29FD78-8719-4272-85E2-3D5715781CA0}" type="sibTrans" cxnId="{7A872A50-0217-48AF-85E0-7A3F8ECA888D}">
      <dgm:prSet/>
      <dgm:spPr/>
      <dgm:t>
        <a:bodyPr/>
        <a:lstStyle/>
        <a:p>
          <a:endParaRPr lang="de-DE"/>
        </a:p>
      </dgm:t>
    </dgm:pt>
    <dgm:pt modelId="{A15A330A-B8A5-4AB2-9D65-DCCCAF8A46DA}" type="pres">
      <dgm:prSet presAssocID="{94247207-F7AD-45A8-B858-CC05AB93586E}" presName="Name0" presStyleCnt="0">
        <dgm:presLayoutVars>
          <dgm:chMax val="7"/>
          <dgm:resizeHandles val="exact"/>
        </dgm:presLayoutVars>
      </dgm:prSet>
      <dgm:spPr/>
    </dgm:pt>
    <dgm:pt modelId="{DE591D21-4F83-4398-8014-FD093F388839}" type="pres">
      <dgm:prSet presAssocID="{94247207-F7AD-45A8-B858-CC05AB93586E}" presName="comp1" presStyleCnt="0"/>
      <dgm:spPr/>
    </dgm:pt>
    <dgm:pt modelId="{530C19EA-EFD0-4DAA-B5A3-4414B4267D8E}" type="pres">
      <dgm:prSet presAssocID="{94247207-F7AD-45A8-B858-CC05AB93586E}" presName="circle1" presStyleLbl="node1" presStyleIdx="0" presStyleCnt="6"/>
      <dgm:spPr/>
    </dgm:pt>
    <dgm:pt modelId="{9A9D4EB2-4005-420E-AF4A-D8688739DAB1}" type="pres">
      <dgm:prSet presAssocID="{94247207-F7AD-45A8-B858-CC05AB93586E}" presName="c1text" presStyleLbl="node1" presStyleIdx="0" presStyleCnt="6">
        <dgm:presLayoutVars>
          <dgm:bulletEnabled val="1"/>
        </dgm:presLayoutVars>
      </dgm:prSet>
      <dgm:spPr/>
    </dgm:pt>
    <dgm:pt modelId="{9242F921-B59C-4C92-A252-0117B957B37B}" type="pres">
      <dgm:prSet presAssocID="{94247207-F7AD-45A8-B858-CC05AB93586E}" presName="comp2" presStyleCnt="0"/>
      <dgm:spPr/>
    </dgm:pt>
    <dgm:pt modelId="{03132F65-CFC1-4CFE-9D32-0921F14F0120}" type="pres">
      <dgm:prSet presAssocID="{94247207-F7AD-45A8-B858-CC05AB93586E}" presName="circle2" presStyleLbl="node1" presStyleIdx="1" presStyleCnt="6"/>
      <dgm:spPr/>
    </dgm:pt>
    <dgm:pt modelId="{53811AA7-FA97-461A-8141-40A6A67E8395}" type="pres">
      <dgm:prSet presAssocID="{94247207-F7AD-45A8-B858-CC05AB93586E}" presName="c2text" presStyleLbl="node1" presStyleIdx="1" presStyleCnt="6">
        <dgm:presLayoutVars>
          <dgm:bulletEnabled val="1"/>
        </dgm:presLayoutVars>
      </dgm:prSet>
      <dgm:spPr/>
    </dgm:pt>
    <dgm:pt modelId="{B5941176-8B60-4D27-BDF2-C7D707F4757E}" type="pres">
      <dgm:prSet presAssocID="{94247207-F7AD-45A8-B858-CC05AB93586E}" presName="comp3" presStyleCnt="0"/>
      <dgm:spPr/>
    </dgm:pt>
    <dgm:pt modelId="{CF494AF6-BE5A-4594-8C8C-DE17B5479804}" type="pres">
      <dgm:prSet presAssocID="{94247207-F7AD-45A8-B858-CC05AB93586E}" presName="circle3" presStyleLbl="node1" presStyleIdx="2" presStyleCnt="6"/>
      <dgm:spPr/>
    </dgm:pt>
    <dgm:pt modelId="{4C951D5B-D10A-40FD-A403-753CFB0F1CB7}" type="pres">
      <dgm:prSet presAssocID="{94247207-F7AD-45A8-B858-CC05AB93586E}" presName="c3text" presStyleLbl="node1" presStyleIdx="2" presStyleCnt="6">
        <dgm:presLayoutVars>
          <dgm:bulletEnabled val="1"/>
        </dgm:presLayoutVars>
      </dgm:prSet>
      <dgm:spPr/>
    </dgm:pt>
    <dgm:pt modelId="{801A1848-D2AA-4115-82D2-ED579C7C5A35}" type="pres">
      <dgm:prSet presAssocID="{94247207-F7AD-45A8-B858-CC05AB93586E}" presName="comp4" presStyleCnt="0"/>
      <dgm:spPr/>
    </dgm:pt>
    <dgm:pt modelId="{EE2C2092-A771-48D7-A152-8F226EE664C3}" type="pres">
      <dgm:prSet presAssocID="{94247207-F7AD-45A8-B858-CC05AB93586E}" presName="circle4" presStyleLbl="node1" presStyleIdx="3" presStyleCnt="6"/>
      <dgm:spPr/>
    </dgm:pt>
    <dgm:pt modelId="{16AB3109-9659-4EBF-B47B-1482F379C6A3}" type="pres">
      <dgm:prSet presAssocID="{94247207-F7AD-45A8-B858-CC05AB93586E}" presName="c4text" presStyleLbl="node1" presStyleIdx="3" presStyleCnt="6">
        <dgm:presLayoutVars>
          <dgm:bulletEnabled val="1"/>
        </dgm:presLayoutVars>
      </dgm:prSet>
      <dgm:spPr/>
    </dgm:pt>
    <dgm:pt modelId="{64085FDB-1749-409A-BD40-1D9057F2974C}" type="pres">
      <dgm:prSet presAssocID="{94247207-F7AD-45A8-B858-CC05AB93586E}" presName="comp5" presStyleCnt="0"/>
      <dgm:spPr/>
    </dgm:pt>
    <dgm:pt modelId="{0C1A3FAB-0360-4783-BB98-152D3430D99C}" type="pres">
      <dgm:prSet presAssocID="{94247207-F7AD-45A8-B858-CC05AB93586E}" presName="circle5" presStyleLbl="node1" presStyleIdx="4" presStyleCnt="6"/>
      <dgm:spPr/>
    </dgm:pt>
    <dgm:pt modelId="{5BFED00A-D0B3-49FA-9A02-B0D62B8FAB23}" type="pres">
      <dgm:prSet presAssocID="{94247207-F7AD-45A8-B858-CC05AB93586E}" presName="c5text" presStyleLbl="node1" presStyleIdx="4" presStyleCnt="6">
        <dgm:presLayoutVars>
          <dgm:bulletEnabled val="1"/>
        </dgm:presLayoutVars>
      </dgm:prSet>
      <dgm:spPr/>
    </dgm:pt>
    <dgm:pt modelId="{12CD5242-432D-471D-9C2E-7C4F3658B71C}" type="pres">
      <dgm:prSet presAssocID="{94247207-F7AD-45A8-B858-CC05AB93586E}" presName="comp6" presStyleCnt="0"/>
      <dgm:spPr/>
    </dgm:pt>
    <dgm:pt modelId="{07C5DAEE-8C8A-4D7D-AF76-3FB5B9FC23FD}" type="pres">
      <dgm:prSet presAssocID="{94247207-F7AD-45A8-B858-CC05AB93586E}" presName="circle6" presStyleLbl="node1" presStyleIdx="5" presStyleCnt="6"/>
      <dgm:spPr/>
    </dgm:pt>
    <dgm:pt modelId="{929C5331-D637-4A4E-B061-13D6EED9262D}" type="pres">
      <dgm:prSet presAssocID="{94247207-F7AD-45A8-B858-CC05AB93586E}" presName="c6text" presStyleLbl="node1" presStyleIdx="5" presStyleCnt="6">
        <dgm:presLayoutVars>
          <dgm:bulletEnabled val="1"/>
        </dgm:presLayoutVars>
      </dgm:prSet>
      <dgm:spPr/>
    </dgm:pt>
  </dgm:ptLst>
  <dgm:cxnLst>
    <dgm:cxn modelId="{CDCD8705-2BE8-4FAC-9904-8461D554E650}" srcId="{94247207-F7AD-45A8-B858-CC05AB93586E}" destId="{183A8338-90AE-4EFC-8F10-EB97CAC953F8}" srcOrd="1" destOrd="0" parTransId="{E3568B85-A53C-43E1-B917-44D3962EC754}" sibTransId="{F5BF5E4B-EE28-4023-8668-8FBABA117F53}"/>
    <dgm:cxn modelId="{108B4F17-6456-482A-BD26-C111934E5092}" srcId="{94247207-F7AD-45A8-B858-CC05AB93586E}" destId="{0602A974-ED35-4625-B74C-9BA0BD9ED867}" srcOrd="4" destOrd="0" parTransId="{43713974-E376-4855-BC48-7CD364889C01}" sibTransId="{B8C23FAF-053D-4715-98D9-5205F0E0785E}"/>
    <dgm:cxn modelId="{B24C2032-2175-4A3F-8E9C-61B899C44FBF}" type="presOf" srcId="{A1467EA7-A97F-4BF0-8731-66EB8EB9D7DB}" destId="{530C19EA-EFD0-4DAA-B5A3-4414B4267D8E}" srcOrd="0" destOrd="0" presId="urn:microsoft.com/office/officeart/2005/8/layout/venn2"/>
    <dgm:cxn modelId="{6CE16160-49B0-4419-9BD8-1C46A95BF2DB}" type="presOf" srcId="{4100934C-F287-4183-B09E-2330A14BE0BE}" destId="{EE2C2092-A771-48D7-A152-8F226EE664C3}" srcOrd="0" destOrd="0" presId="urn:microsoft.com/office/officeart/2005/8/layout/venn2"/>
    <dgm:cxn modelId="{21F05F64-9A6D-4480-9E0C-0999A50959BB}" type="presOf" srcId="{A1467EA7-A97F-4BF0-8731-66EB8EB9D7DB}" destId="{9A9D4EB2-4005-420E-AF4A-D8688739DAB1}" srcOrd="1" destOrd="0" presId="urn:microsoft.com/office/officeart/2005/8/layout/venn2"/>
    <dgm:cxn modelId="{F5CB3767-2A9E-46ED-AFC5-C0AC8632BD41}" type="presOf" srcId="{94247207-F7AD-45A8-B858-CC05AB93586E}" destId="{A15A330A-B8A5-4AB2-9D65-DCCCAF8A46DA}" srcOrd="0" destOrd="0" presId="urn:microsoft.com/office/officeart/2005/8/layout/venn2"/>
    <dgm:cxn modelId="{5035C24C-8549-4FC1-8B52-6F0A8B8501F7}" type="presOf" srcId="{183A8338-90AE-4EFC-8F10-EB97CAC953F8}" destId="{03132F65-CFC1-4CFE-9D32-0921F14F0120}" srcOrd="0" destOrd="0" presId="urn:microsoft.com/office/officeart/2005/8/layout/venn2"/>
    <dgm:cxn modelId="{CFF6394D-ED24-49AD-B269-8287FF3D17D1}" type="presOf" srcId="{CD4589A5-3D3D-4E1C-8124-180F84CFBABC}" destId="{929C5331-D637-4A4E-B061-13D6EED9262D}" srcOrd="1" destOrd="0" presId="urn:microsoft.com/office/officeart/2005/8/layout/venn2"/>
    <dgm:cxn modelId="{7A872A50-0217-48AF-85E0-7A3F8ECA888D}" srcId="{94247207-F7AD-45A8-B858-CC05AB93586E}" destId="{A1467EA7-A97F-4BF0-8731-66EB8EB9D7DB}" srcOrd="0" destOrd="0" parTransId="{BCE175BD-5E5A-4C10-874B-CA93955E8B36}" sibTransId="{FA29FD78-8719-4272-85E2-3D5715781CA0}"/>
    <dgm:cxn modelId="{27DF5072-CFBC-4D84-9390-BAA26B578D98}" type="presOf" srcId="{0602A974-ED35-4625-B74C-9BA0BD9ED867}" destId="{0C1A3FAB-0360-4783-BB98-152D3430D99C}" srcOrd="0" destOrd="0" presId="urn:microsoft.com/office/officeart/2005/8/layout/venn2"/>
    <dgm:cxn modelId="{7FB3C55A-6499-4396-9E6A-42EC3F820131}" srcId="{94247207-F7AD-45A8-B858-CC05AB93586E}" destId="{CD4589A5-3D3D-4E1C-8124-180F84CFBABC}" srcOrd="5" destOrd="0" parTransId="{467B22F8-F5AB-4141-830A-6B6C0EBEE948}" sibTransId="{8C7E0ADF-4911-4662-9379-138140FFD816}"/>
    <dgm:cxn modelId="{80EAB17B-8F0C-4950-9783-4CBD77ED8336}" type="presOf" srcId="{CD4589A5-3D3D-4E1C-8124-180F84CFBABC}" destId="{07C5DAEE-8C8A-4D7D-AF76-3FB5B9FC23FD}" srcOrd="0" destOrd="0" presId="urn:microsoft.com/office/officeart/2005/8/layout/venn2"/>
    <dgm:cxn modelId="{EFD16082-7438-4CA7-B4AC-A6CB23987C10}" srcId="{94247207-F7AD-45A8-B858-CC05AB93586E}" destId="{4100934C-F287-4183-B09E-2330A14BE0BE}" srcOrd="3" destOrd="0" parTransId="{1BF7ED15-A793-4E7A-9196-F2925BD58733}" sibTransId="{FEB56C39-986A-43A6-83CB-43D504348F72}"/>
    <dgm:cxn modelId="{98A521B2-6852-4198-9FB8-77640D2BF38B}" type="presOf" srcId="{4100934C-F287-4183-B09E-2330A14BE0BE}" destId="{16AB3109-9659-4EBF-B47B-1482F379C6A3}" srcOrd="1" destOrd="0" presId="urn:microsoft.com/office/officeart/2005/8/layout/venn2"/>
    <dgm:cxn modelId="{B6D96AD2-6354-4498-AD37-53D84987BFDD}" type="presOf" srcId="{3A216623-3141-46CD-9419-8964769660E1}" destId="{4C951D5B-D10A-40FD-A403-753CFB0F1CB7}" srcOrd="1" destOrd="0" presId="urn:microsoft.com/office/officeart/2005/8/layout/venn2"/>
    <dgm:cxn modelId="{C196F0DD-A3DF-49B6-ADF9-D7A75F282F98}" type="presOf" srcId="{3A216623-3141-46CD-9419-8964769660E1}" destId="{CF494AF6-BE5A-4594-8C8C-DE17B5479804}" srcOrd="0" destOrd="0" presId="urn:microsoft.com/office/officeart/2005/8/layout/venn2"/>
    <dgm:cxn modelId="{BB5668E6-6B91-42C0-AB11-01079459A141}" type="presOf" srcId="{0602A974-ED35-4625-B74C-9BA0BD9ED867}" destId="{5BFED00A-D0B3-49FA-9A02-B0D62B8FAB23}" srcOrd="1" destOrd="0" presId="urn:microsoft.com/office/officeart/2005/8/layout/venn2"/>
    <dgm:cxn modelId="{942CBCED-8140-436E-B86A-B26401CDFD35}" type="presOf" srcId="{183A8338-90AE-4EFC-8F10-EB97CAC953F8}" destId="{53811AA7-FA97-461A-8141-40A6A67E8395}" srcOrd="1" destOrd="0" presId="urn:microsoft.com/office/officeart/2005/8/layout/venn2"/>
    <dgm:cxn modelId="{0BCA20FB-B922-4073-AF8D-AF9144F982B7}" srcId="{94247207-F7AD-45A8-B858-CC05AB93586E}" destId="{3A216623-3141-46CD-9419-8964769660E1}" srcOrd="2" destOrd="0" parTransId="{EEA220FA-BBAF-448E-A0DA-616159D2CADC}" sibTransId="{1C2BB0CA-AAD4-4666-B0C7-AA218DC566D4}"/>
    <dgm:cxn modelId="{EBAE99E6-AED8-4629-A39A-37FB2DFE483A}" type="presParOf" srcId="{A15A330A-B8A5-4AB2-9D65-DCCCAF8A46DA}" destId="{DE591D21-4F83-4398-8014-FD093F388839}" srcOrd="0" destOrd="0" presId="urn:microsoft.com/office/officeart/2005/8/layout/venn2"/>
    <dgm:cxn modelId="{093193FE-4F3A-4047-BEE9-F64F1BFD9616}" type="presParOf" srcId="{DE591D21-4F83-4398-8014-FD093F388839}" destId="{530C19EA-EFD0-4DAA-B5A3-4414B4267D8E}" srcOrd="0" destOrd="0" presId="urn:microsoft.com/office/officeart/2005/8/layout/venn2"/>
    <dgm:cxn modelId="{54EC25B2-D04A-46F7-9C2C-D21D2B04ED0A}" type="presParOf" srcId="{DE591D21-4F83-4398-8014-FD093F388839}" destId="{9A9D4EB2-4005-420E-AF4A-D8688739DAB1}" srcOrd="1" destOrd="0" presId="urn:microsoft.com/office/officeart/2005/8/layout/venn2"/>
    <dgm:cxn modelId="{7CF61CDA-1A2D-4A47-B9FE-018E3D2CABF8}" type="presParOf" srcId="{A15A330A-B8A5-4AB2-9D65-DCCCAF8A46DA}" destId="{9242F921-B59C-4C92-A252-0117B957B37B}" srcOrd="1" destOrd="0" presId="urn:microsoft.com/office/officeart/2005/8/layout/venn2"/>
    <dgm:cxn modelId="{28C53A53-5EED-4D6F-B337-3DADB49ECEC5}" type="presParOf" srcId="{9242F921-B59C-4C92-A252-0117B957B37B}" destId="{03132F65-CFC1-4CFE-9D32-0921F14F0120}" srcOrd="0" destOrd="0" presId="urn:microsoft.com/office/officeart/2005/8/layout/venn2"/>
    <dgm:cxn modelId="{489D0113-446A-48EE-8052-C2356F07C8AC}" type="presParOf" srcId="{9242F921-B59C-4C92-A252-0117B957B37B}" destId="{53811AA7-FA97-461A-8141-40A6A67E8395}" srcOrd="1" destOrd="0" presId="urn:microsoft.com/office/officeart/2005/8/layout/venn2"/>
    <dgm:cxn modelId="{F7E550D6-761A-45CB-86EE-E9DE186CF88A}" type="presParOf" srcId="{A15A330A-B8A5-4AB2-9D65-DCCCAF8A46DA}" destId="{B5941176-8B60-4D27-BDF2-C7D707F4757E}" srcOrd="2" destOrd="0" presId="urn:microsoft.com/office/officeart/2005/8/layout/venn2"/>
    <dgm:cxn modelId="{80B9427A-2A2F-4988-B2FB-5E62CBF31DE1}" type="presParOf" srcId="{B5941176-8B60-4D27-BDF2-C7D707F4757E}" destId="{CF494AF6-BE5A-4594-8C8C-DE17B5479804}" srcOrd="0" destOrd="0" presId="urn:microsoft.com/office/officeart/2005/8/layout/venn2"/>
    <dgm:cxn modelId="{6982BFC7-67F3-4349-99BA-B40A7E343ADD}" type="presParOf" srcId="{B5941176-8B60-4D27-BDF2-C7D707F4757E}" destId="{4C951D5B-D10A-40FD-A403-753CFB0F1CB7}" srcOrd="1" destOrd="0" presId="urn:microsoft.com/office/officeart/2005/8/layout/venn2"/>
    <dgm:cxn modelId="{52014EA6-C8D2-4E80-8F7C-58D8B3F3F440}" type="presParOf" srcId="{A15A330A-B8A5-4AB2-9D65-DCCCAF8A46DA}" destId="{801A1848-D2AA-4115-82D2-ED579C7C5A35}" srcOrd="3" destOrd="0" presId="urn:microsoft.com/office/officeart/2005/8/layout/venn2"/>
    <dgm:cxn modelId="{A16F1298-1BCA-4297-A596-951BD68DCD54}" type="presParOf" srcId="{801A1848-D2AA-4115-82D2-ED579C7C5A35}" destId="{EE2C2092-A771-48D7-A152-8F226EE664C3}" srcOrd="0" destOrd="0" presId="urn:microsoft.com/office/officeart/2005/8/layout/venn2"/>
    <dgm:cxn modelId="{27DBEFB6-4E13-4475-BBF7-D3BBF5087006}" type="presParOf" srcId="{801A1848-D2AA-4115-82D2-ED579C7C5A35}" destId="{16AB3109-9659-4EBF-B47B-1482F379C6A3}" srcOrd="1" destOrd="0" presId="urn:microsoft.com/office/officeart/2005/8/layout/venn2"/>
    <dgm:cxn modelId="{CC4BAA42-4FE0-46A8-8487-E64C837F332D}" type="presParOf" srcId="{A15A330A-B8A5-4AB2-9D65-DCCCAF8A46DA}" destId="{64085FDB-1749-409A-BD40-1D9057F2974C}" srcOrd="4" destOrd="0" presId="urn:microsoft.com/office/officeart/2005/8/layout/venn2"/>
    <dgm:cxn modelId="{A22A5A7C-451D-4FF8-9149-4E798C419200}" type="presParOf" srcId="{64085FDB-1749-409A-BD40-1D9057F2974C}" destId="{0C1A3FAB-0360-4783-BB98-152D3430D99C}" srcOrd="0" destOrd="0" presId="urn:microsoft.com/office/officeart/2005/8/layout/venn2"/>
    <dgm:cxn modelId="{DD0FD094-88C0-4A2D-94F5-0FA542CBE37D}" type="presParOf" srcId="{64085FDB-1749-409A-BD40-1D9057F2974C}" destId="{5BFED00A-D0B3-49FA-9A02-B0D62B8FAB23}" srcOrd="1" destOrd="0" presId="urn:microsoft.com/office/officeart/2005/8/layout/venn2"/>
    <dgm:cxn modelId="{63BC31C0-DD05-4999-978B-11CDE10A8150}" type="presParOf" srcId="{A15A330A-B8A5-4AB2-9D65-DCCCAF8A46DA}" destId="{12CD5242-432D-471D-9C2E-7C4F3658B71C}" srcOrd="5" destOrd="0" presId="urn:microsoft.com/office/officeart/2005/8/layout/venn2"/>
    <dgm:cxn modelId="{635C251E-5ABC-4D3F-ACC6-C6A051162EEE}" type="presParOf" srcId="{12CD5242-432D-471D-9C2E-7C4F3658B71C}" destId="{07C5DAEE-8C8A-4D7D-AF76-3FB5B9FC23FD}" srcOrd="0" destOrd="0" presId="urn:microsoft.com/office/officeart/2005/8/layout/venn2"/>
    <dgm:cxn modelId="{0512C732-A347-43A7-979A-A0DF6BA437EA}" type="presParOf" srcId="{12CD5242-432D-471D-9C2E-7C4F3658B71C}" destId="{929C5331-D637-4A4E-B061-13D6EED9262D}"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C363630-4A34-4527-A1B6-8BEDCFCCDD3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de-DE"/>
        </a:p>
      </dgm:t>
    </dgm:pt>
    <dgm:pt modelId="{A14B22AC-72BD-4E99-A200-03E3CA84B001}">
      <dgm:prSet phldrT="[Text]"/>
      <dgm:spPr/>
      <dgm:t>
        <a:bodyPr/>
        <a:lstStyle/>
        <a:p>
          <a:r>
            <a:rPr lang="hr-HR" dirty="0"/>
            <a:t>Establishing strategy for effective IA managment</a:t>
          </a:r>
          <a:endParaRPr lang="de-DE" dirty="0"/>
        </a:p>
      </dgm:t>
    </dgm:pt>
    <dgm:pt modelId="{C066A741-64A5-442C-A136-F3AA0B95DF3B}" type="parTrans" cxnId="{D80F3E89-A41E-409D-8313-7D93E9E997B1}">
      <dgm:prSet/>
      <dgm:spPr/>
      <dgm:t>
        <a:bodyPr/>
        <a:lstStyle/>
        <a:p>
          <a:endParaRPr lang="de-DE"/>
        </a:p>
      </dgm:t>
    </dgm:pt>
    <dgm:pt modelId="{9CFB7356-A358-4F83-AE4D-CFF8CC725EEC}" type="sibTrans" cxnId="{D80F3E89-A41E-409D-8313-7D93E9E997B1}">
      <dgm:prSet/>
      <dgm:spPr/>
      <dgm:t>
        <a:bodyPr/>
        <a:lstStyle/>
        <a:p>
          <a:endParaRPr lang="de-DE"/>
        </a:p>
      </dgm:t>
    </dgm:pt>
    <dgm:pt modelId="{BE8CD5D5-08CD-40D3-B3C2-4D4F5A7057D3}">
      <dgm:prSet phldrT="[Text]" custT="1"/>
      <dgm:spPr/>
      <dgm:t>
        <a:bodyPr/>
        <a:lstStyle/>
        <a:p>
          <a:r>
            <a:rPr lang="en-US" sz="1700" b="0" i="0" dirty="0"/>
            <a:t>Defining and adopting strategic intellectual assets management practices</a:t>
          </a:r>
          <a:endParaRPr lang="de-DE" sz="1700" b="0" dirty="0"/>
        </a:p>
      </dgm:t>
    </dgm:pt>
    <dgm:pt modelId="{F3C940A9-734E-4F4C-BC87-34A98B3A1BB3}" type="parTrans" cxnId="{6A623E40-D921-4CFB-878D-19FB7C2DD286}">
      <dgm:prSet/>
      <dgm:spPr/>
      <dgm:t>
        <a:bodyPr/>
        <a:lstStyle/>
        <a:p>
          <a:endParaRPr lang="de-DE"/>
        </a:p>
      </dgm:t>
    </dgm:pt>
    <dgm:pt modelId="{8CB40776-87E1-47EA-B701-13F3A152CA83}" type="sibTrans" cxnId="{6A623E40-D921-4CFB-878D-19FB7C2DD286}">
      <dgm:prSet/>
      <dgm:spPr/>
      <dgm:t>
        <a:bodyPr/>
        <a:lstStyle/>
        <a:p>
          <a:endParaRPr lang="de-DE"/>
        </a:p>
      </dgm:t>
    </dgm:pt>
    <dgm:pt modelId="{3BE15C25-4A55-44FA-BEA9-125022E31BCA}">
      <dgm:prSet phldrT="[Text]" custT="1"/>
      <dgm:spPr/>
      <dgm:t>
        <a:bodyPr/>
        <a:lstStyle/>
        <a:p>
          <a:r>
            <a:rPr lang="en-US" sz="1700" b="0" i="0" dirty="0"/>
            <a:t>Managing intellectual assets in a way that enables open science and open innovation</a:t>
          </a:r>
          <a:endParaRPr lang="de-DE" sz="1700" b="0" dirty="0"/>
        </a:p>
      </dgm:t>
    </dgm:pt>
    <dgm:pt modelId="{24A8BE96-01F7-4614-AA1C-E9850D6EB248}" type="parTrans" cxnId="{67F428B5-A4B0-43E5-9893-438ED648CE63}">
      <dgm:prSet/>
      <dgm:spPr/>
      <dgm:t>
        <a:bodyPr/>
        <a:lstStyle/>
        <a:p>
          <a:endParaRPr lang="de-DE"/>
        </a:p>
      </dgm:t>
    </dgm:pt>
    <dgm:pt modelId="{D3204782-F23D-45B4-9829-C27F947E01D8}" type="sibTrans" cxnId="{67F428B5-A4B0-43E5-9893-438ED648CE63}">
      <dgm:prSet/>
      <dgm:spPr/>
      <dgm:t>
        <a:bodyPr/>
        <a:lstStyle/>
        <a:p>
          <a:endParaRPr lang="de-DE"/>
        </a:p>
      </dgm:t>
    </dgm:pt>
    <dgm:pt modelId="{7A477FFB-8AE8-4478-8C17-76CC433EAC36}">
      <dgm:prSet phldrT="[Text]"/>
      <dgm:spPr/>
      <dgm:t>
        <a:bodyPr/>
        <a:lstStyle/>
        <a:p>
          <a:r>
            <a:rPr lang="en-US" b="0" i="0" dirty="0"/>
            <a:t>Managing intellectual assets in joint research and innovation activities</a:t>
          </a:r>
          <a:endParaRPr lang="de-DE" dirty="0"/>
        </a:p>
      </dgm:t>
    </dgm:pt>
    <dgm:pt modelId="{DA15BBE4-BF77-4199-9448-794AA118B284}" type="parTrans" cxnId="{09743966-5A7F-4631-86E6-F2AD6E97F592}">
      <dgm:prSet/>
      <dgm:spPr/>
      <dgm:t>
        <a:bodyPr/>
        <a:lstStyle/>
        <a:p>
          <a:endParaRPr lang="de-DE"/>
        </a:p>
      </dgm:t>
    </dgm:pt>
    <dgm:pt modelId="{517E8DD8-7ACA-445E-BCB6-E8AF80B19359}" type="sibTrans" cxnId="{09743966-5A7F-4631-86E6-F2AD6E97F592}">
      <dgm:prSet/>
      <dgm:spPr/>
      <dgm:t>
        <a:bodyPr/>
        <a:lstStyle/>
        <a:p>
          <a:endParaRPr lang="de-DE"/>
        </a:p>
      </dgm:t>
    </dgm:pt>
    <dgm:pt modelId="{F2933A54-D8F2-43E0-AAB9-3B27BC149503}">
      <dgm:prSet phldrT="[Text]"/>
      <dgm:spPr/>
      <dgm:t>
        <a:bodyPr/>
        <a:lstStyle/>
        <a:p>
          <a:r>
            <a:rPr lang="en-US" b="0" i="0" dirty="0"/>
            <a:t>Clarifying ownership of intellectual assets as early as possible</a:t>
          </a:r>
          <a:endParaRPr lang="de-DE" b="0" dirty="0"/>
        </a:p>
      </dgm:t>
    </dgm:pt>
    <dgm:pt modelId="{C00E4EA7-C6BD-4187-BB99-B4E5C0DDD77F}" type="parTrans" cxnId="{DB4CA06C-4D56-4BEE-A434-91C147F8FD85}">
      <dgm:prSet/>
      <dgm:spPr/>
      <dgm:t>
        <a:bodyPr/>
        <a:lstStyle/>
        <a:p>
          <a:endParaRPr lang="de-DE"/>
        </a:p>
      </dgm:t>
    </dgm:pt>
    <dgm:pt modelId="{880EF932-57EB-4A96-97B0-B58E102D58F2}" type="sibTrans" cxnId="{DB4CA06C-4D56-4BEE-A434-91C147F8FD85}">
      <dgm:prSet/>
      <dgm:spPr/>
      <dgm:t>
        <a:bodyPr/>
        <a:lstStyle/>
        <a:p>
          <a:endParaRPr lang="de-DE"/>
        </a:p>
      </dgm:t>
    </dgm:pt>
    <dgm:pt modelId="{2BE2825D-DB9E-4562-9BA7-BA1D0F738173}">
      <dgm:prSet phldrT="[Text]"/>
      <dgm:spPr/>
      <dgm:t>
        <a:bodyPr/>
        <a:lstStyle/>
        <a:p>
          <a:r>
            <a:rPr lang="de-DE" b="0" i="0" dirty="0" err="1"/>
            <a:t>Establishing</a:t>
          </a:r>
          <a:r>
            <a:rPr lang="de-DE" b="0" i="0" dirty="0"/>
            <a:t> </a:t>
          </a:r>
          <a:r>
            <a:rPr lang="de-DE" b="0" i="0" dirty="0" err="1"/>
            <a:t>clear</a:t>
          </a:r>
          <a:r>
            <a:rPr lang="de-DE" b="0" i="0" dirty="0"/>
            <a:t> </a:t>
          </a:r>
          <a:r>
            <a:rPr lang="de-DE" b="0" i="0" dirty="0" err="1"/>
            <a:t>collaboration</a:t>
          </a:r>
          <a:r>
            <a:rPr lang="de-DE" b="0" i="0" dirty="0"/>
            <a:t> </a:t>
          </a:r>
          <a:r>
            <a:rPr lang="de-DE" b="0" i="0" dirty="0" err="1"/>
            <a:t>conditions</a:t>
          </a:r>
          <a:endParaRPr lang="de-DE" b="0" dirty="0"/>
        </a:p>
      </dgm:t>
    </dgm:pt>
    <dgm:pt modelId="{284FD8BD-F3CA-4B2E-8DC2-3BFAE811B0B3}" type="parTrans" cxnId="{A8A94582-1B02-4E1A-8FB5-CC2C48A3B994}">
      <dgm:prSet/>
      <dgm:spPr/>
      <dgm:t>
        <a:bodyPr/>
        <a:lstStyle/>
        <a:p>
          <a:endParaRPr lang="de-DE"/>
        </a:p>
      </dgm:t>
    </dgm:pt>
    <dgm:pt modelId="{354BA5DD-1351-4F5B-8BC4-3532A50BCB1C}" type="sibTrans" cxnId="{A8A94582-1B02-4E1A-8FB5-CC2C48A3B994}">
      <dgm:prSet/>
      <dgm:spPr/>
      <dgm:t>
        <a:bodyPr/>
        <a:lstStyle/>
        <a:p>
          <a:endParaRPr lang="de-DE"/>
        </a:p>
      </dgm:t>
    </dgm:pt>
    <dgm:pt modelId="{3217C17E-A395-48B7-BF01-83DAC50FB942}">
      <dgm:prSet phldrT="[Text]"/>
      <dgm:spPr/>
      <dgm:t>
        <a:bodyPr/>
        <a:lstStyle/>
        <a:p>
          <a:r>
            <a:rPr lang="en-US" b="0" i="0" dirty="0"/>
            <a:t>Bridging the gap from intellectual assets creation to the market</a:t>
          </a:r>
          <a:endParaRPr lang="de-DE" dirty="0"/>
        </a:p>
      </dgm:t>
    </dgm:pt>
    <dgm:pt modelId="{800EFC4C-25D7-4782-9A2F-CB0971BDB047}" type="parTrans" cxnId="{5E7E16A0-F8CA-4D30-B07E-94176BC2CCF8}">
      <dgm:prSet/>
      <dgm:spPr/>
      <dgm:t>
        <a:bodyPr/>
        <a:lstStyle/>
        <a:p>
          <a:endParaRPr lang="de-DE"/>
        </a:p>
      </dgm:t>
    </dgm:pt>
    <dgm:pt modelId="{20A4F935-8BE4-40A1-875C-AECEF8B47BF0}" type="sibTrans" cxnId="{5E7E16A0-F8CA-4D30-B07E-94176BC2CCF8}">
      <dgm:prSet/>
      <dgm:spPr/>
      <dgm:t>
        <a:bodyPr/>
        <a:lstStyle/>
        <a:p>
          <a:endParaRPr lang="de-DE"/>
        </a:p>
      </dgm:t>
    </dgm:pt>
    <dgm:pt modelId="{0610B892-982A-4D8B-8B71-E3C8A6A32798}">
      <dgm:prSet phldrT="[Text]"/>
      <dgm:spPr/>
      <dgm:t>
        <a:bodyPr/>
        <a:lstStyle/>
        <a:p>
          <a:r>
            <a:rPr lang="en-US" b="0" i="0" dirty="0"/>
            <a:t>Finding suitable means for control</a:t>
          </a:r>
          <a:endParaRPr lang="de-DE" b="0" dirty="0"/>
        </a:p>
      </dgm:t>
    </dgm:pt>
    <dgm:pt modelId="{66FE3AE6-1ACB-4C60-886D-E6AE8AAE2222}" type="parTrans" cxnId="{073EA3DC-D5CC-4E80-AEEC-165ADBF6932B}">
      <dgm:prSet/>
      <dgm:spPr/>
      <dgm:t>
        <a:bodyPr/>
        <a:lstStyle/>
        <a:p>
          <a:endParaRPr lang="de-DE"/>
        </a:p>
      </dgm:t>
    </dgm:pt>
    <dgm:pt modelId="{6D165158-334C-4743-91B1-DC78084F6C94}" type="sibTrans" cxnId="{073EA3DC-D5CC-4E80-AEEC-165ADBF6932B}">
      <dgm:prSet/>
      <dgm:spPr/>
      <dgm:t>
        <a:bodyPr/>
        <a:lstStyle/>
        <a:p>
          <a:endParaRPr lang="de-DE"/>
        </a:p>
      </dgm:t>
    </dgm:pt>
    <dgm:pt modelId="{EBDD5263-7F53-49C4-9DBA-3A26484485E0}">
      <dgm:prSet phldrT="[Text]"/>
      <dgm:spPr/>
      <dgm:t>
        <a:bodyPr/>
        <a:lstStyle/>
        <a:p>
          <a:r>
            <a:rPr lang="en-US" b="0" i="0" dirty="0"/>
            <a:t>Carrying out valuation of intellectual property</a:t>
          </a:r>
          <a:endParaRPr lang="de-DE" b="0" dirty="0"/>
        </a:p>
      </dgm:t>
    </dgm:pt>
    <dgm:pt modelId="{B7079137-BC1F-4932-9E59-EB53C0ACE2E9}" type="parTrans" cxnId="{6202165B-A0DF-40E1-8669-4FD3CE8580A4}">
      <dgm:prSet/>
      <dgm:spPr/>
      <dgm:t>
        <a:bodyPr/>
        <a:lstStyle/>
        <a:p>
          <a:endParaRPr lang="de-DE"/>
        </a:p>
      </dgm:t>
    </dgm:pt>
    <dgm:pt modelId="{692FE773-8912-4309-B365-193839A03AFC}" type="sibTrans" cxnId="{6202165B-A0DF-40E1-8669-4FD3CE8580A4}">
      <dgm:prSet/>
      <dgm:spPr/>
      <dgm:t>
        <a:bodyPr/>
        <a:lstStyle/>
        <a:p>
          <a:endParaRPr lang="de-DE"/>
        </a:p>
      </dgm:t>
    </dgm:pt>
    <dgm:pt modelId="{00FE6E23-E4C1-471D-9E48-C4F5DD560A8D}">
      <dgm:prSet phldrT="[Text]" custT="1"/>
      <dgm:spPr/>
      <dgm:t>
        <a:bodyPr/>
        <a:lstStyle/>
        <a:p>
          <a:r>
            <a:rPr lang="en-US" sz="1700" b="0" i="0" dirty="0"/>
            <a:t>Investing in education, training and awareness raising</a:t>
          </a:r>
          <a:endParaRPr lang="de-DE" sz="1700" b="0" dirty="0"/>
        </a:p>
      </dgm:t>
    </dgm:pt>
    <dgm:pt modelId="{8A4B3508-1F94-4E7D-8B72-39243A8D5D5F}" type="parTrans" cxnId="{F53E6EF7-61A7-4ADA-994B-3CAF0ABE08D6}">
      <dgm:prSet/>
      <dgm:spPr/>
      <dgm:t>
        <a:bodyPr/>
        <a:lstStyle/>
        <a:p>
          <a:endParaRPr lang="de-DE"/>
        </a:p>
      </dgm:t>
    </dgm:pt>
    <dgm:pt modelId="{7CF18B02-55B7-41E0-8B13-F556F3A32D59}" type="sibTrans" cxnId="{F53E6EF7-61A7-4ADA-994B-3CAF0ABE08D6}">
      <dgm:prSet/>
      <dgm:spPr/>
      <dgm:t>
        <a:bodyPr/>
        <a:lstStyle/>
        <a:p>
          <a:endParaRPr lang="de-DE"/>
        </a:p>
      </dgm:t>
    </dgm:pt>
    <dgm:pt modelId="{B6435065-9C4E-44A3-AE7D-6ECA9BC185F1}">
      <dgm:prSet phldrT="[Text]"/>
      <dgm:spPr/>
      <dgm:t>
        <a:bodyPr/>
        <a:lstStyle/>
        <a:p>
          <a:r>
            <a:rPr lang="en-US" b="0" i="0" dirty="0"/>
            <a:t>Establishing monitoring, transfer and licensing practices</a:t>
          </a:r>
          <a:endParaRPr lang="de-DE" b="0" dirty="0"/>
        </a:p>
      </dgm:t>
    </dgm:pt>
    <dgm:pt modelId="{6C42DE2D-EE61-4C9C-9465-6F8E823B6D50}" type="parTrans" cxnId="{14081DDA-C939-4110-A57C-AC0E20D2B096}">
      <dgm:prSet/>
      <dgm:spPr/>
      <dgm:t>
        <a:bodyPr/>
        <a:lstStyle/>
        <a:p>
          <a:endParaRPr lang="de-DE"/>
        </a:p>
      </dgm:t>
    </dgm:pt>
    <dgm:pt modelId="{1CD92B91-CB56-47F8-853A-4DB0EC7BA8DD}" type="sibTrans" cxnId="{14081DDA-C939-4110-A57C-AC0E20D2B096}">
      <dgm:prSet/>
      <dgm:spPr/>
      <dgm:t>
        <a:bodyPr/>
        <a:lstStyle/>
        <a:p>
          <a:endParaRPr lang="de-DE"/>
        </a:p>
      </dgm:t>
    </dgm:pt>
    <dgm:pt modelId="{7DFBE4A6-7E9C-4380-B2CC-DB9E29145F59}" type="pres">
      <dgm:prSet presAssocID="{FC363630-4A34-4527-A1B6-8BEDCFCCDD3F}" presName="Name0" presStyleCnt="0">
        <dgm:presLayoutVars>
          <dgm:dir/>
          <dgm:animLvl val="lvl"/>
          <dgm:resizeHandles val="exact"/>
        </dgm:presLayoutVars>
      </dgm:prSet>
      <dgm:spPr/>
    </dgm:pt>
    <dgm:pt modelId="{35AEDBFA-FFFA-4E9C-BFDF-A26820EE926D}" type="pres">
      <dgm:prSet presAssocID="{A14B22AC-72BD-4E99-A200-03E3CA84B001}" presName="linNode" presStyleCnt="0"/>
      <dgm:spPr/>
    </dgm:pt>
    <dgm:pt modelId="{E10B0D90-7063-4BDF-A294-CE5AFCDFF2E2}" type="pres">
      <dgm:prSet presAssocID="{A14B22AC-72BD-4E99-A200-03E3CA84B001}" presName="parentText" presStyleLbl="node1" presStyleIdx="0" presStyleCnt="3">
        <dgm:presLayoutVars>
          <dgm:chMax val="1"/>
          <dgm:bulletEnabled val="1"/>
        </dgm:presLayoutVars>
      </dgm:prSet>
      <dgm:spPr/>
    </dgm:pt>
    <dgm:pt modelId="{D371A2A1-98EC-40DE-9113-5C7928E3F1BE}" type="pres">
      <dgm:prSet presAssocID="{A14B22AC-72BD-4E99-A200-03E3CA84B001}" presName="descendantText" presStyleLbl="alignAccFollowNode1" presStyleIdx="0" presStyleCnt="3">
        <dgm:presLayoutVars>
          <dgm:bulletEnabled val="1"/>
        </dgm:presLayoutVars>
      </dgm:prSet>
      <dgm:spPr/>
    </dgm:pt>
    <dgm:pt modelId="{0F9D6B3B-158A-411C-A08E-A5916B2F716D}" type="pres">
      <dgm:prSet presAssocID="{9CFB7356-A358-4F83-AE4D-CFF8CC725EEC}" presName="sp" presStyleCnt="0"/>
      <dgm:spPr/>
    </dgm:pt>
    <dgm:pt modelId="{A44227A7-63C4-4770-9651-7877820B6085}" type="pres">
      <dgm:prSet presAssocID="{7A477FFB-8AE8-4478-8C17-76CC433EAC36}" presName="linNode" presStyleCnt="0"/>
      <dgm:spPr/>
    </dgm:pt>
    <dgm:pt modelId="{082D8186-0B8E-47D4-B544-6E73EE5C2E17}" type="pres">
      <dgm:prSet presAssocID="{7A477FFB-8AE8-4478-8C17-76CC433EAC36}" presName="parentText" presStyleLbl="node1" presStyleIdx="1" presStyleCnt="3">
        <dgm:presLayoutVars>
          <dgm:chMax val="1"/>
          <dgm:bulletEnabled val="1"/>
        </dgm:presLayoutVars>
      </dgm:prSet>
      <dgm:spPr/>
    </dgm:pt>
    <dgm:pt modelId="{31BB5822-8814-4E76-BC65-20011767F8AD}" type="pres">
      <dgm:prSet presAssocID="{7A477FFB-8AE8-4478-8C17-76CC433EAC36}" presName="descendantText" presStyleLbl="alignAccFollowNode1" presStyleIdx="1" presStyleCnt="3">
        <dgm:presLayoutVars>
          <dgm:bulletEnabled val="1"/>
        </dgm:presLayoutVars>
      </dgm:prSet>
      <dgm:spPr/>
    </dgm:pt>
    <dgm:pt modelId="{2247C953-E57F-4524-AE47-87176B1E32A2}" type="pres">
      <dgm:prSet presAssocID="{517E8DD8-7ACA-445E-BCB6-E8AF80B19359}" presName="sp" presStyleCnt="0"/>
      <dgm:spPr/>
    </dgm:pt>
    <dgm:pt modelId="{1EDFC4B0-56D9-4EF3-B990-800ECC7724AB}" type="pres">
      <dgm:prSet presAssocID="{3217C17E-A395-48B7-BF01-83DAC50FB942}" presName="linNode" presStyleCnt="0"/>
      <dgm:spPr/>
    </dgm:pt>
    <dgm:pt modelId="{AC0ABC8E-A908-4CD2-B960-DA3F330B5E59}" type="pres">
      <dgm:prSet presAssocID="{3217C17E-A395-48B7-BF01-83DAC50FB942}" presName="parentText" presStyleLbl="node1" presStyleIdx="2" presStyleCnt="3">
        <dgm:presLayoutVars>
          <dgm:chMax val="1"/>
          <dgm:bulletEnabled val="1"/>
        </dgm:presLayoutVars>
      </dgm:prSet>
      <dgm:spPr/>
    </dgm:pt>
    <dgm:pt modelId="{D26E1CFA-71F5-4E72-A1E8-9F66AB9FB4A1}" type="pres">
      <dgm:prSet presAssocID="{3217C17E-A395-48B7-BF01-83DAC50FB942}" presName="descendantText" presStyleLbl="alignAccFollowNode1" presStyleIdx="2" presStyleCnt="3">
        <dgm:presLayoutVars>
          <dgm:bulletEnabled val="1"/>
        </dgm:presLayoutVars>
      </dgm:prSet>
      <dgm:spPr/>
    </dgm:pt>
  </dgm:ptLst>
  <dgm:cxnLst>
    <dgm:cxn modelId="{8FA30512-434E-48B6-9BC6-5B891CC1227F}" type="presOf" srcId="{EBDD5263-7F53-49C4-9DBA-3A26484485E0}" destId="{D26E1CFA-71F5-4E72-A1E8-9F66AB9FB4A1}" srcOrd="0" destOrd="1" presId="urn:microsoft.com/office/officeart/2005/8/layout/vList5"/>
    <dgm:cxn modelId="{D0DFD825-0613-4B0B-A559-CD869DF8A0FB}" type="presOf" srcId="{0610B892-982A-4D8B-8B71-E3C8A6A32798}" destId="{D26E1CFA-71F5-4E72-A1E8-9F66AB9FB4A1}" srcOrd="0" destOrd="0" presId="urn:microsoft.com/office/officeart/2005/8/layout/vList5"/>
    <dgm:cxn modelId="{DFFF9539-79B2-4BC6-8BC6-01A9E963AEB7}" type="presOf" srcId="{B6435065-9C4E-44A3-AE7D-6ECA9BC185F1}" destId="{D26E1CFA-71F5-4E72-A1E8-9F66AB9FB4A1}" srcOrd="0" destOrd="2" presId="urn:microsoft.com/office/officeart/2005/8/layout/vList5"/>
    <dgm:cxn modelId="{BD04903E-A9B0-48BF-A82C-6B5423EA78E5}" type="presOf" srcId="{BE8CD5D5-08CD-40D3-B3C2-4D4F5A7057D3}" destId="{D371A2A1-98EC-40DE-9113-5C7928E3F1BE}" srcOrd="0" destOrd="0" presId="urn:microsoft.com/office/officeart/2005/8/layout/vList5"/>
    <dgm:cxn modelId="{6A623E40-D921-4CFB-878D-19FB7C2DD286}" srcId="{A14B22AC-72BD-4E99-A200-03E3CA84B001}" destId="{BE8CD5D5-08CD-40D3-B3C2-4D4F5A7057D3}" srcOrd="0" destOrd="0" parTransId="{F3C940A9-734E-4F4C-BC87-34A98B3A1BB3}" sibTransId="{8CB40776-87E1-47EA-B701-13F3A152CA83}"/>
    <dgm:cxn modelId="{6202165B-A0DF-40E1-8669-4FD3CE8580A4}" srcId="{3217C17E-A395-48B7-BF01-83DAC50FB942}" destId="{EBDD5263-7F53-49C4-9DBA-3A26484485E0}" srcOrd="1" destOrd="0" parTransId="{B7079137-BC1F-4932-9E59-EB53C0ACE2E9}" sibTransId="{692FE773-8912-4309-B365-193839A03AFC}"/>
    <dgm:cxn modelId="{09743966-5A7F-4631-86E6-F2AD6E97F592}" srcId="{FC363630-4A34-4527-A1B6-8BEDCFCCDD3F}" destId="{7A477FFB-8AE8-4478-8C17-76CC433EAC36}" srcOrd="1" destOrd="0" parTransId="{DA15BBE4-BF77-4199-9448-794AA118B284}" sibTransId="{517E8DD8-7ACA-445E-BCB6-E8AF80B19359}"/>
    <dgm:cxn modelId="{FC895647-2AA6-4C7E-B631-212013E16308}" type="presOf" srcId="{00FE6E23-E4C1-471D-9E48-C4F5DD560A8D}" destId="{D371A2A1-98EC-40DE-9113-5C7928E3F1BE}" srcOrd="0" destOrd="2" presId="urn:microsoft.com/office/officeart/2005/8/layout/vList5"/>
    <dgm:cxn modelId="{846A7D4B-9463-4179-855D-47A5C51B281B}" type="presOf" srcId="{FC363630-4A34-4527-A1B6-8BEDCFCCDD3F}" destId="{7DFBE4A6-7E9C-4380-B2CC-DB9E29145F59}" srcOrd="0" destOrd="0" presId="urn:microsoft.com/office/officeart/2005/8/layout/vList5"/>
    <dgm:cxn modelId="{DB4CA06C-4D56-4BEE-A434-91C147F8FD85}" srcId="{7A477FFB-8AE8-4478-8C17-76CC433EAC36}" destId="{F2933A54-D8F2-43E0-AAB9-3B27BC149503}" srcOrd="0" destOrd="0" parTransId="{C00E4EA7-C6BD-4187-BB99-B4E5C0DDD77F}" sibTransId="{880EF932-57EB-4A96-97B0-B58E102D58F2}"/>
    <dgm:cxn modelId="{3DD2426D-6CC7-485F-AAC9-0FD3D04BCA1C}" type="presOf" srcId="{3217C17E-A395-48B7-BF01-83DAC50FB942}" destId="{AC0ABC8E-A908-4CD2-B960-DA3F330B5E59}" srcOrd="0" destOrd="0" presId="urn:microsoft.com/office/officeart/2005/8/layout/vList5"/>
    <dgm:cxn modelId="{A8A94582-1B02-4E1A-8FB5-CC2C48A3B994}" srcId="{7A477FFB-8AE8-4478-8C17-76CC433EAC36}" destId="{2BE2825D-DB9E-4562-9BA7-BA1D0F738173}" srcOrd="1" destOrd="0" parTransId="{284FD8BD-F3CA-4B2E-8DC2-3BFAE811B0B3}" sibTransId="{354BA5DD-1351-4F5B-8BC4-3532A50BCB1C}"/>
    <dgm:cxn modelId="{08009F84-2B14-48FE-AC56-6239BFFBBBBC}" type="presOf" srcId="{2BE2825D-DB9E-4562-9BA7-BA1D0F738173}" destId="{31BB5822-8814-4E76-BC65-20011767F8AD}" srcOrd="0" destOrd="1" presId="urn:microsoft.com/office/officeart/2005/8/layout/vList5"/>
    <dgm:cxn modelId="{F8179D86-3C88-49F8-8BB2-DABD70103C1D}" type="presOf" srcId="{7A477FFB-8AE8-4478-8C17-76CC433EAC36}" destId="{082D8186-0B8E-47D4-B544-6E73EE5C2E17}" srcOrd="0" destOrd="0" presId="urn:microsoft.com/office/officeart/2005/8/layout/vList5"/>
    <dgm:cxn modelId="{D80F3E89-A41E-409D-8313-7D93E9E997B1}" srcId="{FC363630-4A34-4527-A1B6-8BEDCFCCDD3F}" destId="{A14B22AC-72BD-4E99-A200-03E3CA84B001}" srcOrd="0" destOrd="0" parTransId="{C066A741-64A5-442C-A136-F3AA0B95DF3B}" sibTransId="{9CFB7356-A358-4F83-AE4D-CFF8CC725EEC}"/>
    <dgm:cxn modelId="{5E7E16A0-F8CA-4D30-B07E-94176BC2CCF8}" srcId="{FC363630-4A34-4527-A1B6-8BEDCFCCDD3F}" destId="{3217C17E-A395-48B7-BF01-83DAC50FB942}" srcOrd="2" destOrd="0" parTransId="{800EFC4C-25D7-4782-9A2F-CB0971BDB047}" sibTransId="{20A4F935-8BE4-40A1-875C-AECEF8B47BF0}"/>
    <dgm:cxn modelId="{67F428B5-A4B0-43E5-9893-438ED648CE63}" srcId="{A14B22AC-72BD-4E99-A200-03E3CA84B001}" destId="{3BE15C25-4A55-44FA-BEA9-125022E31BCA}" srcOrd="1" destOrd="0" parTransId="{24A8BE96-01F7-4614-AA1C-E9850D6EB248}" sibTransId="{D3204782-F23D-45B4-9829-C27F947E01D8}"/>
    <dgm:cxn modelId="{5AAC14C9-1F86-4A3F-AA0A-28918FF1E354}" type="presOf" srcId="{3BE15C25-4A55-44FA-BEA9-125022E31BCA}" destId="{D371A2A1-98EC-40DE-9113-5C7928E3F1BE}" srcOrd="0" destOrd="1" presId="urn:microsoft.com/office/officeart/2005/8/layout/vList5"/>
    <dgm:cxn modelId="{F797E6D2-72A3-40E0-A54A-974DCF3095F2}" type="presOf" srcId="{A14B22AC-72BD-4E99-A200-03E3CA84B001}" destId="{E10B0D90-7063-4BDF-A294-CE5AFCDFF2E2}" srcOrd="0" destOrd="0" presId="urn:microsoft.com/office/officeart/2005/8/layout/vList5"/>
    <dgm:cxn modelId="{89BC8BD8-54C2-4383-ABC6-A673BBACE7C2}" type="presOf" srcId="{F2933A54-D8F2-43E0-AAB9-3B27BC149503}" destId="{31BB5822-8814-4E76-BC65-20011767F8AD}" srcOrd="0" destOrd="0" presId="urn:microsoft.com/office/officeart/2005/8/layout/vList5"/>
    <dgm:cxn modelId="{14081DDA-C939-4110-A57C-AC0E20D2B096}" srcId="{3217C17E-A395-48B7-BF01-83DAC50FB942}" destId="{B6435065-9C4E-44A3-AE7D-6ECA9BC185F1}" srcOrd="2" destOrd="0" parTransId="{6C42DE2D-EE61-4C9C-9465-6F8E823B6D50}" sibTransId="{1CD92B91-CB56-47F8-853A-4DB0EC7BA8DD}"/>
    <dgm:cxn modelId="{073EA3DC-D5CC-4E80-AEEC-165ADBF6932B}" srcId="{3217C17E-A395-48B7-BF01-83DAC50FB942}" destId="{0610B892-982A-4D8B-8B71-E3C8A6A32798}" srcOrd="0" destOrd="0" parTransId="{66FE3AE6-1ACB-4C60-886D-E6AE8AAE2222}" sibTransId="{6D165158-334C-4743-91B1-DC78084F6C94}"/>
    <dgm:cxn modelId="{F53E6EF7-61A7-4ADA-994B-3CAF0ABE08D6}" srcId="{A14B22AC-72BD-4E99-A200-03E3CA84B001}" destId="{00FE6E23-E4C1-471D-9E48-C4F5DD560A8D}" srcOrd="2" destOrd="0" parTransId="{8A4B3508-1F94-4E7D-8B72-39243A8D5D5F}" sibTransId="{7CF18B02-55B7-41E0-8B13-F556F3A32D59}"/>
    <dgm:cxn modelId="{C7ED3E76-253A-42AC-A2EF-CD7FE9707292}" type="presParOf" srcId="{7DFBE4A6-7E9C-4380-B2CC-DB9E29145F59}" destId="{35AEDBFA-FFFA-4E9C-BFDF-A26820EE926D}" srcOrd="0" destOrd="0" presId="urn:microsoft.com/office/officeart/2005/8/layout/vList5"/>
    <dgm:cxn modelId="{95B5B037-3679-4AB1-994D-CC77173E025F}" type="presParOf" srcId="{35AEDBFA-FFFA-4E9C-BFDF-A26820EE926D}" destId="{E10B0D90-7063-4BDF-A294-CE5AFCDFF2E2}" srcOrd="0" destOrd="0" presId="urn:microsoft.com/office/officeart/2005/8/layout/vList5"/>
    <dgm:cxn modelId="{39090528-6121-47C7-8061-61F32CA6E3EC}" type="presParOf" srcId="{35AEDBFA-FFFA-4E9C-BFDF-A26820EE926D}" destId="{D371A2A1-98EC-40DE-9113-5C7928E3F1BE}" srcOrd="1" destOrd="0" presId="urn:microsoft.com/office/officeart/2005/8/layout/vList5"/>
    <dgm:cxn modelId="{42DB56AC-3197-4BFE-AA6C-8FA16034FD4C}" type="presParOf" srcId="{7DFBE4A6-7E9C-4380-B2CC-DB9E29145F59}" destId="{0F9D6B3B-158A-411C-A08E-A5916B2F716D}" srcOrd="1" destOrd="0" presId="urn:microsoft.com/office/officeart/2005/8/layout/vList5"/>
    <dgm:cxn modelId="{F2B4A7E1-2E87-40DF-AFE2-AA65278F0131}" type="presParOf" srcId="{7DFBE4A6-7E9C-4380-B2CC-DB9E29145F59}" destId="{A44227A7-63C4-4770-9651-7877820B6085}" srcOrd="2" destOrd="0" presId="urn:microsoft.com/office/officeart/2005/8/layout/vList5"/>
    <dgm:cxn modelId="{01D60D9E-C36A-451E-810D-069685C54F15}" type="presParOf" srcId="{A44227A7-63C4-4770-9651-7877820B6085}" destId="{082D8186-0B8E-47D4-B544-6E73EE5C2E17}" srcOrd="0" destOrd="0" presId="urn:microsoft.com/office/officeart/2005/8/layout/vList5"/>
    <dgm:cxn modelId="{6ABCEEAC-585C-4D7C-A70F-D6EB95E59135}" type="presParOf" srcId="{A44227A7-63C4-4770-9651-7877820B6085}" destId="{31BB5822-8814-4E76-BC65-20011767F8AD}" srcOrd="1" destOrd="0" presId="urn:microsoft.com/office/officeart/2005/8/layout/vList5"/>
    <dgm:cxn modelId="{3FED3833-92EA-49D1-A6C6-3C406326A54F}" type="presParOf" srcId="{7DFBE4A6-7E9C-4380-B2CC-DB9E29145F59}" destId="{2247C953-E57F-4524-AE47-87176B1E32A2}" srcOrd="3" destOrd="0" presId="urn:microsoft.com/office/officeart/2005/8/layout/vList5"/>
    <dgm:cxn modelId="{43E85D77-6DB0-4C56-81BA-362FE75641B4}" type="presParOf" srcId="{7DFBE4A6-7E9C-4380-B2CC-DB9E29145F59}" destId="{1EDFC4B0-56D9-4EF3-B990-800ECC7724AB}" srcOrd="4" destOrd="0" presId="urn:microsoft.com/office/officeart/2005/8/layout/vList5"/>
    <dgm:cxn modelId="{EEBC1574-8F25-404A-9477-59D1B0E206FD}" type="presParOf" srcId="{1EDFC4B0-56D9-4EF3-B990-800ECC7724AB}" destId="{AC0ABC8E-A908-4CD2-B960-DA3F330B5E59}" srcOrd="0" destOrd="0" presId="urn:microsoft.com/office/officeart/2005/8/layout/vList5"/>
    <dgm:cxn modelId="{89581BA1-43C1-415F-BBE3-CF8D9454D506}" type="presParOf" srcId="{1EDFC4B0-56D9-4EF3-B990-800ECC7724AB}" destId="{D26E1CFA-71F5-4E72-A1E8-9F66AB9FB4A1}"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0C19EA-EFD0-4DAA-B5A3-4414B4267D8E}">
      <dsp:nvSpPr>
        <dsp:cNvPr id="0" name=""/>
        <dsp:cNvSpPr/>
      </dsp:nvSpPr>
      <dsp:spPr>
        <a:xfrm>
          <a:off x="1354666" y="0"/>
          <a:ext cx="5418667" cy="541866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hr-HR" sz="1100" kern="1200" dirty="0"/>
            <a:t>K</a:t>
          </a:r>
          <a:r>
            <a:rPr lang="en-US" sz="1100" kern="1200" dirty="0" err="1"/>
            <a:t>nowledge</a:t>
          </a:r>
          <a:r>
            <a:rPr lang="en-US" sz="1100" kern="1200" dirty="0"/>
            <a:t> dissemination and policy uptake</a:t>
          </a:r>
          <a:endParaRPr lang="de-DE" sz="1100" kern="1200" dirty="0"/>
        </a:p>
      </dsp:txBody>
      <dsp:txXfrm>
        <a:off x="3047999" y="270933"/>
        <a:ext cx="2032000" cy="541866"/>
      </dsp:txXfrm>
    </dsp:sp>
    <dsp:sp modelId="{03132F65-CFC1-4CFE-9D32-0921F14F0120}">
      <dsp:nvSpPr>
        <dsp:cNvPr id="0" name=""/>
        <dsp:cNvSpPr/>
      </dsp:nvSpPr>
      <dsp:spPr>
        <a:xfrm>
          <a:off x="1761066" y="812800"/>
          <a:ext cx="4605866" cy="460586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hr-HR" sz="1100" kern="1200" dirty="0"/>
            <a:t>E</a:t>
          </a:r>
          <a:r>
            <a:rPr lang="en-US" sz="1100" kern="1200" dirty="0" err="1"/>
            <a:t>ngagement</a:t>
          </a:r>
          <a:r>
            <a:rPr lang="en-US" sz="1100" kern="1200" dirty="0"/>
            <a:t> of citizens and local communities </a:t>
          </a:r>
          <a:endParaRPr lang="de-DE" sz="1100" kern="1200" dirty="0"/>
        </a:p>
      </dsp:txBody>
      <dsp:txXfrm>
        <a:off x="3070859" y="1077637"/>
        <a:ext cx="1986280" cy="529674"/>
      </dsp:txXfrm>
    </dsp:sp>
    <dsp:sp modelId="{CF494AF6-BE5A-4594-8C8C-DE17B5479804}">
      <dsp:nvSpPr>
        <dsp:cNvPr id="0" name=""/>
        <dsp:cNvSpPr/>
      </dsp:nvSpPr>
      <dsp:spPr>
        <a:xfrm>
          <a:off x="2167466" y="1625600"/>
          <a:ext cx="3793066" cy="379306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hr-HR" sz="1100" kern="1200" dirty="0"/>
            <a:t>I</a:t>
          </a:r>
          <a:r>
            <a:rPr lang="en-US" sz="1100" kern="1200" dirty="0" err="1"/>
            <a:t>ntermediaries</a:t>
          </a:r>
          <a:r>
            <a:rPr lang="en-US" sz="1100" kern="1200" dirty="0"/>
            <a:t> and knowledge transfer professional support </a:t>
          </a:r>
          <a:endParaRPr lang="de-DE" sz="1100" kern="1200" dirty="0"/>
        </a:p>
      </dsp:txBody>
      <dsp:txXfrm>
        <a:off x="3082543" y="1887321"/>
        <a:ext cx="1962912" cy="523443"/>
      </dsp:txXfrm>
    </dsp:sp>
    <dsp:sp modelId="{EE2C2092-A771-48D7-A152-8F226EE664C3}">
      <dsp:nvSpPr>
        <dsp:cNvPr id="0" name=""/>
        <dsp:cNvSpPr/>
      </dsp:nvSpPr>
      <dsp:spPr>
        <a:xfrm>
          <a:off x="2573866" y="2438400"/>
          <a:ext cx="2980266" cy="298026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hr-HR" sz="1100" kern="1200" dirty="0"/>
            <a:t>A</a:t>
          </a:r>
          <a:r>
            <a:rPr lang="en-US" sz="1100" kern="1200" dirty="0" err="1"/>
            <a:t>cademia</a:t>
          </a:r>
          <a:r>
            <a:rPr lang="en-US" sz="1100" kern="1200" dirty="0"/>
            <a:t>-industry joint research and mobility </a:t>
          </a:r>
          <a:endParaRPr lang="de-DE" sz="1100" kern="1200" dirty="0"/>
        </a:p>
      </dsp:txBody>
      <dsp:txXfrm>
        <a:off x="3259327" y="2706624"/>
        <a:ext cx="1609344" cy="536448"/>
      </dsp:txXfrm>
    </dsp:sp>
    <dsp:sp modelId="{0C1A3FAB-0360-4783-BB98-152D3430D99C}">
      <dsp:nvSpPr>
        <dsp:cNvPr id="0" name=""/>
        <dsp:cNvSpPr/>
      </dsp:nvSpPr>
      <dsp:spPr>
        <a:xfrm>
          <a:off x="2980266" y="3251200"/>
          <a:ext cx="2167466" cy="216746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hr-HR" sz="900" kern="1200" dirty="0"/>
            <a:t>C</a:t>
          </a:r>
          <a:r>
            <a:rPr lang="en-US" sz="1100" kern="1200" dirty="0" err="1"/>
            <a:t>reation</a:t>
          </a:r>
          <a:r>
            <a:rPr lang="en-US" sz="900" kern="1200" dirty="0"/>
            <a:t> of research-driven spin-offs and start-ups </a:t>
          </a:r>
          <a:endParaRPr lang="de-DE" sz="900" kern="1200" dirty="0"/>
        </a:p>
      </dsp:txBody>
      <dsp:txXfrm>
        <a:off x="3359573" y="3522133"/>
        <a:ext cx="1408853" cy="541866"/>
      </dsp:txXfrm>
    </dsp:sp>
    <dsp:sp modelId="{07C5DAEE-8C8A-4D7D-AF76-3FB5B9FC23FD}">
      <dsp:nvSpPr>
        <dsp:cNvPr id="0" name=""/>
        <dsp:cNvSpPr/>
      </dsp:nvSpPr>
      <dsp:spPr>
        <a:xfrm>
          <a:off x="3386666" y="4064000"/>
          <a:ext cx="1354666" cy="135466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hr-HR" sz="1100" kern="1200" dirty="0"/>
            <a:t>I</a:t>
          </a:r>
          <a:r>
            <a:rPr lang="en-US" sz="1100" kern="1200" dirty="0" err="1"/>
            <a:t>ntellectual</a:t>
          </a:r>
          <a:r>
            <a:rPr lang="en-US" sz="1100" kern="1200" dirty="0"/>
            <a:t> property (IP) management and </a:t>
          </a:r>
          <a:r>
            <a:rPr lang="en-US" sz="1100" kern="1200" dirty="0" err="1"/>
            <a:t>standardisation</a:t>
          </a:r>
          <a:r>
            <a:rPr lang="en-US" sz="1100" kern="1200" dirty="0"/>
            <a:t> </a:t>
          </a:r>
          <a:endParaRPr lang="de-DE" sz="1100" kern="1200" dirty="0"/>
        </a:p>
      </dsp:txBody>
      <dsp:txXfrm>
        <a:off x="3585052" y="4402666"/>
        <a:ext cx="957894" cy="6773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71A2A1-98EC-40DE-9113-5C7928E3F1BE}">
      <dsp:nvSpPr>
        <dsp:cNvPr id="0" name=""/>
        <dsp:cNvSpPr/>
      </dsp:nvSpPr>
      <dsp:spPr>
        <a:xfrm rot="5400000">
          <a:off x="5221210" y="-1982673"/>
          <a:ext cx="1211354" cy="548412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b="0" i="0" kern="1200" dirty="0"/>
            <a:t>Defining and adopting strategic intellectual assets management practices</a:t>
          </a:r>
          <a:endParaRPr lang="de-DE" sz="1700" b="0" kern="1200" dirty="0"/>
        </a:p>
        <a:p>
          <a:pPr marL="171450" lvl="1" indent="-171450" algn="l" defTabSz="755650">
            <a:lnSpc>
              <a:spcPct val="90000"/>
            </a:lnSpc>
            <a:spcBef>
              <a:spcPct val="0"/>
            </a:spcBef>
            <a:spcAft>
              <a:spcPct val="15000"/>
            </a:spcAft>
            <a:buChar char="•"/>
          </a:pPr>
          <a:r>
            <a:rPr lang="en-US" sz="1700" b="0" i="0" kern="1200" dirty="0"/>
            <a:t>Managing intellectual assets in a way that enables open science and open innovation</a:t>
          </a:r>
          <a:endParaRPr lang="de-DE" sz="1700" b="0" kern="1200" dirty="0"/>
        </a:p>
        <a:p>
          <a:pPr marL="171450" lvl="1" indent="-171450" algn="l" defTabSz="755650">
            <a:lnSpc>
              <a:spcPct val="90000"/>
            </a:lnSpc>
            <a:spcBef>
              <a:spcPct val="0"/>
            </a:spcBef>
            <a:spcAft>
              <a:spcPct val="15000"/>
            </a:spcAft>
            <a:buChar char="•"/>
          </a:pPr>
          <a:r>
            <a:rPr lang="en-US" sz="1700" b="0" i="0" kern="1200" dirty="0"/>
            <a:t>Investing in education, training and awareness raising</a:t>
          </a:r>
          <a:endParaRPr lang="de-DE" sz="1700" b="0" kern="1200" dirty="0"/>
        </a:p>
      </dsp:txBody>
      <dsp:txXfrm rot="-5400000">
        <a:off x="3084823" y="212847"/>
        <a:ext cx="5424996" cy="1093088"/>
      </dsp:txXfrm>
    </dsp:sp>
    <dsp:sp modelId="{E10B0D90-7063-4BDF-A294-CE5AFCDFF2E2}">
      <dsp:nvSpPr>
        <dsp:cNvPr id="0" name=""/>
        <dsp:cNvSpPr/>
      </dsp:nvSpPr>
      <dsp:spPr>
        <a:xfrm>
          <a:off x="0" y="2294"/>
          <a:ext cx="3084822" cy="151419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hr-HR" sz="2200" kern="1200" dirty="0"/>
            <a:t>Establishing strategy for effective IA managment</a:t>
          </a:r>
          <a:endParaRPr lang="de-DE" sz="2200" kern="1200" dirty="0"/>
        </a:p>
      </dsp:txBody>
      <dsp:txXfrm>
        <a:off x="73917" y="76211"/>
        <a:ext cx="2936988" cy="1366359"/>
      </dsp:txXfrm>
    </dsp:sp>
    <dsp:sp modelId="{31BB5822-8814-4E76-BC65-20011767F8AD}">
      <dsp:nvSpPr>
        <dsp:cNvPr id="0" name=""/>
        <dsp:cNvSpPr/>
      </dsp:nvSpPr>
      <dsp:spPr>
        <a:xfrm rot="5400000">
          <a:off x="5221210" y="-392771"/>
          <a:ext cx="1211354" cy="548412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b="0" i="0" kern="1200" dirty="0"/>
            <a:t>Clarifying ownership of intellectual assets as early as possible</a:t>
          </a:r>
          <a:endParaRPr lang="de-DE" sz="1700" b="0" kern="1200" dirty="0"/>
        </a:p>
        <a:p>
          <a:pPr marL="171450" lvl="1" indent="-171450" algn="l" defTabSz="755650">
            <a:lnSpc>
              <a:spcPct val="90000"/>
            </a:lnSpc>
            <a:spcBef>
              <a:spcPct val="0"/>
            </a:spcBef>
            <a:spcAft>
              <a:spcPct val="15000"/>
            </a:spcAft>
            <a:buChar char="•"/>
          </a:pPr>
          <a:r>
            <a:rPr lang="de-DE" sz="1700" b="0" i="0" kern="1200" dirty="0" err="1"/>
            <a:t>Establishing</a:t>
          </a:r>
          <a:r>
            <a:rPr lang="de-DE" sz="1700" b="0" i="0" kern="1200" dirty="0"/>
            <a:t> </a:t>
          </a:r>
          <a:r>
            <a:rPr lang="de-DE" sz="1700" b="0" i="0" kern="1200" dirty="0" err="1"/>
            <a:t>clear</a:t>
          </a:r>
          <a:r>
            <a:rPr lang="de-DE" sz="1700" b="0" i="0" kern="1200" dirty="0"/>
            <a:t> </a:t>
          </a:r>
          <a:r>
            <a:rPr lang="de-DE" sz="1700" b="0" i="0" kern="1200" dirty="0" err="1"/>
            <a:t>collaboration</a:t>
          </a:r>
          <a:r>
            <a:rPr lang="de-DE" sz="1700" b="0" i="0" kern="1200" dirty="0"/>
            <a:t> </a:t>
          </a:r>
          <a:r>
            <a:rPr lang="de-DE" sz="1700" b="0" i="0" kern="1200" dirty="0" err="1"/>
            <a:t>conditions</a:t>
          </a:r>
          <a:endParaRPr lang="de-DE" sz="1700" b="0" kern="1200" dirty="0"/>
        </a:p>
      </dsp:txBody>
      <dsp:txXfrm rot="-5400000">
        <a:off x="3084823" y="1802749"/>
        <a:ext cx="5424996" cy="1093088"/>
      </dsp:txXfrm>
    </dsp:sp>
    <dsp:sp modelId="{082D8186-0B8E-47D4-B544-6E73EE5C2E17}">
      <dsp:nvSpPr>
        <dsp:cNvPr id="0" name=""/>
        <dsp:cNvSpPr/>
      </dsp:nvSpPr>
      <dsp:spPr>
        <a:xfrm>
          <a:off x="0" y="1592196"/>
          <a:ext cx="3084822" cy="151419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b="0" i="0" kern="1200" dirty="0"/>
            <a:t>Managing intellectual assets in joint research and innovation activities</a:t>
          </a:r>
          <a:endParaRPr lang="de-DE" sz="2200" kern="1200" dirty="0"/>
        </a:p>
      </dsp:txBody>
      <dsp:txXfrm>
        <a:off x="73917" y="1666113"/>
        <a:ext cx="2936988" cy="1366359"/>
      </dsp:txXfrm>
    </dsp:sp>
    <dsp:sp modelId="{D26E1CFA-71F5-4E72-A1E8-9F66AB9FB4A1}">
      <dsp:nvSpPr>
        <dsp:cNvPr id="0" name=""/>
        <dsp:cNvSpPr/>
      </dsp:nvSpPr>
      <dsp:spPr>
        <a:xfrm rot="5400000">
          <a:off x="5221210" y="1197131"/>
          <a:ext cx="1211354" cy="548412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b="0" i="0" kern="1200" dirty="0"/>
            <a:t>Finding suitable means for control</a:t>
          </a:r>
          <a:endParaRPr lang="de-DE" sz="1700" b="0" kern="1200" dirty="0"/>
        </a:p>
        <a:p>
          <a:pPr marL="171450" lvl="1" indent="-171450" algn="l" defTabSz="755650">
            <a:lnSpc>
              <a:spcPct val="90000"/>
            </a:lnSpc>
            <a:spcBef>
              <a:spcPct val="0"/>
            </a:spcBef>
            <a:spcAft>
              <a:spcPct val="15000"/>
            </a:spcAft>
            <a:buChar char="•"/>
          </a:pPr>
          <a:r>
            <a:rPr lang="en-US" sz="1700" b="0" i="0" kern="1200" dirty="0"/>
            <a:t>Carrying out valuation of intellectual property</a:t>
          </a:r>
          <a:endParaRPr lang="de-DE" sz="1700" b="0" kern="1200" dirty="0"/>
        </a:p>
        <a:p>
          <a:pPr marL="171450" lvl="1" indent="-171450" algn="l" defTabSz="755650">
            <a:lnSpc>
              <a:spcPct val="90000"/>
            </a:lnSpc>
            <a:spcBef>
              <a:spcPct val="0"/>
            </a:spcBef>
            <a:spcAft>
              <a:spcPct val="15000"/>
            </a:spcAft>
            <a:buChar char="•"/>
          </a:pPr>
          <a:r>
            <a:rPr lang="en-US" sz="1700" b="0" i="0" kern="1200" dirty="0"/>
            <a:t>Establishing monitoring, transfer and licensing practices</a:t>
          </a:r>
          <a:endParaRPr lang="de-DE" sz="1700" b="0" kern="1200" dirty="0"/>
        </a:p>
      </dsp:txBody>
      <dsp:txXfrm rot="-5400000">
        <a:off x="3084823" y="3392652"/>
        <a:ext cx="5424996" cy="1093088"/>
      </dsp:txXfrm>
    </dsp:sp>
    <dsp:sp modelId="{AC0ABC8E-A908-4CD2-B960-DA3F330B5E59}">
      <dsp:nvSpPr>
        <dsp:cNvPr id="0" name=""/>
        <dsp:cNvSpPr/>
      </dsp:nvSpPr>
      <dsp:spPr>
        <a:xfrm>
          <a:off x="0" y="3182099"/>
          <a:ext cx="3084822" cy="151419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b="0" i="0" kern="1200" dirty="0"/>
            <a:t>Bridging the gap from intellectual assets creation to the market</a:t>
          </a:r>
          <a:endParaRPr lang="de-DE" sz="2200" kern="1200" dirty="0"/>
        </a:p>
      </dsp:txBody>
      <dsp:txXfrm>
        <a:off x="73917" y="3256016"/>
        <a:ext cx="2936988" cy="1366359"/>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E10B76-41A7-49DD-A56C-8ED344E92D9E}" type="datetimeFigureOut">
              <a:rPr lang="en-GB" smtClean="0"/>
              <a:t>26/05/2025</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941B38-D31A-45E5-BAC1-A40B265E17C7}" type="slidenum">
              <a:rPr lang="en-GB" smtClean="0"/>
              <a:t>‹Nr.›</a:t>
            </a:fld>
            <a:endParaRPr lang="en-GB"/>
          </a:p>
        </p:txBody>
      </p:sp>
    </p:spTree>
    <p:extLst>
      <p:ext uri="{BB962C8B-B14F-4D97-AF65-F5344CB8AC3E}">
        <p14:creationId xmlns:p14="http://schemas.microsoft.com/office/powerpoint/2010/main" val="3235607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intellectual-property-helpdesk.ec.europa.eu/news-events/upcoming-events/eu-webinar-horizon-results-platform-ip-business-collaborations-smes-and-start-ups-2025-03-04_en"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intellectual-property-helpdesk.ec.europa.eu/news-events/upcoming-events/eu-webinar-horizon-results-platform-ai-act-2025-03-20_en"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3600" dirty="0"/>
          </a:p>
          <a:p>
            <a:endParaRPr lang="en-GB" b="1" dirty="0"/>
          </a:p>
        </p:txBody>
      </p:sp>
      <p:sp>
        <p:nvSpPr>
          <p:cNvPr id="4" name="Foliennummernplatzhalter 3"/>
          <p:cNvSpPr>
            <a:spLocks noGrp="1"/>
          </p:cNvSpPr>
          <p:nvPr>
            <p:ph type="sldNum" sz="quarter" idx="10"/>
          </p:nvPr>
        </p:nvSpPr>
        <p:spPr/>
        <p:txBody>
          <a:bodyPr/>
          <a:lstStyle/>
          <a:p>
            <a:fld id="{9C941B38-D31A-45E5-BAC1-A40B265E17C7}" type="slidenum">
              <a:rPr lang="en-GB" smtClean="0"/>
              <a:t>1</a:t>
            </a:fld>
            <a:endParaRPr lang="en-GB"/>
          </a:p>
        </p:txBody>
      </p:sp>
    </p:spTree>
    <p:extLst>
      <p:ext uri="{BB962C8B-B14F-4D97-AF65-F5344CB8AC3E}">
        <p14:creationId xmlns:p14="http://schemas.microsoft.com/office/powerpoint/2010/main" val="341550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err="1"/>
              <a:t>Geographical</a:t>
            </a:r>
            <a:r>
              <a:rPr lang="de-DE" dirty="0"/>
              <a:t> Coverage: </a:t>
            </a:r>
          </a:p>
          <a:p>
            <a:pPr marL="457200" lvl="0" indent="-338931" algn="l" rtl="0">
              <a:lnSpc>
                <a:spcPct val="140000"/>
              </a:lnSpc>
              <a:spcBef>
                <a:spcPts val="750"/>
              </a:spcBef>
              <a:spcAft>
                <a:spcPts val="0"/>
              </a:spcAft>
              <a:buSzPts val="1738"/>
              <a:buChar char="•"/>
            </a:pPr>
            <a:r>
              <a:rPr lang="fr-FR" sz="1200" b="1" dirty="0"/>
              <a:t>Europe</a:t>
            </a:r>
          </a:p>
          <a:p>
            <a:pPr marL="457200" lvl="0" indent="-338931" algn="l" rtl="0">
              <a:lnSpc>
                <a:spcPct val="140000"/>
              </a:lnSpc>
              <a:spcBef>
                <a:spcPts val="0"/>
              </a:spcBef>
              <a:spcAft>
                <a:spcPts val="0"/>
              </a:spcAft>
              <a:buSzPts val="1738"/>
              <a:buChar char="•"/>
            </a:pPr>
            <a:r>
              <a:rPr lang="fr-FR" sz="1200" b="1" dirty="0"/>
              <a:t>China</a:t>
            </a:r>
            <a:r>
              <a:rPr lang="fr-FR" sz="1200" dirty="0"/>
              <a:t>: Mainland China, Macao, Hong Kong, Taiwan</a:t>
            </a:r>
          </a:p>
          <a:p>
            <a:pPr marL="457200" lvl="0" indent="-338931" algn="l" rtl="0">
              <a:lnSpc>
                <a:spcPct val="140000"/>
              </a:lnSpc>
              <a:spcBef>
                <a:spcPts val="0"/>
              </a:spcBef>
              <a:spcAft>
                <a:spcPts val="0"/>
              </a:spcAft>
              <a:buSzPts val="1738"/>
              <a:buChar char="•"/>
            </a:pPr>
            <a:r>
              <a:rPr lang="fr-FR" sz="1200" b="1" dirty="0"/>
              <a:t>South-</a:t>
            </a:r>
            <a:r>
              <a:rPr lang="fr-FR" sz="1200" b="1" dirty="0" err="1"/>
              <a:t>east</a:t>
            </a:r>
            <a:r>
              <a:rPr lang="fr-FR" sz="1200" b="1" dirty="0"/>
              <a:t> Asia</a:t>
            </a:r>
            <a:r>
              <a:rPr lang="fr-FR" sz="1200" dirty="0"/>
              <a:t>: Vietnam, </a:t>
            </a:r>
            <a:r>
              <a:rPr lang="fr-FR" sz="1200" dirty="0" err="1"/>
              <a:t>Thailand</a:t>
            </a:r>
            <a:r>
              <a:rPr lang="fr-FR" sz="1200" dirty="0"/>
              <a:t>, </a:t>
            </a:r>
            <a:r>
              <a:rPr lang="fr-FR" sz="1200" dirty="0" err="1"/>
              <a:t>Indonesia</a:t>
            </a:r>
            <a:r>
              <a:rPr lang="fr-FR" sz="1200" dirty="0"/>
              <a:t>, Singapore, Philippines, Malaysia, </a:t>
            </a:r>
            <a:r>
              <a:rPr lang="fr-FR" sz="1200" dirty="0" err="1"/>
              <a:t>Cambodia</a:t>
            </a:r>
            <a:r>
              <a:rPr lang="fr-FR" sz="1200" dirty="0"/>
              <a:t>, Lao, Myanmar, Brunei</a:t>
            </a:r>
          </a:p>
          <a:p>
            <a:pPr marL="457200" lvl="0" indent="-338931" algn="l" rtl="0">
              <a:lnSpc>
                <a:spcPct val="140000"/>
              </a:lnSpc>
              <a:spcBef>
                <a:spcPts val="0"/>
              </a:spcBef>
              <a:spcAft>
                <a:spcPts val="0"/>
              </a:spcAft>
              <a:buSzPts val="1738"/>
              <a:buChar char="•"/>
            </a:pPr>
            <a:r>
              <a:rPr lang="fr-FR" sz="1200" b="1" dirty="0"/>
              <a:t>Latin America</a:t>
            </a:r>
            <a:r>
              <a:rPr lang="fr-FR" sz="1200" dirty="0"/>
              <a:t>: Argentina, Bolivia, Brazil, Chile, Colombia, Costa Rica, Cuba, </a:t>
            </a:r>
            <a:r>
              <a:rPr lang="fr-FR" sz="1200" dirty="0" err="1"/>
              <a:t>Ecuador</a:t>
            </a:r>
            <a:r>
              <a:rPr lang="fr-FR" sz="1200" dirty="0"/>
              <a:t>, El Salvador, Guatemala, Honduras, Mexico, Nicaragua, Panama, Paraguay, </a:t>
            </a:r>
            <a:r>
              <a:rPr lang="fr-FR" sz="1200" dirty="0" err="1"/>
              <a:t>Peru</a:t>
            </a:r>
            <a:r>
              <a:rPr lang="fr-FR" sz="1200" dirty="0"/>
              <a:t>, Uruguay, Venezuela</a:t>
            </a:r>
          </a:p>
          <a:p>
            <a:pPr marL="457200" lvl="0" indent="-338931" algn="l" rtl="0">
              <a:lnSpc>
                <a:spcPct val="140000"/>
              </a:lnSpc>
              <a:spcBef>
                <a:spcPts val="0"/>
              </a:spcBef>
              <a:spcAft>
                <a:spcPts val="0"/>
              </a:spcAft>
              <a:buSzPts val="1738"/>
              <a:buChar char="•"/>
            </a:pPr>
            <a:r>
              <a:rPr lang="fr-FR" sz="1200" b="1" dirty="0" err="1"/>
              <a:t>India</a:t>
            </a:r>
            <a:endParaRPr lang="fr-FR" sz="1200" b="1" dirty="0"/>
          </a:p>
          <a:p>
            <a:pPr marL="457200" lvl="0" indent="-338931" algn="l" rtl="0">
              <a:lnSpc>
                <a:spcPct val="140000"/>
              </a:lnSpc>
              <a:spcBef>
                <a:spcPts val="0"/>
              </a:spcBef>
              <a:spcAft>
                <a:spcPts val="0"/>
              </a:spcAft>
              <a:buSzPts val="1738"/>
              <a:buChar char="•"/>
            </a:pPr>
            <a:r>
              <a:rPr lang="fr-FR" sz="1200" b="1" dirty="0" err="1"/>
              <a:t>Africa</a:t>
            </a:r>
            <a:endParaRPr lang="fr-FR" sz="1200" b="1" dirty="0"/>
          </a:p>
          <a:p>
            <a:pPr marL="0" lvl="0" indent="0" algn="l" rtl="0">
              <a:spcBef>
                <a:spcPts val="750"/>
              </a:spcBef>
              <a:spcAft>
                <a:spcPts val="0"/>
              </a:spcAft>
              <a:buNone/>
            </a:pPr>
            <a:endParaRPr lang="de-DE" dirty="0"/>
          </a:p>
          <a:p>
            <a:pPr marL="0" lvl="0" indent="0" algn="l" rtl="0">
              <a:spcBef>
                <a:spcPts val="750"/>
              </a:spcBef>
              <a:spcAft>
                <a:spcPts val="0"/>
              </a:spcAft>
              <a:buNone/>
            </a:pPr>
            <a:r>
              <a:rPr lang="de-DE" dirty="0"/>
              <a:t>WHAT: </a:t>
            </a:r>
            <a:endParaRPr lang="en-US" sz="1100" dirty="0"/>
          </a:p>
          <a:p>
            <a:pPr marL="0" lvl="0" indent="0" algn="l" rtl="0">
              <a:spcBef>
                <a:spcPts val="750"/>
              </a:spcBef>
              <a:spcAft>
                <a:spcPts val="0"/>
              </a:spcAft>
              <a:buNone/>
            </a:pPr>
            <a:r>
              <a:rPr lang="en-US" sz="1200" dirty="0"/>
              <a:t>Provision of </a:t>
            </a:r>
            <a:r>
              <a:rPr lang="en-US" sz="1200" b="1" dirty="0"/>
              <a:t>free of charge</a:t>
            </a:r>
            <a:r>
              <a:rPr lang="en-US" sz="1200" dirty="0"/>
              <a:t>, first-line confidential assistance on IP protection, management and enforcement </a:t>
            </a:r>
          </a:p>
          <a:p>
            <a:endParaRPr lang="en-US" dirty="0"/>
          </a:p>
          <a:p>
            <a:r>
              <a:rPr lang="en-US" dirty="0"/>
              <a:t>WHY: </a:t>
            </a:r>
          </a:p>
          <a:p>
            <a:pPr marL="0" lvl="0" indent="0" algn="l" rtl="0">
              <a:spcBef>
                <a:spcPts val="750"/>
              </a:spcBef>
              <a:spcAft>
                <a:spcPts val="0"/>
              </a:spcAft>
              <a:buNone/>
            </a:pPr>
            <a:r>
              <a:rPr lang="en-US" sz="1200" dirty="0"/>
              <a:t>to support IP capacity building along the full scale of IP practices: from awareness to strategic use and successful exploitation  </a:t>
            </a:r>
          </a:p>
          <a:p>
            <a:pPr marL="0" lvl="0" indent="0" algn="l" rtl="0">
              <a:spcBef>
                <a:spcPts val="750"/>
              </a:spcBef>
              <a:spcAft>
                <a:spcPts val="0"/>
              </a:spcAft>
              <a:buNone/>
            </a:pPr>
            <a:endParaRPr lang="en-US" sz="1200" dirty="0"/>
          </a:p>
          <a:p>
            <a:pPr marL="457200" lvl="0" indent="-343138" algn="l" rtl="0">
              <a:spcBef>
                <a:spcPts val="750"/>
              </a:spcBef>
              <a:spcAft>
                <a:spcPts val="0"/>
              </a:spcAft>
              <a:buSzPct val="100000"/>
              <a:buChar char="•"/>
            </a:pPr>
            <a:r>
              <a:rPr lang="en-US" sz="1200" dirty="0"/>
              <a:t>IP is a key business assets!</a:t>
            </a:r>
          </a:p>
          <a:p>
            <a:pPr marL="457200" lvl="0" indent="-343138" algn="l" rtl="0">
              <a:spcBef>
                <a:spcPts val="0"/>
              </a:spcBef>
              <a:spcAft>
                <a:spcPts val="0"/>
              </a:spcAft>
              <a:buSzPct val="100000"/>
              <a:buChar char="•"/>
            </a:pPr>
            <a:r>
              <a:rPr lang="en-US" sz="1200" dirty="0"/>
              <a:t>to strengthen EU competitiveness</a:t>
            </a:r>
          </a:p>
          <a:p>
            <a:pPr marL="457200" lvl="0" indent="-343138" algn="l" rtl="0">
              <a:spcBef>
                <a:spcPts val="0"/>
              </a:spcBef>
              <a:spcAft>
                <a:spcPts val="0"/>
              </a:spcAft>
              <a:buSzPct val="100000"/>
              <a:buChar char="•"/>
            </a:pPr>
            <a:r>
              <a:rPr lang="en-US" sz="1200" dirty="0"/>
              <a:t>to ensure long-term impact</a:t>
            </a:r>
          </a:p>
          <a:p>
            <a:pPr marL="457200" lvl="0" indent="-343138" algn="l" rtl="0">
              <a:spcBef>
                <a:spcPts val="0"/>
              </a:spcBef>
              <a:spcAft>
                <a:spcPts val="0"/>
              </a:spcAft>
              <a:buSzPct val="100000"/>
              <a:buChar char="•"/>
            </a:pPr>
            <a:r>
              <a:rPr lang="en-US" sz="1200" dirty="0"/>
              <a:t>increase the willingness to enter into collaboration </a:t>
            </a:r>
          </a:p>
          <a:p>
            <a:pPr marL="0" lvl="0" indent="0" algn="l" rtl="0">
              <a:spcBef>
                <a:spcPts val="750"/>
              </a:spcBef>
              <a:spcAft>
                <a:spcPts val="0"/>
              </a:spcAft>
              <a:buNone/>
            </a:pPr>
            <a:endParaRPr lang="en-US" sz="1200" dirty="0"/>
          </a:p>
          <a:p>
            <a:pPr marL="0" lvl="0" indent="0" algn="l" rtl="0">
              <a:spcBef>
                <a:spcPts val="750"/>
              </a:spcBef>
              <a:spcAft>
                <a:spcPts val="0"/>
              </a:spcAft>
              <a:buNone/>
            </a:pPr>
            <a:r>
              <a:rPr lang="en-US" sz="1200" dirty="0"/>
              <a:t>for an increased translation of IP into the EU innovation ecosystem!</a:t>
            </a:r>
          </a:p>
          <a:p>
            <a:endParaRPr lang="en-US" dirty="0"/>
          </a:p>
          <a:p>
            <a:r>
              <a:rPr lang="en-US" dirty="0"/>
              <a:t>WHO: </a:t>
            </a:r>
          </a:p>
          <a:p>
            <a:pPr marL="457200" marR="0" lvl="0" indent="-377825" algn="l" rtl="0">
              <a:lnSpc>
                <a:spcPct val="90000"/>
              </a:lnSpc>
              <a:spcBef>
                <a:spcPts val="750"/>
              </a:spcBef>
              <a:spcAft>
                <a:spcPts val="0"/>
              </a:spcAft>
              <a:buSzPts val="2350"/>
              <a:buChar char="•"/>
            </a:pPr>
            <a:r>
              <a:rPr lang="en-US" sz="1200" dirty="0"/>
              <a:t>EU / COSME SMEs &amp; Start-ups </a:t>
            </a:r>
          </a:p>
          <a:p>
            <a:pPr marL="457200" marR="0" lvl="0" indent="-377825" algn="l" rtl="0">
              <a:lnSpc>
                <a:spcPct val="90000"/>
              </a:lnSpc>
              <a:spcBef>
                <a:spcPts val="0"/>
              </a:spcBef>
              <a:spcAft>
                <a:spcPts val="0"/>
              </a:spcAft>
              <a:buSzPts val="2350"/>
              <a:buChar char="•"/>
            </a:pPr>
            <a:r>
              <a:rPr lang="en-US" sz="1200" dirty="0"/>
              <a:t>EU innovation stakeholders and multipliers </a:t>
            </a:r>
          </a:p>
          <a:p>
            <a:pPr marL="457200" marR="0" lvl="0" indent="0" algn="l" rtl="0">
              <a:lnSpc>
                <a:spcPct val="90000"/>
              </a:lnSpc>
              <a:spcBef>
                <a:spcPts val="750"/>
              </a:spcBef>
              <a:spcAft>
                <a:spcPts val="0"/>
              </a:spcAft>
              <a:buNone/>
            </a:pPr>
            <a:endParaRPr lang="en-US" sz="1200" dirty="0"/>
          </a:p>
          <a:p>
            <a:pPr marL="457200" marR="0" lvl="0" indent="-377825" algn="l" rtl="0">
              <a:lnSpc>
                <a:spcPct val="90000"/>
              </a:lnSpc>
              <a:spcBef>
                <a:spcPts val="750"/>
              </a:spcBef>
              <a:spcAft>
                <a:spcPts val="0"/>
              </a:spcAft>
              <a:buSzPts val="2350"/>
              <a:buChar char="•"/>
            </a:pPr>
            <a:r>
              <a:rPr lang="en-US" sz="1200" dirty="0"/>
              <a:t>current and potential beneficiaries of EU-funded projects (researchers and SMEs) – EU IP HD </a:t>
            </a:r>
          </a:p>
          <a:p>
            <a:pPr marL="79375" marR="0" lvl="0" indent="0" algn="l" rtl="0">
              <a:lnSpc>
                <a:spcPct val="90000"/>
              </a:lnSpc>
              <a:spcBef>
                <a:spcPts val="750"/>
              </a:spcBef>
              <a:spcAft>
                <a:spcPts val="0"/>
              </a:spcAft>
              <a:buSzPts val="2350"/>
              <a:buNone/>
            </a:pPr>
            <a:endParaRPr lang="en-US" sz="1600" dirty="0"/>
          </a:p>
          <a:p>
            <a:endParaRPr lang="en-US" dirty="0"/>
          </a:p>
        </p:txBody>
      </p:sp>
      <p:sp>
        <p:nvSpPr>
          <p:cNvPr id="4" name="Slide Number Placeholder 3"/>
          <p:cNvSpPr>
            <a:spLocks noGrp="1"/>
          </p:cNvSpPr>
          <p:nvPr>
            <p:ph type="sldNum" sz="quarter" idx="5"/>
          </p:nvPr>
        </p:nvSpPr>
        <p:spPr/>
        <p:txBody>
          <a:bodyPr/>
          <a:lstStyle/>
          <a:p>
            <a:fld id="{9C941B38-D31A-45E5-BAC1-A40B265E17C7}" type="slidenum">
              <a:rPr lang="en-GB" smtClean="0"/>
              <a:t>2</a:t>
            </a:fld>
            <a:endParaRPr lang="en-GB"/>
          </a:p>
        </p:txBody>
      </p:sp>
    </p:spTree>
    <p:extLst>
      <p:ext uri="{BB962C8B-B14F-4D97-AF65-F5344CB8AC3E}">
        <p14:creationId xmlns:p14="http://schemas.microsoft.com/office/powerpoint/2010/main" val="29262669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the European IP Helpdesk a first-line intellectual property (IP) service providing free-of-charge support to help European SMEs and beneficiaries of EU-funded research projects manage their IP in the context of transnational business or EU research and innovation </a:t>
            </a:r>
            <a:r>
              <a:rPr lang="en-US" dirty="0" err="1"/>
              <a:t>programmes</a:t>
            </a:r>
            <a:r>
              <a:rPr lang="en-US" dirty="0"/>
              <a:t>. </a:t>
            </a:r>
          </a:p>
          <a:p>
            <a:endParaRPr lang="en-US" dirty="0"/>
          </a:p>
          <a:p>
            <a:r>
              <a:rPr lang="en-US" dirty="0"/>
              <a:t>The European IP Helpdesk supports European SMEs and research teams involved in cross-border business and/or EU-funded research activities manage, disseminate and </a:t>
            </a:r>
            <a:r>
              <a:rPr lang="en-US" dirty="0" err="1"/>
              <a:t>valorise</a:t>
            </a:r>
            <a:r>
              <a:rPr lang="en-US" dirty="0"/>
              <a:t> their IP. Offering a broad range of informative material, a Helpline service for direct IP support as well as on-site and online training, our main goal is to support IP capacity building along the full scale of IP practices: from awareness to strategic use and successful exploitation.</a:t>
            </a:r>
          </a:p>
          <a:p>
            <a:endParaRPr lang="en-US" dirty="0"/>
          </a:p>
          <a:p>
            <a:endParaRPr lang="en-US" dirty="0"/>
          </a:p>
        </p:txBody>
      </p:sp>
      <p:sp>
        <p:nvSpPr>
          <p:cNvPr id="4" name="Slide Number Placeholder 3"/>
          <p:cNvSpPr>
            <a:spLocks noGrp="1"/>
          </p:cNvSpPr>
          <p:nvPr>
            <p:ph type="sldNum" sz="quarter" idx="5"/>
          </p:nvPr>
        </p:nvSpPr>
        <p:spPr/>
        <p:txBody>
          <a:bodyPr/>
          <a:lstStyle/>
          <a:p>
            <a:fld id="{9C941B38-D31A-45E5-BAC1-A40B265E17C7}" type="slidenum">
              <a:rPr lang="en-GB" smtClean="0"/>
              <a:t>3</a:t>
            </a:fld>
            <a:endParaRPr lang="en-GB"/>
          </a:p>
        </p:txBody>
      </p:sp>
    </p:spTree>
    <p:extLst>
      <p:ext uri="{BB962C8B-B14F-4D97-AF65-F5344CB8AC3E}">
        <p14:creationId xmlns:p14="http://schemas.microsoft.com/office/powerpoint/2010/main" val="32099575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3AAA2-9CBD-3EB2-1055-F470274BEA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A5AAC1-0380-665A-A05B-8129B6DCC9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7E2736-60E8-5BF9-3694-02F5A626220C}"/>
              </a:ext>
            </a:extLst>
          </p:cNvPr>
          <p:cNvSpPr>
            <a:spLocks noGrp="1"/>
          </p:cNvSpPr>
          <p:nvPr>
            <p:ph type="body" idx="1"/>
          </p:nvPr>
        </p:nvSpPr>
        <p:spPr/>
        <p:txBody>
          <a:bodyPr/>
          <a:lstStyle/>
          <a:p>
            <a:r>
              <a:rPr lang="en-US" dirty="0"/>
              <a:t>We are the European IP Helpdesk a first-line intellectual property (IP) service providing free-of-charge support to help European SMEs and beneficiaries of EU-funded research projects manage their IP in the context of transnational business or EU research and innovation </a:t>
            </a:r>
            <a:r>
              <a:rPr lang="en-US" dirty="0" err="1"/>
              <a:t>programmes</a:t>
            </a:r>
            <a:r>
              <a:rPr lang="en-US" dirty="0"/>
              <a:t>. </a:t>
            </a:r>
          </a:p>
          <a:p>
            <a:endParaRPr lang="en-US" dirty="0"/>
          </a:p>
          <a:p>
            <a:r>
              <a:rPr lang="en-US" dirty="0"/>
              <a:t>The European IP Helpdesk supports European SMEs and research teams involved in cross-border business and/or EU-funded research activities manage, disseminate and </a:t>
            </a:r>
            <a:r>
              <a:rPr lang="en-US" dirty="0" err="1"/>
              <a:t>valorise</a:t>
            </a:r>
            <a:r>
              <a:rPr lang="en-US" dirty="0"/>
              <a:t> their IP. Offering a broad range of informative material, a Helpline service for direct IP support as well as on-site and online training, our main goal is to support IP capacity building along the full scale of IP practices: from awareness to strategic use and successful exploitation.</a:t>
            </a:r>
          </a:p>
          <a:p>
            <a:endParaRPr lang="en-US" dirty="0"/>
          </a:p>
          <a:p>
            <a:endParaRPr lang="en-US" dirty="0"/>
          </a:p>
        </p:txBody>
      </p:sp>
      <p:sp>
        <p:nvSpPr>
          <p:cNvPr id="4" name="Slide Number Placeholder 3">
            <a:extLst>
              <a:ext uri="{FF2B5EF4-FFF2-40B4-BE49-F238E27FC236}">
                <a16:creationId xmlns:a16="http://schemas.microsoft.com/office/drawing/2014/main" id="{03CF9AE5-5202-0EEC-AB40-D54429193FDD}"/>
              </a:ext>
            </a:extLst>
          </p:cNvPr>
          <p:cNvSpPr>
            <a:spLocks noGrp="1"/>
          </p:cNvSpPr>
          <p:nvPr>
            <p:ph type="sldNum" sz="quarter" idx="5"/>
          </p:nvPr>
        </p:nvSpPr>
        <p:spPr/>
        <p:txBody>
          <a:bodyPr/>
          <a:lstStyle/>
          <a:p>
            <a:fld id="{9C941B38-D31A-45E5-BAC1-A40B265E17C7}" type="slidenum">
              <a:rPr lang="en-GB" smtClean="0"/>
              <a:t>4</a:t>
            </a:fld>
            <a:endParaRPr lang="en-GB"/>
          </a:p>
        </p:txBody>
      </p:sp>
    </p:spTree>
    <p:extLst>
      <p:ext uri="{BB962C8B-B14F-4D97-AF65-F5344CB8AC3E}">
        <p14:creationId xmlns:p14="http://schemas.microsoft.com/office/powerpoint/2010/main" val="2156723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9C941B38-D31A-45E5-BAC1-A40B265E17C7}" type="slidenum">
              <a:rPr lang="en-GB" smtClean="0"/>
              <a:t>5</a:t>
            </a:fld>
            <a:endParaRPr lang="en-GB"/>
          </a:p>
        </p:txBody>
      </p:sp>
    </p:spTree>
    <p:extLst>
      <p:ext uri="{BB962C8B-B14F-4D97-AF65-F5344CB8AC3E}">
        <p14:creationId xmlns:p14="http://schemas.microsoft.com/office/powerpoint/2010/main" val="22813882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6324B"/>
                </a:solidFill>
                <a:effectLst/>
                <a:latin typeface="arial" panose="020B0604020202020204" pitchFamily="34" charset="0"/>
              </a:rPr>
              <a:t>aims to increase the use of research results and accelerate the uptake of innovative technologies. It provides comprehensive recommendations and addresses specific challenges faced by research and innovation stakeholders such as the efficient management of intellectual assets in joint research activities and the development of research and innovation activities in open science and open innovation contexts. Intellectual assets are not limited to IP rights, but include any result or products generated by research and innovation activities such as publications, data and know-how to </a:t>
            </a:r>
            <a:r>
              <a:rPr lang="en-US" b="0" i="0" dirty="0" err="1">
                <a:solidFill>
                  <a:srgbClr val="26324B"/>
                </a:solidFill>
                <a:effectLst/>
                <a:latin typeface="arial" panose="020B0604020202020204" pitchFamily="34" charset="0"/>
              </a:rPr>
              <a:t>maximise</a:t>
            </a:r>
            <a:r>
              <a:rPr lang="en-US" b="0" i="0" dirty="0">
                <a:solidFill>
                  <a:srgbClr val="26324B"/>
                </a:solidFill>
                <a:effectLst/>
                <a:latin typeface="arial" panose="020B0604020202020204" pitchFamily="34" charset="0"/>
              </a:rPr>
              <a:t> value creation opportunities.</a:t>
            </a:r>
            <a:endParaRPr lang="de-DE" dirty="0"/>
          </a:p>
        </p:txBody>
      </p:sp>
      <p:sp>
        <p:nvSpPr>
          <p:cNvPr id="4" name="Slide Number Placeholder 3"/>
          <p:cNvSpPr>
            <a:spLocks noGrp="1"/>
          </p:cNvSpPr>
          <p:nvPr>
            <p:ph type="sldNum" sz="quarter" idx="5"/>
          </p:nvPr>
        </p:nvSpPr>
        <p:spPr/>
        <p:txBody>
          <a:bodyPr/>
          <a:lstStyle/>
          <a:p>
            <a:fld id="{9C941B38-D31A-45E5-BAC1-A40B265E17C7}" type="slidenum">
              <a:rPr lang="en-GB" smtClean="0"/>
              <a:t>6</a:t>
            </a:fld>
            <a:endParaRPr lang="en-GB"/>
          </a:p>
        </p:txBody>
      </p:sp>
    </p:spTree>
    <p:extLst>
      <p:ext uri="{BB962C8B-B14F-4D97-AF65-F5344CB8AC3E}">
        <p14:creationId xmlns:p14="http://schemas.microsoft.com/office/powerpoint/2010/main" val="782304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b="1" dirty="0"/>
              <a:t>Bulletin: Code of Practice on the Management of Intellectual Assets</a:t>
            </a:r>
          </a:p>
          <a:p>
            <a:pPr>
              <a:buFont typeface="Arial" panose="020B0604020202020204" pitchFamily="34" charset="0"/>
              <a:buChar char="•"/>
            </a:pPr>
            <a:r>
              <a:rPr lang="en-US" b="1" dirty="0"/>
              <a:t>Focus</a:t>
            </a:r>
            <a:r>
              <a:rPr lang="en-US" dirty="0"/>
              <a:t>: Guidance aligned with the new EU Code of Practice.</a:t>
            </a:r>
          </a:p>
          <a:p>
            <a:pPr>
              <a:buFont typeface="Arial" panose="020B0604020202020204" pitchFamily="34" charset="0"/>
              <a:buChar char="•"/>
            </a:pPr>
            <a:r>
              <a:rPr lang="en-US" b="1" dirty="0"/>
              <a:t>Includes</a:t>
            </a:r>
            <a:r>
              <a:rPr lang="en-US" dirty="0"/>
              <a:t>: Definitions, best practices, tools, and links to institutional strategies.</a:t>
            </a:r>
          </a:p>
          <a:p>
            <a:pPr>
              <a:buFont typeface="Arial" panose="020B0604020202020204" pitchFamily="34" charset="0"/>
              <a:buChar char="•"/>
            </a:pPr>
            <a:r>
              <a:rPr lang="en-US" b="1" dirty="0"/>
              <a:t>Use at event</a:t>
            </a:r>
            <a:r>
              <a:rPr lang="en-US" dirty="0"/>
              <a:t>: Direct policy alignment with the session on IA management.</a:t>
            </a:r>
          </a:p>
          <a:p>
            <a:pPr>
              <a:buFont typeface="Arial" panose="020B0604020202020204" pitchFamily="34" charset="0"/>
              <a:buChar char="•"/>
            </a:pPr>
            <a:endParaRPr lang="en-US" dirty="0"/>
          </a:p>
          <a:p>
            <a:pPr>
              <a:buNone/>
            </a:pPr>
            <a:r>
              <a:rPr lang="en-US" b="1" dirty="0"/>
              <a:t>Bulletin: Code of Practice on Industry–Academia Collaboration </a:t>
            </a:r>
            <a:r>
              <a:rPr lang="en-US" b="1" i="1" dirty="0"/>
              <a:t>(June 2025 edition)</a:t>
            </a:r>
            <a:endParaRPr lang="en-US" b="1" dirty="0"/>
          </a:p>
          <a:p>
            <a:pPr>
              <a:buFont typeface="Arial" panose="020B0604020202020204" pitchFamily="34" charset="0"/>
              <a:buChar char="•"/>
            </a:pPr>
            <a:r>
              <a:rPr lang="en-US" b="1" dirty="0"/>
              <a:t>Focus</a:t>
            </a:r>
            <a:r>
              <a:rPr lang="en-US" dirty="0"/>
              <a:t>: How to implement meaningful, IP-aware collaboration models.</a:t>
            </a:r>
          </a:p>
          <a:p>
            <a:pPr>
              <a:buFont typeface="Arial" panose="020B0604020202020204" pitchFamily="34" charset="0"/>
              <a:buChar char="•"/>
            </a:pPr>
            <a:r>
              <a:rPr lang="en-US" b="1" dirty="0"/>
              <a:t>Includes</a:t>
            </a:r>
            <a:r>
              <a:rPr lang="en-US" dirty="0"/>
              <a:t>: Frameworks, challenges, use cases, and actionable tips.</a:t>
            </a:r>
          </a:p>
          <a:p>
            <a:pPr>
              <a:buFont typeface="Arial" panose="020B0604020202020204" pitchFamily="34" charset="0"/>
              <a:buChar char="•"/>
            </a:pPr>
            <a:r>
              <a:rPr lang="en-US" b="1" dirty="0"/>
              <a:t>Use at event</a:t>
            </a:r>
            <a:r>
              <a:rPr lang="en-US" dirty="0"/>
              <a:t>: Complements the parallel session on nurturing collaboration.</a:t>
            </a:r>
          </a:p>
          <a:p>
            <a:endParaRPr lang="de-DE" dirty="0"/>
          </a:p>
          <a:p>
            <a:pPr>
              <a:buNone/>
            </a:pPr>
            <a:r>
              <a:rPr lang="en-US" b="1" dirty="0"/>
              <a:t>IP Special: Knowledge </a:t>
            </a:r>
            <a:r>
              <a:rPr lang="en-US" b="1" dirty="0" err="1"/>
              <a:t>Valorisation</a:t>
            </a:r>
            <a:r>
              <a:rPr lang="en-US" b="1" dirty="0"/>
              <a:t> in the EU-13 Countries</a:t>
            </a:r>
          </a:p>
          <a:p>
            <a:pPr>
              <a:buFont typeface="Arial" panose="020B0604020202020204" pitchFamily="34" charset="0"/>
              <a:buChar char="•"/>
            </a:pPr>
            <a:r>
              <a:rPr lang="en-US" b="1" dirty="0"/>
              <a:t>Focus</a:t>
            </a:r>
            <a:r>
              <a:rPr lang="en-US" dirty="0"/>
              <a:t>: Challenges and opportunities in Widening countries.</a:t>
            </a:r>
          </a:p>
          <a:p>
            <a:pPr>
              <a:buFont typeface="Arial" panose="020B0604020202020204" pitchFamily="34" charset="0"/>
              <a:buChar char="•"/>
            </a:pPr>
            <a:r>
              <a:rPr lang="en-US" b="1" dirty="0"/>
              <a:t>Why it supports KV</a:t>
            </a:r>
            <a:r>
              <a:rPr lang="en-US" dirty="0"/>
              <a:t>: Highlights capacity-building needs, institutional examples, and national policy environments for </a:t>
            </a:r>
            <a:r>
              <a:rPr lang="en-US" dirty="0" err="1"/>
              <a:t>valorisation</a:t>
            </a:r>
            <a:r>
              <a:rPr lang="en-US" dirty="0"/>
              <a:t>.</a:t>
            </a:r>
          </a:p>
          <a:p>
            <a:pPr>
              <a:buFont typeface="Arial" panose="020B0604020202020204" pitchFamily="34" charset="0"/>
              <a:buChar char="•"/>
            </a:pPr>
            <a:r>
              <a:rPr lang="en-US" b="1" dirty="0"/>
              <a:t>Use at event</a:t>
            </a:r>
            <a:r>
              <a:rPr lang="en-US" dirty="0"/>
              <a:t>: Demonstrates targeted support for countries like Poland.</a:t>
            </a:r>
          </a:p>
          <a:p>
            <a:endParaRPr lang="de-DE" dirty="0"/>
          </a:p>
        </p:txBody>
      </p:sp>
      <p:sp>
        <p:nvSpPr>
          <p:cNvPr id="4" name="Slide Number Placeholder 3"/>
          <p:cNvSpPr>
            <a:spLocks noGrp="1"/>
          </p:cNvSpPr>
          <p:nvPr>
            <p:ph type="sldNum" sz="quarter" idx="5"/>
          </p:nvPr>
        </p:nvSpPr>
        <p:spPr/>
        <p:txBody>
          <a:bodyPr/>
          <a:lstStyle/>
          <a:p>
            <a:fld id="{9C941B38-D31A-45E5-BAC1-A40B265E17C7}" type="slidenum">
              <a:rPr lang="en-GB" smtClean="0"/>
              <a:t>7</a:t>
            </a:fld>
            <a:endParaRPr lang="en-GB"/>
          </a:p>
        </p:txBody>
      </p:sp>
    </p:spTree>
    <p:extLst>
      <p:ext uri="{BB962C8B-B14F-4D97-AF65-F5344CB8AC3E}">
        <p14:creationId xmlns:p14="http://schemas.microsoft.com/office/powerpoint/2010/main" val="869541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42% </a:t>
            </a:r>
            <a:r>
              <a:rPr lang="de-DE" dirty="0" err="1"/>
              <a:t>of</a:t>
            </a:r>
            <a:r>
              <a:rPr lang="de-DE" dirty="0"/>
              <a:t> </a:t>
            </a:r>
            <a:r>
              <a:rPr lang="de-DE" dirty="0" err="1"/>
              <a:t>our</a:t>
            </a:r>
            <a:r>
              <a:rPr lang="de-DE" dirty="0"/>
              <a:t> </a:t>
            </a:r>
            <a:r>
              <a:rPr lang="de-DE" dirty="0" err="1"/>
              <a:t>customers</a:t>
            </a:r>
            <a:r>
              <a:rPr lang="de-DE" dirty="0"/>
              <a:t> / </a:t>
            </a:r>
            <a:r>
              <a:rPr lang="de-DE" dirty="0" err="1"/>
              <a:t>users</a:t>
            </a:r>
            <a:r>
              <a:rPr lang="de-DE" dirty="0"/>
              <a:t> </a:t>
            </a:r>
            <a:r>
              <a:rPr lang="de-DE" dirty="0" err="1"/>
              <a:t>of</a:t>
            </a:r>
            <a:r>
              <a:rPr lang="de-DE" dirty="0"/>
              <a:t> </a:t>
            </a:r>
            <a:r>
              <a:rPr lang="de-DE" dirty="0" err="1"/>
              <a:t>the</a:t>
            </a:r>
            <a:r>
              <a:rPr lang="de-DE" dirty="0"/>
              <a:t> Helpline Service </a:t>
            </a:r>
            <a:r>
              <a:rPr lang="de-DE" dirty="0" err="1"/>
              <a:t>are</a:t>
            </a:r>
            <a:r>
              <a:rPr lang="de-DE" dirty="0"/>
              <a:t> </a:t>
            </a:r>
            <a:r>
              <a:rPr lang="de-DE" dirty="0" err="1"/>
              <a:t>Universities</a:t>
            </a:r>
            <a:r>
              <a:rPr lang="de-DE" dirty="0"/>
              <a:t> </a:t>
            </a:r>
          </a:p>
          <a:p>
            <a:r>
              <a:rPr lang="de-DE" dirty="0"/>
              <a:t>32% </a:t>
            </a:r>
            <a:r>
              <a:rPr lang="de-DE" dirty="0" err="1"/>
              <a:t>are</a:t>
            </a:r>
            <a:r>
              <a:rPr lang="de-DE" dirty="0"/>
              <a:t> SMEs</a:t>
            </a:r>
          </a:p>
        </p:txBody>
      </p:sp>
      <p:sp>
        <p:nvSpPr>
          <p:cNvPr id="4" name="Slide Number Placeholder 3"/>
          <p:cNvSpPr>
            <a:spLocks noGrp="1"/>
          </p:cNvSpPr>
          <p:nvPr>
            <p:ph type="sldNum" sz="quarter" idx="5"/>
          </p:nvPr>
        </p:nvSpPr>
        <p:spPr/>
        <p:txBody>
          <a:bodyPr/>
          <a:lstStyle/>
          <a:p>
            <a:fld id="{9C941B38-D31A-45E5-BAC1-A40B265E17C7}" type="slidenum">
              <a:rPr lang="en-GB" smtClean="0"/>
              <a:t>8</a:t>
            </a:fld>
            <a:endParaRPr lang="en-GB"/>
          </a:p>
        </p:txBody>
      </p:sp>
    </p:spTree>
    <p:extLst>
      <p:ext uri="{BB962C8B-B14F-4D97-AF65-F5344CB8AC3E}">
        <p14:creationId xmlns:p14="http://schemas.microsoft.com/office/powerpoint/2010/main" val="1413031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416590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9C941B38-D31A-45E5-BAC1-A40B265E17C7}" type="slidenum">
              <a:rPr lang="en-GB" smtClean="0"/>
              <a:t>12</a:t>
            </a:fld>
            <a:endParaRPr lang="en-GB"/>
          </a:p>
        </p:txBody>
      </p:sp>
    </p:spTree>
    <p:extLst>
      <p:ext uri="{BB962C8B-B14F-4D97-AF65-F5344CB8AC3E}">
        <p14:creationId xmlns:p14="http://schemas.microsoft.com/office/powerpoint/2010/main" val="20489995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b="1" dirty="0"/>
              <a:t>🔍 Why Lump Sum Projects Differ (from an IP management perspective):</a:t>
            </a:r>
          </a:p>
          <a:p>
            <a:pPr>
              <a:buNone/>
            </a:pPr>
            <a:r>
              <a:rPr lang="en-US" b="1" dirty="0"/>
              <a:t>1. No Financial Reporting = Greater Focus on Results</a:t>
            </a:r>
          </a:p>
          <a:p>
            <a:pPr>
              <a:buFont typeface="Arial" panose="020B0604020202020204" pitchFamily="34" charset="0"/>
              <a:buChar char="•"/>
            </a:pPr>
            <a:r>
              <a:rPr lang="en-US" dirty="0"/>
              <a:t>Since beneficiaries don’t report actual costs, the </a:t>
            </a:r>
            <a:r>
              <a:rPr lang="en-US" b="1" dirty="0"/>
              <a:t>evaluation of project progress</a:t>
            </a:r>
            <a:r>
              <a:rPr lang="en-US" dirty="0"/>
              <a:t> shifts more toward </a:t>
            </a:r>
            <a:r>
              <a:rPr lang="en-US" b="1" dirty="0"/>
              <a:t>outputs and deliverables</a:t>
            </a:r>
            <a:r>
              <a:rPr lang="en-US" dirty="0"/>
              <a:t>, including </a:t>
            </a:r>
            <a:r>
              <a:rPr lang="en-US" b="1" dirty="0"/>
              <a:t>IP generation and exploitation plans</a:t>
            </a:r>
            <a:r>
              <a:rPr lang="en-US" dirty="0"/>
              <a:t>.</a:t>
            </a:r>
          </a:p>
          <a:p>
            <a:pPr>
              <a:buFont typeface="Arial" panose="020B0604020202020204" pitchFamily="34" charset="0"/>
              <a:buChar char="•"/>
            </a:pPr>
            <a:r>
              <a:rPr lang="en-US" dirty="0"/>
              <a:t>This increases the importance of </a:t>
            </a:r>
            <a:r>
              <a:rPr lang="en-US" b="1" dirty="0"/>
              <a:t>strategic planning</a:t>
            </a:r>
            <a:r>
              <a:rPr lang="en-US" dirty="0"/>
              <a:t> for IP from the outset — especially how results will be used, protected, or shared.</a:t>
            </a:r>
          </a:p>
          <a:p>
            <a:pPr>
              <a:buNone/>
            </a:pPr>
            <a:r>
              <a:rPr lang="en-US" b="1" dirty="0"/>
              <a:t>2. Work Package Completion Is Critical</a:t>
            </a:r>
          </a:p>
          <a:p>
            <a:pPr>
              <a:buFont typeface="Arial" panose="020B0604020202020204" pitchFamily="34" charset="0"/>
              <a:buChar char="•"/>
            </a:pPr>
            <a:r>
              <a:rPr lang="en-US" dirty="0"/>
              <a:t>Payments are only made when </a:t>
            </a:r>
            <a:r>
              <a:rPr lang="en-US" b="1" dirty="0"/>
              <a:t>entire work packages (WPs)</a:t>
            </a:r>
            <a:r>
              <a:rPr lang="en-US" dirty="0"/>
              <a:t> are completed.</a:t>
            </a:r>
          </a:p>
          <a:p>
            <a:pPr>
              <a:buFont typeface="Arial" panose="020B0604020202020204" pitchFamily="34" charset="0"/>
              <a:buChar char="•"/>
            </a:pPr>
            <a:r>
              <a:rPr lang="en-US" dirty="0"/>
              <a:t>If a WP includes deliverables like </a:t>
            </a:r>
            <a:r>
              <a:rPr lang="en-US" b="1" dirty="0"/>
              <a:t>proofs of concept, patent filings, or licensing plans</a:t>
            </a:r>
            <a:r>
              <a:rPr lang="en-US" dirty="0"/>
              <a:t>, those IP outputs become </a:t>
            </a:r>
            <a:r>
              <a:rPr lang="en-US" b="1" dirty="0"/>
              <a:t>gating elements for funding</a:t>
            </a:r>
            <a:r>
              <a:rPr lang="en-US" dirty="0"/>
              <a:t> — reinforcing the need for </a:t>
            </a:r>
            <a:r>
              <a:rPr lang="en-US" b="1" dirty="0"/>
              <a:t>clear IP ownership and responsibilities</a:t>
            </a:r>
            <a:r>
              <a:rPr lang="en-US" dirty="0"/>
              <a:t> within the consortium.</a:t>
            </a:r>
          </a:p>
          <a:p>
            <a:pPr>
              <a:buNone/>
            </a:pPr>
            <a:r>
              <a:rPr lang="en-US" b="1" dirty="0"/>
              <a:t>3. Greater Need for Internal Clarity</a:t>
            </a:r>
          </a:p>
          <a:p>
            <a:pPr>
              <a:buFont typeface="Arial" panose="020B0604020202020204" pitchFamily="34" charset="0"/>
              <a:buChar char="•"/>
            </a:pPr>
            <a:r>
              <a:rPr lang="en-US" dirty="0"/>
              <a:t>Because cost claims don’t trigger audits, </a:t>
            </a:r>
            <a:r>
              <a:rPr lang="en-US" b="1" dirty="0"/>
              <a:t>internal misunderstandings</a:t>
            </a:r>
            <a:r>
              <a:rPr lang="en-US" dirty="0"/>
              <a:t> about who owns what or who has rights to use results </a:t>
            </a:r>
            <a:r>
              <a:rPr lang="en-US" b="1" dirty="0"/>
              <a:t>can surface later</a:t>
            </a:r>
            <a:r>
              <a:rPr lang="en-US" dirty="0"/>
              <a:t> — especially when exploitation is involved.</a:t>
            </a:r>
          </a:p>
          <a:p>
            <a:pPr>
              <a:buFont typeface="Arial" panose="020B0604020202020204" pitchFamily="34" charset="0"/>
              <a:buChar char="•"/>
            </a:pPr>
            <a:r>
              <a:rPr lang="en-US" dirty="0"/>
              <a:t>Strong IP clauses in the </a:t>
            </a:r>
            <a:r>
              <a:rPr lang="en-US" b="1" dirty="0"/>
              <a:t>Consortium Agreement</a:t>
            </a:r>
            <a:r>
              <a:rPr lang="en-US" dirty="0"/>
              <a:t> and early alignment are therefore essential.</a:t>
            </a:r>
          </a:p>
          <a:p>
            <a:pPr>
              <a:buNone/>
            </a:pPr>
            <a:r>
              <a:rPr lang="en-US" b="1" dirty="0"/>
              <a:t>4. Simplified Reporting Can Obscure IP-Related Costs</a:t>
            </a:r>
          </a:p>
          <a:p>
            <a:pPr>
              <a:buFont typeface="Arial" panose="020B0604020202020204" pitchFamily="34" charset="0"/>
              <a:buChar char="•"/>
            </a:pPr>
            <a:r>
              <a:rPr lang="en-US" dirty="0"/>
              <a:t>There's no </a:t>
            </a:r>
            <a:r>
              <a:rPr lang="en-US" dirty="0" err="1"/>
              <a:t>itemised</a:t>
            </a:r>
            <a:r>
              <a:rPr lang="en-US" dirty="0"/>
              <a:t> cost breakdown, so IP-related expenses (e.g. legal advice, patent filing, licensing support) are </a:t>
            </a:r>
            <a:r>
              <a:rPr lang="en-US" b="1" dirty="0"/>
              <a:t>not visible or isolated</a:t>
            </a:r>
            <a:r>
              <a:rPr lang="en-US" dirty="0"/>
              <a:t> in the financial report — meaning they must be </a:t>
            </a:r>
            <a:r>
              <a:rPr lang="en-US" b="1" dirty="0"/>
              <a:t>justified by their role in achieving the WP deliverables</a:t>
            </a:r>
            <a:r>
              <a:rPr lang="en-US" dirty="0"/>
              <a:t>.</a:t>
            </a:r>
          </a:p>
          <a:p>
            <a:endParaRPr lang="de-DE" dirty="0"/>
          </a:p>
        </p:txBody>
      </p:sp>
      <p:sp>
        <p:nvSpPr>
          <p:cNvPr id="4" name="Slide Number Placeholder 3"/>
          <p:cNvSpPr>
            <a:spLocks noGrp="1"/>
          </p:cNvSpPr>
          <p:nvPr>
            <p:ph type="sldNum" sz="quarter" idx="5"/>
          </p:nvPr>
        </p:nvSpPr>
        <p:spPr/>
        <p:txBody>
          <a:bodyPr/>
          <a:lstStyle/>
          <a:p>
            <a:fld id="{9C941B38-D31A-45E5-BAC1-A40B265E17C7}" type="slidenum">
              <a:rPr lang="en-GB" smtClean="0"/>
              <a:t>13</a:t>
            </a:fld>
            <a:endParaRPr lang="en-GB"/>
          </a:p>
        </p:txBody>
      </p:sp>
    </p:spTree>
    <p:extLst>
      <p:ext uri="{BB962C8B-B14F-4D97-AF65-F5344CB8AC3E}">
        <p14:creationId xmlns:p14="http://schemas.microsoft.com/office/powerpoint/2010/main" val="27219559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9C941B38-D31A-45E5-BAC1-A40B265E17C7}" type="slidenum">
              <a:rPr lang="en-GB" smtClean="0"/>
              <a:t>14</a:t>
            </a:fld>
            <a:endParaRPr lang="en-GB"/>
          </a:p>
        </p:txBody>
      </p:sp>
    </p:spTree>
    <p:extLst>
      <p:ext uri="{BB962C8B-B14F-4D97-AF65-F5344CB8AC3E}">
        <p14:creationId xmlns:p14="http://schemas.microsoft.com/office/powerpoint/2010/main" val="4691305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Calibri" panose="020F0502020204030204" pitchFamily="34" charset="0"/>
              </a:rPr>
              <a:t>1. </a:t>
            </a:r>
            <a:r>
              <a:rPr lang="en-GB" sz="1800" b="1" dirty="0">
                <a:effectLst/>
                <a:latin typeface="Calibri" panose="020F0502020204030204" pitchFamily="34" charset="0"/>
                <a:ea typeface="Calibri" panose="020F0502020204030204" pitchFamily="34" charset="0"/>
              </a:rPr>
              <a:t>EU - Webinar &amp; Horizon Results Platform: IP in Business collaborations for SMEs and Start-ups </a:t>
            </a:r>
            <a:r>
              <a:rPr lang="en-GB" sz="1800" dirty="0">
                <a:effectLst/>
                <a:latin typeface="Calibri" panose="020F0502020204030204" pitchFamily="34" charset="0"/>
                <a:ea typeface="Calibri" panose="020F0502020204030204" pitchFamily="34" charset="0"/>
              </a:rPr>
              <a:t> </a:t>
            </a:r>
            <a:r>
              <a:rPr lang="en-GB" sz="1800" u="sng" dirty="0">
                <a:solidFill>
                  <a:srgbClr val="0563C1"/>
                </a:solidFill>
                <a:effectLst/>
                <a:latin typeface="Calibri" panose="020F0502020204030204" pitchFamily="34" charset="0"/>
                <a:ea typeface="Calibri" panose="020F0502020204030204" pitchFamily="34" charset="0"/>
                <a:hlinkClick r:id="rId3"/>
              </a:rPr>
              <a:t>https://intellectual-property-helpdesk.ec.europa.eu/news-events/upcoming-events/eu-webinar-horizon-results-platform-ip-business-collaborations-smes-and-start-ups-2025-03-04_en</a:t>
            </a:r>
            <a:r>
              <a:rPr lang="en-GB" sz="1800" dirty="0">
                <a:effectLst/>
                <a:latin typeface="Calibri" panose="020F0502020204030204" pitchFamily="34" charset="0"/>
                <a:ea typeface="Calibri" panose="020F0502020204030204" pitchFamily="34" charset="0"/>
              </a:rPr>
              <a:t> </a:t>
            </a:r>
            <a:endParaRPr lang="de-DE"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rPr>
              <a:t>2. </a:t>
            </a:r>
            <a:r>
              <a:rPr lang="en-GB" sz="1800" b="1" dirty="0">
                <a:effectLst/>
                <a:latin typeface="Calibri" panose="020F0502020204030204" pitchFamily="34" charset="0"/>
                <a:ea typeface="Calibri" panose="020F0502020204030204" pitchFamily="34" charset="0"/>
              </a:rPr>
              <a:t>EU - Webinar &amp; Horizon Results Platform:: AI Act </a:t>
            </a:r>
            <a:r>
              <a:rPr lang="en-GB" sz="1800" b="1" u="sng" dirty="0">
                <a:solidFill>
                  <a:srgbClr val="0563C1"/>
                </a:solidFill>
                <a:effectLst/>
                <a:latin typeface="Calibri" panose="020F0502020204030204" pitchFamily="34" charset="0"/>
                <a:ea typeface="Calibri" panose="020F0502020204030204" pitchFamily="34" charset="0"/>
                <a:hlinkClick r:id="rId4"/>
              </a:rPr>
              <a:t>https://intellectual-property-helpdesk.ec.europa.eu/news-events/upcoming-events/eu-webinar-horizon-results-platform-ai-act-2025-03-20_en</a:t>
            </a:r>
            <a:r>
              <a:rPr lang="en-GB" sz="1800" b="1" dirty="0">
                <a:effectLst/>
                <a:latin typeface="Calibri" panose="020F0502020204030204" pitchFamily="34" charset="0"/>
                <a:ea typeface="Calibri" panose="020F0502020204030204" pitchFamily="34" charset="0"/>
              </a:rPr>
              <a:t> </a:t>
            </a:r>
            <a:endParaRPr lang="de-DE" sz="1800" dirty="0">
              <a:effectLst/>
              <a:latin typeface="Calibri" panose="020F0502020204030204" pitchFamily="34" charset="0"/>
              <a:ea typeface="Calibri" panose="020F0502020204030204" pitchFamily="34" charset="0"/>
            </a:endParaRPr>
          </a:p>
          <a:p>
            <a:endParaRPr lang="de-DE" dirty="0"/>
          </a:p>
        </p:txBody>
      </p:sp>
      <p:sp>
        <p:nvSpPr>
          <p:cNvPr id="4" name="Slide Number Placeholder 3"/>
          <p:cNvSpPr>
            <a:spLocks noGrp="1"/>
          </p:cNvSpPr>
          <p:nvPr>
            <p:ph type="sldNum" sz="quarter" idx="5"/>
          </p:nvPr>
        </p:nvSpPr>
        <p:spPr/>
        <p:txBody>
          <a:bodyPr/>
          <a:lstStyle/>
          <a:p>
            <a:fld id="{9C941B38-D31A-45E5-BAC1-A40B265E17C7}" type="slidenum">
              <a:rPr lang="en-GB" smtClean="0"/>
              <a:t>15</a:t>
            </a:fld>
            <a:endParaRPr lang="en-GB"/>
          </a:p>
        </p:txBody>
      </p:sp>
    </p:spTree>
    <p:extLst>
      <p:ext uri="{BB962C8B-B14F-4D97-AF65-F5344CB8AC3E}">
        <p14:creationId xmlns:p14="http://schemas.microsoft.com/office/powerpoint/2010/main" val="26072116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IP strategy day: 11 June 2025, 14.00-17.00 </a:t>
            </a:r>
            <a:r>
              <a:rPr lang="en-US" dirty="0" err="1"/>
              <a:t>hrs</a:t>
            </a:r>
            <a:r>
              <a:rPr lang="en-US" dirty="0"/>
              <a:t> CEST</a:t>
            </a:r>
          </a:p>
          <a:p>
            <a:r>
              <a:rPr lang="en-US" dirty="0"/>
              <a:t>IP management day: 18 June 2025, 14.00-17.00 </a:t>
            </a:r>
            <a:r>
              <a:rPr lang="en-US" dirty="0" err="1"/>
              <a:t>hrs</a:t>
            </a:r>
            <a:r>
              <a:rPr lang="en-US" dirty="0"/>
              <a:t> CEST</a:t>
            </a:r>
            <a:endParaRPr lang="de-DE" dirty="0"/>
          </a:p>
        </p:txBody>
      </p:sp>
      <p:sp>
        <p:nvSpPr>
          <p:cNvPr id="4" name="Slide Number Placeholder 3"/>
          <p:cNvSpPr>
            <a:spLocks noGrp="1"/>
          </p:cNvSpPr>
          <p:nvPr>
            <p:ph type="sldNum" sz="quarter" idx="5"/>
          </p:nvPr>
        </p:nvSpPr>
        <p:spPr/>
        <p:txBody>
          <a:bodyPr/>
          <a:lstStyle/>
          <a:p>
            <a:fld id="{9C941B38-D31A-45E5-BAC1-A40B265E17C7}" type="slidenum">
              <a:rPr lang="en-GB" smtClean="0"/>
              <a:t>16</a:t>
            </a:fld>
            <a:endParaRPr lang="en-GB"/>
          </a:p>
        </p:txBody>
      </p:sp>
    </p:spTree>
    <p:extLst>
      <p:ext uri="{BB962C8B-B14F-4D97-AF65-F5344CB8AC3E}">
        <p14:creationId xmlns:p14="http://schemas.microsoft.com/office/powerpoint/2010/main" val="17563342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9C941B38-D31A-45E5-BAC1-A40B265E17C7}" type="slidenum">
              <a:rPr lang="en-GB" smtClean="0"/>
              <a:t>17</a:t>
            </a:fld>
            <a:endParaRPr lang="en-GB"/>
          </a:p>
        </p:txBody>
      </p:sp>
    </p:spTree>
    <p:extLst>
      <p:ext uri="{BB962C8B-B14F-4D97-AF65-F5344CB8AC3E}">
        <p14:creationId xmlns:p14="http://schemas.microsoft.com/office/powerpoint/2010/main" val="10904961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IP4OS's mission is to build capacity in how Intellectual Property rights management can support Open Science to promote the dissemination of Findable, Accessible, Interoperable, and Reusable (FAIR) research outputs. The project consortium has eight partners and is led by Kiel University.</a:t>
            </a:r>
          </a:p>
          <a:p>
            <a:endParaRPr lang="en-US" dirty="0"/>
          </a:p>
          <a:p>
            <a:r>
              <a:rPr lang="en-US" dirty="0"/>
              <a:t>The project will develop a framework illustrating the relationship between Intellectual Property rights and Open Science. It will also publish a best practice manual containing practical recommendations aimed at researchers and technology transfer professionals. The work package containing these elements will be led by Karolinska </a:t>
            </a:r>
            <a:r>
              <a:rPr lang="en-US" dirty="0" err="1"/>
              <a:t>Institutet</a:t>
            </a:r>
            <a:r>
              <a:rPr lang="en-US" dirty="0"/>
              <a:t>. The project will also work on awareness and advocacy; training and education; and community building. </a:t>
            </a:r>
            <a:endParaRPr lang="de-DE" dirty="0"/>
          </a:p>
        </p:txBody>
      </p:sp>
      <p:sp>
        <p:nvSpPr>
          <p:cNvPr id="4" name="Slide Number Placeholder 3"/>
          <p:cNvSpPr>
            <a:spLocks noGrp="1"/>
          </p:cNvSpPr>
          <p:nvPr>
            <p:ph type="sldNum" sz="quarter" idx="5"/>
          </p:nvPr>
        </p:nvSpPr>
        <p:spPr/>
        <p:txBody>
          <a:bodyPr/>
          <a:lstStyle/>
          <a:p>
            <a:fld id="{9C941B38-D31A-45E5-BAC1-A40B265E17C7}" type="slidenum">
              <a:rPr lang="en-GB" smtClean="0"/>
              <a:t>19</a:t>
            </a:fld>
            <a:endParaRPr lang="en-GB"/>
          </a:p>
        </p:txBody>
      </p:sp>
    </p:spTree>
    <p:extLst>
      <p:ext uri="{BB962C8B-B14F-4D97-AF65-F5344CB8AC3E}">
        <p14:creationId xmlns:p14="http://schemas.microsoft.com/office/powerpoint/2010/main" val="38380054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Community </a:t>
            </a:r>
            <a:r>
              <a:rPr lang="de-DE" dirty="0" err="1"/>
              <a:t>of</a:t>
            </a:r>
            <a:r>
              <a:rPr lang="de-DE" dirty="0"/>
              <a:t> Practice and </a:t>
            </a:r>
            <a:r>
              <a:rPr lang="de-DE" dirty="0" err="1"/>
              <a:t>creation</a:t>
            </a:r>
            <a:r>
              <a:rPr lang="de-DE" dirty="0"/>
              <a:t> and </a:t>
            </a:r>
            <a:r>
              <a:rPr lang="de-DE" dirty="0" err="1"/>
              <a:t>application</a:t>
            </a:r>
            <a:r>
              <a:rPr lang="de-DE" dirty="0"/>
              <a:t> </a:t>
            </a:r>
            <a:r>
              <a:rPr lang="de-DE" dirty="0" err="1"/>
              <a:t>for</a:t>
            </a:r>
            <a:r>
              <a:rPr lang="de-DE" dirty="0"/>
              <a:t> </a:t>
            </a:r>
            <a:r>
              <a:rPr lang="de-DE" dirty="0" err="1"/>
              <a:t>the</a:t>
            </a:r>
            <a:r>
              <a:rPr lang="de-DE" dirty="0"/>
              <a:t> network </a:t>
            </a:r>
            <a:r>
              <a:rPr lang="de-DE" dirty="0" err="1"/>
              <a:t>of</a:t>
            </a:r>
            <a:r>
              <a:rPr lang="de-DE" dirty="0"/>
              <a:t> </a:t>
            </a:r>
            <a:r>
              <a:rPr lang="de-DE" dirty="0" err="1"/>
              <a:t>clearing</a:t>
            </a:r>
            <a:r>
              <a:rPr lang="de-DE" dirty="0"/>
              <a:t> </a:t>
            </a:r>
            <a:r>
              <a:rPr lang="de-DE" dirty="0" err="1"/>
              <a:t>houses</a:t>
            </a:r>
            <a:endParaRPr lang="de-DE" dirty="0"/>
          </a:p>
        </p:txBody>
      </p:sp>
      <p:sp>
        <p:nvSpPr>
          <p:cNvPr id="4" name="Slide Number Placeholder 3"/>
          <p:cNvSpPr>
            <a:spLocks noGrp="1"/>
          </p:cNvSpPr>
          <p:nvPr>
            <p:ph type="sldNum" sz="quarter" idx="5"/>
          </p:nvPr>
        </p:nvSpPr>
        <p:spPr/>
        <p:txBody>
          <a:bodyPr/>
          <a:lstStyle/>
          <a:p>
            <a:fld id="{9C941B38-D31A-45E5-BAC1-A40B265E17C7}" type="slidenum">
              <a:rPr lang="en-GB" smtClean="0"/>
              <a:t>21</a:t>
            </a:fld>
            <a:endParaRPr lang="en-GB"/>
          </a:p>
        </p:txBody>
      </p:sp>
    </p:spTree>
    <p:extLst>
      <p:ext uri="{BB962C8B-B14F-4D97-AF65-F5344CB8AC3E}">
        <p14:creationId xmlns:p14="http://schemas.microsoft.com/office/powerpoint/2010/main" val="37623470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C941B38-D31A-45E5-BAC1-A40B265E17C7}" type="slidenum">
              <a:rPr lang="en-GB" smtClean="0"/>
              <a:t>22</a:t>
            </a:fld>
            <a:endParaRPr lang="en-GB"/>
          </a:p>
        </p:txBody>
      </p:sp>
    </p:spTree>
    <p:extLst>
      <p:ext uri="{BB962C8B-B14F-4D97-AF65-F5344CB8AC3E}">
        <p14:creationId xmlns:p14="http://schemas.microsoft.com/office/powerpoint/2010/main" val="17765299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Rectangle 3"/>
          <p:cNvSpPr/>
          <p:nvPr userDrawn="1"/>
        </p:nvSpPr>
        <p:spPr>
          <a:xfrm flipV="1">
            <a:off x="0" y="989016"/>
            <a:ext cx="12192000" cy="5868987"/>
          </a:xfrm>
          <a:prstGeom prst="rect">
            <a:avLst/>
          </a:prstGeom>
          <a:solidFill>
            <a:srgbClr val="006FB4"/>
          </a:solidFill>
          <a:ln>
            <a:solidFill>
              <a:srgbClr val="0F5494"/>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a:p>
        </p:txBody>
      </p:sp>
      <p:sp>
        <p:nvSpPr>
          <p:cNvPr id="7" name="Rectangle 3"/>
          <p:cNvSpPr/>
          <p:nvPr userDrawn="1"/>
        </p:nvSpPr>
        <p:spPr>
          <a:xfrm>
            <a:off x="0" y="0"/>
            <a:ext cx="12192000" cy="98901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b="0"/>
          </a:p>
        </p:txBody>
      </p:sp>
      <p:sp>
        <p:nvSpPr>
          <p:cNvPr id="2" name="Title 1"/>
          <p:cNvSpPr>
            <a:spLocks noGrp="1"/>
          </p:cNvSpPr>
          <p:nvPr>
            <p:ph type="ctrTitle" hasCustomPrompt="1"/>
          </p:nvPr>
        </p:nvSpPr>
        <p:spPr>
          <a:xfrm>
            <a:off x="917376" y="2348880"/>
            <a:ext cx="10363200" cy="1470025"/>
          </a:xfrm>
          <a:prstGeom prst="rect">
            <a:avLst/>
          </a:prstGeom>
        </p:spPr>
        <p:txBody>
          <a:bodyPr/>
          <a:lstStyle>
            <a:lvl1pPr algn="ctr">
              <a:defRPr sz="3600" b="1" baseline="0">
                <a:solidFill>
                  <a:srgbClr val="FABB21"/>
                </a:solidFill>
                <a:latin typeface="Arial" panose="020B0604020202020204" pitchFamily="34" charset="0"/>
                <a:ea typeface="Verdana" panose="020B0604030504040204" pitchFamily="34" charset="0"/>
                <a:cs typeface="Arial" panose="020B0604020202020204" pitchFamily="34" charset="0"/>
              </a:defRPr>
            </a:lvl1pPr>
          </a:lstStyle>
          <a:p>
            <a:r>
              <a:rPr lang="de-DE" dirty="0"/>
              <a:t>Insert Title </a:t>
            </a:r>
            <a:r>
              <a:rPr lang="de-DE" dirty="0" err="1"/>
              <a:t>of</a:t>
            </a:r>
            <a:r>
              <a:rPr lang="de-DE" dirty="0"/>
              <a:t> </a:t>
            </a:r>
            <a:r>
              <a:rPr lang="de-DE" dirty="0" err="1"/>
              <a:t>Presentation</a:t>
            </a:r>
            <a:endParaRPr lang="en-GB" dirty="0"/>
          </a:p>
        </p:txBody>
      </p:sp>
      <p:sp>
        <p:nvSpPr>
          <p:cNvPr id="3" name="Subtitle 2"/>
          <p:cNvSpPr>
            <a:spLocks noGrp="1"/>
          </p:cNvSpPr>
          <p:nvPr>
            <p:ph type="subTitle" idx="1" hasCustomPrompt="1"/>
          </p:nvPr>
        </p:nvSpPr>
        <p:spPr>
          <a:xfrm>
            <a:off x="1828800" y="3886200"/>
            <a:ext cx="8534400" cy="694928"/>
          </a:xfrm>
          <a:prstGeom prst="rect">
            <a:avLst/>
          </a:prstGeom>
        </p:spPr>
        <p:txBody>
          <a:bodyPr/>
          <a:lstStyle>
            <a:lvl1pPr marL="0" indent="0" algn="ctr">
              <a:buNone/>
              <a:defRPr sz="3000" b="0" baseline="0">
                <a:solidFill>
                  <a:schemeClr val="bg1"/>
                </a:solidFill>
                <a:latin typeface="Arial" panose="020B0604020202020204" pitchFamily="34" charset="0"/>
                <a:ea typeface="Verdana" panose="020B060403050404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Insert title of event</a:t>
            </a:r>
          </a:p>
        </p:txBody>
      </p:sp>
      <p:sp>
        <p:nvSpPr>
          <p:cNvPr id="4" name="Date Placeholder 3"/>
          <p:cNvSpPr>
            <a:spLocks noGrp="1"/>
          </p:cNvSpPr>
          <p:nvPr>
            <p:ph type="dt" sz="half" idx="10"/>
          </p:nvPr>
        </p:nvSpPr>
        <p:spPr/>
        <p:txBody>
          <a:bodyPr/>
          <a:lstStyle>
            <a:lvl1pPr>
              <a:defRPr sz="105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fld id="{E191F87A-EA48-41F0-92CF-FA72EC305E8F}" type="datetime1">
              <a:rPr lang="en-GB" smtClean="0"/>
              <a:t>26/05/2025</a:t>
            </a:fld>
            <a:endParaRPr lang="en-GB" dirty="0"/>
          </a:p>
        </p:txBody>
      </p:sp>
      <p:sp>
        <p:nvSpPr>
          <p:cNvPr id="5" name="Footer Placeholder 4"/>
          <p:cNvSpPr>
            <a:spLocks noGrp="1"/>
          </p:cNvSpPr>
          <p:nvPr>
            <p:ph type="ftr" sz="quarter" idx="11"/>
          </p:nvPr>
        </p:nvSpPr>
        <p:spPr/>
        <p:txBody>
          <a:bodyPr/>
          <a:lstStyle>
            <a:lvl1pPr>
              <a:defRPr sz="105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t>European IP</a:t>
            </a:r>
            <a:r>
              <a:rPr kumimoji="0" lang="en-GB" sz="1050" b="0" i="0" u="none" strike="noStrike" kern="1200" cap="none" spc="0" normalizeH="0" baseline="0" noProof="0" dirty="0">
                <a:ln>
                  <a:noFill/>
                </a:ln>
                <a:effectLst/>
                <a:uLnTx/>
                <a:uFillTx/>
                <a:latin typeface="Arial" panose="020B0604020202020204" pitchFamily="34" charset="0"/>
                <a:ea typeface="Verdana" panose="020B0604030504040204" pitchFamily="34" charset="0"/>
                <a:cs typeface="Arial" panose="020B0604020202020204" pitchFamily="34" charset="0"/>
              </a:rPr>
              <a:t> Helpdesk - 2021</a:t>
            </a:r>
          </a:p>
        </p:txBody>
      </p:sp>
      <p:sp>
        <p:nvSpPr>
          <p:cNvPr id="6" name="Slide Number Placeholder 5"/>
          <p:cNvSpPr>
            <a:spLocks noGrp="1"/>
          </p:cNvSpPr>
          <p:nvPr>
            <p:ph type="sldNum" sz="quarter" idx="12"/>
          </p:nvPr>
        </p:nvSpPr>
        <p:spPr/>
        <p:txBody>
          <a:bodyPr/>
          <a:lstStyle>
            <a:lvl1pPr>
              <a:defRPr sz="105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fld id="{D6EF2C9D-6A9C-40E9-83DB-C4C3226A9339}" type="slidenum">
              <a:rPr lang="en-GB" smtClean="0"/>
              <a:pPr/>
              <a:t>‹Nr.›</a:t>
            </a:fld>
            <a:endParaRPr lang="en-GB" dirty="0"/>
          </a:p>
        </p:txBody>
      </p:sp>
      <p:sp>
        <p:nvSpPr>
          <p:cNvPr id="12" name="Textfeld 11"/>
          <p:cNvSpPr txBox="1"/>
          <p:nvPr userDrawn="1"/>
        </p:nvSpPr>
        <p:spPr>
          <a:xfrm>
            <a:off x="9552384" y="514634"/>
            <a:ext cx="2208245" cy="276999"/>
          </a:xfrm>
          <a:prstGeom prst="rect">
            <a:avLst/>
          </a:prstGeom>
          <a:noFill/>
        </p:spPr>
        <p:txBody>
          <a:bodyPr wrap="square" rtlCol="0">
            <a:spAutoFit/>
          </a:bodyPr>
          <a:lstStyle/>
          <a:p>
            <a:pPr algn="r"/>
            <a:r>
              <a:rPr lang="de-DE" sz="1200" dirty="0">
                <a:solidFill>
                  <a:srgbClr val="006FB4"/>
                </a:solidFill>
                <a:latin typeface="Arial" panose="020B0604020202020204" pitchFamily="34" charset="0"/>
                <a:cs typeface="Arial" panose="020B0604020202020204" pitchFamily="34" charset="0"/>
              </a:rPr>
              <a:t>ec.europa.eu/</a:t>
            </a:r>
            <a:r>
              <a:rPr lang="de-DE" sz="1200" dirty="0" err="1">
                <a:solidFill>
                  <a:srgbClr val="006FB4"/>
                </a:solidFill>
                <a:latin typeface="Arial" panose="020B0604020202020204" pitchFamily="34" charset="0"/>
                <a:cs typeface="Arial" panose="020B0604020202020204" pitchFamily="34" charset="0"/>
              </a:rPr>
              <a:t>ip</a:t>
            </a:r>
            <a:r>
              <a:rPr lang="de-DE" sz="1200" dirty="0">
                <a:solidFill>
                  <a:srgbClr val="006FB4"/>
                </a:solidFill>
                <a:latin typeface="Arial" panose="020B0604020202020204" pitchFamily="34" charset="0"/>
                <a:cs typeface="Arial" panose="020B0604020202020204" pitchFamily="34" charset="0"/>
              </a:rPr>
              <a:t>-helpdesk</a:t>
            </a:r>
          </a:p>
        </p:txBody>
      </p:sp>
      <p:pic>
        <p:nvPicPr>
          <p:cNvPr id="13" name="Grafik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0" y="188640"/>
            <a:ext cx="2098576" cy="617302"/>
          </a:xfrm>
          <a:prstGeom prst="rect">
            <a:avLst/>
          </a:prstGeom>
        </p:spPr>
      </p:pic>
      <p:sp>
        <p:nvSpPr>
          <p:cNvPr id="17" name="Textplatzhalter 16"/>
          <p:cNvSpPr>
            <a:spLocks noGrp="1"/>
          </p:cNvSpPr>
          <p:nvPr>
            <p:ph type="body" sz="quarter" idx="13" hasCustomPrompt="1"/>
          </p:nvPr>
        </p:nvSpPr>
        <p:spPr>
          <a:xfrm>
            <a:off x="1847155" y="4581128"/>
            <a:ext cx="8497317" cy="792163"/>
          </a:xfrm>
          <a:prstGeom prst="rect">
            <a:avLst/>
          </a:prstGeom>
        </p:spPr>
        <p:txBody>
          <a:bodyPr/>
          <a:lstStyle>
            <a:lvl1pPr marL="0" indent="0" algn="ctr">
              <a:buNone/>
              <a:defRPr sz="3000" baseline="0">
                <a:solidFill>
                  <a:schemeClr val="bg1"/>
                </a:solidFill>
                <a:latin typeface="Arial" panose="020B0604020202020204" pitchFamily="34" charset="0"/>
                <a:cs typeface="Arial" panose="020B0604020202020204" pitchFamily="34" charset="0"/>
              </a:defRPr>
            </a:lvl1pPr>
          </a:lstStyle>
          <a:p>
            <a:pPr lvl="0"/>
            <a:r>
              <a:rPr lang="de-DE" dirty="0"/>
              <a:t>Insert </a:t>
            </a:r>
            <a:r>
              <a:rPr lang="de-DE" dirty="0" err="1"/>
              <a:t>name</a:t>
            </a:r>
            <a:r>
              <a:rPr lang="de-DE" dirty="0"/>
              <a:t> </a:t>
            </a:r>
            <a:r>
              <a:rPr lang="de-DE" dirty="0" err="1"/>
              <a:t>of</a:t>
            </a:r>
            <a:r>
              <a:rPr lang="de-DE" dirty="0"/>
              <a:t> </a:t>
            </a:r>
            <a:r>
              <a:rPr lang="de-DE" dirty="0" err="1"/>
              <a:t>speaker</a:t>
            </a:r>
            <a:r>
              <a:rPr lang="de-DE" dirty="0"/>
              <a:t>(s), </a:t>
            </a:r>
            <a:r>
              <a:rPr lang="de-DE" dirty="0" err="1"/>
              <a:t>date</a:t>
            </a:r>
            <a:endParaRPr lang="de-DE" dirty="0"/>
          </a:p>
        </p:txBody>
      </p:sp>
    </p:spTree>
    <p:extLst>
      <p:ext uri="{BB962C8B-B14F-4D97-AF65-F5344CB8AC3E}">
        <p14:creationId xmlns:p14="http://schemas.microsoft.com/office/powerpoint/2010/main" val="1157374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9" name="Grafik 8"/>
          <p:cNvPicPr>
            <a:picLocks noChangeAspect="1"/>
          </p:cNvPicPr>
          <p:nvPr userDrawn="1"/>
        </p:nvPicPr>
        <p:blipFill rotWithShape="1">
          <a:blip r:embed="rId2" cstate="print">
            <a:extLst>
              <a:ext uri="{28A0092B-C50C-407E-A947-70E740481C1C}">
                <a14:useLocalDpi xmlns:a14="http://schemas.microsoft.com/office/drawing/2010/main" val="0"/>
              </a:ext>
            </a:extLst>
          </a:blip>
          <a:srcRect l="13807" t="-2292" r="5237" b="41760"/>
          <a:stretch/>
        </p:blipFill>
        <p:spPr>
          <a:xfrm>
            <a:off x="-25123" y="0"/>
            <a:ext cx="12241803" cy="6885384"/>
          </a:xfrm>
          <a:prstGeom prst="rect">
            <a:avLst/>
          </a:prstGeom>
        </p:spPr>
      </p:pic>
      <p:sp>
        <p:nvSpPr>
          <p:cNvPr id="7" name="Rectangle 3"/>
          <p:cNvSpPr/>
          <p:nvPr userDrawn="1"/>
        </p:nvSpPr>
        <p:spPr>
          <a:xfrm>
            <a:off x="-25123" y="0"/>
            <a:ext cx="12241803" cy="98901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b="0"/>
          </a:p>
        </p:txBody>
      </p:sp>
      <p:sp>
        <p:nvSpPr>
          <p:cNvPr id="2" name="Title 1"/>
          <p:cNvSpPr>
            <a:spLocks noGrp="1"/>
          </p:cNvSpPr>
          <p:nvPr>
            <p:ph type="ctrTitle" hasCustomPrompt="1"/>
          </p:nvPr>
        </p:nvSpPr>
        <p:spPr>
          <a:xfrm>
            <a:off x="914400" y="1700808"/>
            <a:ext cx="10363200" cy="1617028"/>
          </a:xfrm>
          <a:prstGeom prst="rect">
            <a:avLst/>
          </a:prstGeom>
        </p:spPr>
        <p:txBody>
          <a:bodyPr/>
          <a:lstStyle>
            <a:lvl1pPr>
              <a:defRPr sz="3600" b="1" baseline="0">
                <a:solidFill>
                  <a:srgbClr val="006FB4"/>
                </a:solidFill>
                <a:latin typeface="Arial" panose="020B0604020202020204" pitchFamily="34" charset="0"/>
                <a:ea typeface="Verdana" panose="020B0604030504040204" pitchFamily="34" charset="0"/>
                <a:cs typeface="Arial" panose="020B0604020202020204" pitchFamily="34" charset="0"/>
              </a:defRPr>
            </a:lvl1pPr>
          </a:lstStyle>
          <a:p>
            <a:r>
              <a:rPr lang="en-GB" dirty="0"/>
              <a:t>Insert Title of Presentation</a:t>
            </a:r>
            <a:br>
              <a:rPr lang="en-GB" dirty="0"/>
            </a:br>
            <a:endParaRPr lang="en-GB" dirty="0"/>
          </a:p>
        </p:txBody>
      </p:sp>
      <p:sp>
        <p:nvSpPr>
          <p:cNvPr id="3" name="Subtitle 2"/>
          <p:cNvSpPr>
            <a:spLocks noGrp="1"/>
          </p:cNvSpPr>
          <p:nvPr>
            <p:ph type="subTitle" idx="1" hasCustomPrompt="1"/>
          </p:nvPr>
        </p:nvSpPr>
        <p:spPr>
          <a:xfrm>
            <a:off x="1828800" y="3356992"/>
            <a:ext cx="8534400" cy="576064"/>
          </a:xfrm>
          <a:prstGeom prst="rect">
            <a:avLst/>
          </a:prstGeom>
        </p:spPr>
        <p:txBody>
          <a:bodyPr/>
          <a:lstStyle>
            <a:lvl1pPr marL="0" indent="0" algn="ctr">
              <a:buNone/>
              <a:defRPr sz="3000" b="0" baseline="0">
                <a:solidFill>
                  <a:srgbClr val="FABB21"/>
                </a:solidFill>
                <a:latin typeface="Arial" panose="020B0604020202020204" pitchFamily="34" charset="0"/>
                <a:ea typeface="Verdana" panose="020B060403050404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Insert title of event</a:t>
            </a:r>
          </a:p>
        </p:txBody>
      </p:sp>
      <p:sp>
        <p:nvSpPr>
          <p:cNvPr id="4" name="Date Placeholder 3"/>
          <p:cNvSpPr>
            <a:spLocks noGrp="1"/>
          </p:cNvSpPr>
          <p:nvPr>
            <p:ph type="dt" sz="half" idx="10"/>
          </p:nvPr>
        </p:nvSpPr>
        <p:spPr/>
        <p:txBody>
          <a:bodyPr/>
          <a:lstStyle>
            <a:lvl1pPr>
              <a:defRPr sz="105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fld id="{5E7C8423-9122-403E-99ED-A6E9239C8539}" type="datetime1">
              <a:rPr lang="en-GB" smtClean="0"/>
              <a:t>26/05/2025</a:t>
            </a:fld>
            <a:endParaRPr lang="en-GB" dirty="0"/>
          </a:p>
        </p:txBody>
      </p:sp>
      <p:sp>
        <p:nvSpPr>
          <p:cNvPr id="5" name="Footer Placeholder 4"/>
          <p:cNvSpPr>
            <a:spLocks noGrp="1"/>
          </p:cNvSpPr>
          <p:nvPr>
            <p:ph type="ftr" sz="quarter" idx="11"/>
          </p:nvPr>
        </p:nvSpPr>
        <p:spPr/>
        <p:txBody>
          <a:bodyPr/>
          <a:lstStyle>
            <a:lvl1pPr>
              <a:defRPr sz="105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t>European IP</a:t>
            </a:r>
            <a:r>
              <a:rPr kumimoji="0" lang="en-GB" sz="1050" b="0" i="0" u="none" strike="noStrike" kern="1200" cap="none" spc="0" normalizeH="0" baseline="0" noProof="0" dirty="0">
                <a:ln>
                  <a:noFill/>
                </a:ln>
                <a:effectLst/>
                <a:uLnTx/>
                <a:uFillTx/>
                <a:latin typeface="Arial" panose="020B0604020202020204" pitchFamily="34" charset="0"/>
                <a:ea typeface="Verdana" panose="020B0604030504040204" pitchFamily="34" charset="0"/>
                <a:cs typeface="Arial" panose="020B0604020202020204" pitchFamily="34" charset="0"/>
              </a:rPr>
              <a:t> Helpdesk - 2021</a:t>
            </a:r>
          </a:p>
        </p:txBody>
      </p:sp>
      <p:sp>
        <p:nvSpPr>
          <p:cNvPr id="6" name="Slide Number Placeholder 5"/>
          <p:cNvSpPr>
            <a:spLocks noGrp="1"/>
          </p:cNvSpPr>
          <p:nvPr>
            <p:ph type="sldNum" sz="quarter" idx="12"/>
          </p:nvPr>
        </p:nvSpPr>
        <p:spPr/>
        <p:txBody>
          <a:bodyPr/>
          <a:lstStyle>
            <a:lvl1pPr>
              <a:defRPr sz="105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fld id="{D6EF2C9D-6A9C-40E9-83DB-C4C3226A9339}" type="slidenum">
              <a:rPr lang="en-GB" smtClean="0"/>
              <a:pPr/>
              <a:t>‹Nr.›</a:t>
            </a:fld>
            <a:endParaRPr lang="en-GB" dirty="0"/>
          </a:p>
        </p:txBody>
      </p:sp>
      <p:sp>
        <p:nvSpPr>
          <p:cNvPr id="14" name="Textfeld 13"/>
          <p:cNvSpPr txBox="1"/>
          <p:nvPr userDrawn="1"/>
        </p:nvSpPr>
        <p:spPr>
          <a:xfrm>
            <a:off x="9552384" y="514634"/>
            <a:ext cx="2208245" cy="276999"/>
          </a:xfrm>
          <a:prstGeom prst="rect">
            <a:avLst/>
          </a:prstGeom>
          <a:noFill/>
        </p:spPr>
        <p:txBody>
          <a:bodyPr wrap="square" rtlCol="0">
            <a:spAutoFit/>
          </a:bodyPr>
          <a:lstStyle/>
          <a:p>
            <a:pPr algn="r"/>
            <a:r>
              <a:rPr lang="de-DE" sz="1200" dirty="0">
                <a:solidFill>
                  <a:srgbClr val="004494"/>
                </a:solidFill>
                <a:latin typeface="Arial" panose="020B0604020202020204" pitchFamily="34" charset="0"/>
                <a:cs typeface="Arial" panose="020B0604020202020204" pitchFamily="34" charset="0"/>
              </a:rPr>
              <a:t>ec.europa.eu/</a:t>
            </a:r>
            <a:r>
              <a:rPr lang="de-DE" sz="1200" dirty="0" err="1">
                <a:solidFill>
                  <a:srgbClr val="004494"/>
                </a:solidFill>
                <a:latin typeface="Arial" panose="020B0604020202020204" pitchFamily="34" charset="0"/>
                <a:cs typeface="Arial" panose="020B0604020202020204" pitchFamily="34" charset="0"/>
              </a:rPr>
              <a:t>ip</a:t>
            </a:r>
            <a:r>
              <a:rPr lang="de-DE" sz="1200" dirty="0">
                <a:solidFill>
                  <a:srgbClr val="004494"/>
                </a:solidFill>
                <a:latin typeface="Arial" panose="020B0604020202020204" pitchFamily="34" charset="0"/>
                <a:cs typeface="Arial" panose="020B0604020202020204" pitchFamily="34" charset="0"/>
              </a:rPr>
              <a:t>-helpdesk</a:t>
            </a:r>
          </a:p>
        </p:txBody>
      </p:sp>
      <p:pic>
        <p:nvPicPr>
          <p:cNvPr id="11" name="Grafik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09600" y="188640"/>
            <a:ext cx="2098576" cy="617302"/>
          </a:xfrm>
          <a:prstGeom prst="rect">
            <a:avLst/>
          </a:prstGeom>
        </p:spPr>
      </p:pic>
      <p:sp>
        <p:nvSpPr>
          <p:cNvPr id="10" name="Textplatzhalter 9"/>
          <p:cNvSpPr>
            <a:spLocks noGrp="1"/>
          </p:cNvSpPr>
          <p:nvPr>
            <p:ph type="body" sz="quarter" idx="13" hasCustomPrompt="1"/>
          </p:nvPr>
        </p:nvSpPr>
        <p:spPr>
          <a:xfrm>
            <a:off x="1847528" y="4001571"/>
            <a:ext cx="8534400" cy="576263"/>
          </a:xfrm>
          <a:prstGeom prst="rect">
            <a:avLst/>
          </a:prstGeom>
        </p:spPr>
        <p:txBody>
          <a:bodyPr/>
          <a:lstStyle>
            <a:lvl1pPr marL="0" indent="0" algn="ctr">
              <a:buNone/>
              <a:defRPr sz="3000" baseline="0">
                <a:solidFill>
                  <a:srgbClr val="FFC000"/>
                </a:solidFill>
                <a:latin typeface="Arial" panose="020B0604020202020204" pitchFamily="34" charset="0"/>
                <a:cs typeface="Arial" panose="020B0604020202020204" pitchFamily="34" charset="0"/>
              </a:defRPr>
            </a:lvl1pPr>
          </a:lstStyle>
          <a:p>
            <a:pPr lvl="0"/>
            <a:r>
              <a:rPr lang="de-DE" dirty="0"/>
              <a:t>Insert </a:t>
            </a:r>
            <a:r>
              <a:rPr lang="de-DE" dirty="0" err="1"/>
              <a:t>name</a:t>
            </a:r>
            <a:r>
              <a:rPr lang="de-DE" dirty="0"/>
              <a:t> </a:t>
            </a:r>
            <a:r>
              <a:rPr lang="de-DE" dirty="0" err="1"/>
              <a:t>of</a:t>
            </a:r>
            <a:r>
              <a:rPr lang="de-DE" dirty="0"/>
              <a:t> </a:t>
            </a:r>
            <a:r>
              <a:rPr lang="de-DE" dirty="0" err="1"/>
              <a:t>speaker</a:t>
            </a:r>
            <a:r>
              <a:rPr lang="de-DE" dirty="0"/>
              <a:t>(s), </a:t>
            </a:r>
            <a:r>
              <a:rPr lang="de-DE" dirty="0" err="1"/>
              <a:t>date</a:t>
            </a:r>
            <a:endParaRPr lang="de-DE" dirty="0"/>
          </a:p>
        </p:txBody>
      </p:sp>
    </p:spTree>
    <p:extLst>
      <p:ext uri="{BB962C8B-B14F-4D97-AF65-F5344CB8AC3E}">
        <p14:creationId xmlns:p14="http://schemas.microsoft.com/office/powerpoint/2010/main" val="2670866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9" name="Grafik 8"/>
          <p:cNvPicPr>
            <a:picLocks noChangeAspect="1"/>
          </p:cNvPicPr>
          <p:nvPr userDrawn="1"/>
        </p:nvPicPr>
        <p:blipFill rotWithShape="1">
          <a:blip r:embed="rId2" cstate="print">
            <a:extLst>
              <a:ext uri="{28A0092B-C50C-407E-A947-70E740481C1C}">
                <a14:useLocalDpi xmlns:a14="http://schemas.microsoft.com/office/drawing/2010/main" val="0"/>
              </a:ext>
            </a:extLst>
          </a:blip>
          <a:srcRect l="13807" t="-2292" r="5237" b="41760"/>
          <a:stretch/>
        </p:blipFill>
        <p:spPr>
          <a:xfrm>
            <a:off x="-25123" y="0"/>
            <a:ext cx="12241803" cy="6885384"/>
          </a:xfrm>
          <a:prstGeom prst="rect">
            <a:avLst/>
          </a:prstGeom>
        </p:spPr>
      </p:pic>
      <p:sp>
        <p:nvSpPr>
          <p:cNvPr id="7" name="Rectangle 3"/>
          <p:cNvSpPr/>
          <p:nvPr userDrawn="1"/>
        </p:nvSpPr>
        <p:spPr>
          <a:xfrm>
            <a:off x="-25123" y="0"/>
            <a:ext cx="12241803" cy="98901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b="0"/>
          </a:p>
        </p:txBody>
      </p:sp>
      <p:sp>
        <p:nvSpPr>
          <p:cNvPr id="4" name="Date Placeholder 3"/>
          <p:cNvSpPr>
            <a:spLocks noGrp="1"/>
          </p:cNvSpPr>
          <p:nvPr>
            <p:ph type="dt" sz="half" idx="10"/>
          </p:nvPr>
        </p:nvSpPr>
        <p:spPr/>
        <p:txBody>
          <a:bodyPr/>
          <a:lstStyle>
            <a:lvl1pPr>
              <a:defRPr sz="105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fld id="{FE18FBF9-CAF6-4EEB-A51C-F3CB14037DE6}" type="datetime1">
              <a:rPr lang="en-GB" smtClean="0"/>
              <a:t>26/05/2025</a:t>
            </a:fld>
            <a:endParaRPr lang="en-GB" dirty="0"/>
          </a:p>
        </p:txBody>
      </p:sp>
      <p:sp>
        <p:nvSpPr>
          <p:cNvPr id="5" name="Footer Placeholder 4"/>
          <p:cNvSpPr>
            <a:spLocks noGrp="1"/>
          </p:cNvSpPr>
          <p:nvPr>
            <p:ph type="ftr" sz="quarter" idx="11"/>
          </p:nvPr>
        </p:nvSpPr>
        <p:spPr/>
        <p:txBody>
          <a:bodyPr/>
          <a:lstStyle>
            <a:lvl1pPr>
              <a:defRPr sz="105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t>European IP</a:t>
            </a:r>
            <a:r>
              <a:rPr kumimoji="0" lang="en-GB" sz="1050" b="0" i="0" u="none" strike="noStrike" kern="1200" cap="none" spc="0" normalizeH="0" baseline="0" noProof="0" dirty="0">
                <a:ln>
                  <a:noFill/>
                </a:ln>
                <a:effectLst/>
                <a:uLnTx/>
                <a:uFillTx/>
                <a:latin typeface="Arial" panose="020B0604020202020204" pitchFamily="34" charset="0"/>
                <a:ea typeface="Verdana" panose="020B0604030504040204" pitchFamily="34" charset="0"/>
                <a:cs typeface="Arial" panose="020B0604020202020204" pitchFamily="34" charset="0"/>
              </a:rPr>
              <a:t> Helpdesk - 2021</a:t>
            </a:r>
          </a:p>
        </p:txBody>
      </p:sp>
      <p:sp>
        <p:nvSpPr>
          <p:cNvPr id="6" name="Slide Number Placeholder 5"/>
          <p:cNvSpPr>
            <a:spLocks noGrp="1"/>
          </p:cNvSpPr>
          <p:nvPr>
            <p:ph type="sldNum" sz="quarter" idx="12"/>
          </p:nvPr>
        </p:nvSpPr>
        <p:spPr/>
        <p:txBody>
          <a:bodyPr/>
          <a:lstStyle>
            <a:lvl1pPr>
              <a:defRPr sz="105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fld id="{D6EF2C9D-6A9C-40E9-83DB-C4C3226A9339}" type="slidenum">
              <a:rPr lang="en-GB" smtClean="0"/>
              <a:pPr/>
              <a:t>‹Nr.›</a:t>
            </a:fld>
            <a:endParaRPr lang="en-GB" dirty="0"/>
          </a:p>
        </p:txBody>
      </p:sp>
      <p:sp>
        <p:nvSpPr>
          <p:cNvPr id="14" name="Textfeld 13"/>
          <p:cNvSpPr txBox="1"/>
          <p:nvPr userDrawn="1"/>
        </p:nvSpPr>
        <p:spPr>
          <a:xfrm>
            <a:off x="9552384" y="514634"/>
            <a:ext cx="2208245" cy="276999"/>
          </a:xfrm>
          <a:prstGeom prst="rect">
            <a:avLst/>
          </a:prstGeom>
          <a:noFill/>
        </p:spPr>
        <p:txBody>
          <a:bodyPr wrap="square" rtlCol="0">
            <a:spAutoFit/>
          </a:bodyPr>
          <a:lstStyle/>
          <a:p>
            <a:pPr algn="r"/>
            <a:r>
              <a:rPr lang="de-DE" sz="1200" dirty="0">
                <a:solidFill>
                  <a:srgbClr val="004494"/>
                </a:solidFill>
                <a:latin typeface="Arial" panose="020B0604020202020204" pitchFamily="34" charset="0"/>
                <a:cs typeface="Arial" panose="020B0604020202020204" pitchFamily="34" charset="0"/>
              </a:rPr>
              <a:t>ec.europa.eu/</a:t>
            </a:r>
            <a:r>
              <a:rPr lang="de-DE" sz="1200" dirty="0" err="1">
                <a:solidFill>
                  <a:srgbClr val="004494"/>
                </a:solidFill>
                <a:latin typeface="Arial" panose="020B0604020202020204" pitchFamily="34" charset="0"/>
                <a:cs typeface="Arial" panose="020B0604020202020204" pitchFamily="34" charset="0"/>
              </a:rPr>
              <a:t>ip</a:t>
            </a:r>
            <a:r>
              <a:rPr lang="de-DE" sz="1200" dirty="0">
                <a:solidFill>
                  <a:srgbClr val="004494"/>
                </a:solidFill>
                <a:latin typeface="Arial" panose="020B0604020202020204" pitchFamily="34" charset="0"/>
                <a:cs typeface="Arial" panose="020B0604020202020204" pitchFamily="34" charset="0"/>
              </a:rPr>
              <a:t>-helpdesk</a:t>
            </a:r>
          </a:p>
        </p:txBody>
      </p:sp>
      <p:pic>
        <p:nvPicPr>
          <p:cNvPr id="11" name="Grafik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09600" y="188640"/>
            <a:ext cx="2098576" cy="617302"/>
          </a:xfrm>
          <a:prstGeom prst="rect">
            <a:avLst/>
          </a:prstGeom>
        </p:spPr>
      </p:pic>
      <p:sp>
        <p:nvSpPr>
          <p:cNvPr id="8" name="Rechteck 7"/>
          <p:cNvSpPr/>
          <p:nvPr userDrawn="1"/>
        </p:nvSpPr>
        <p:spPr>
          <a:xfrm>
            <a:off x="-17604" y="4293096"/>
            <a:ext cx="5969588" cy="1872208"/>
          </a:xfrm>
          <a:prstGeom prst="rect">
            <a:avLst/>
          </a:prstGeom>
          <a:solidFill>
            <a:srgbClr val="00B0F0">
              <a:alpha val="86000"/>
            </a:srgb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platzhalter 11"/>
          <p:cNvSpPr>
            <a:spLocks noGrp="1"/>
          </p:cNvSpPr>
          <p:nvPr>
            <p:ph type="body" sz="quarter" idx="13" hasCustomPrompt="1"/>
          </p:nvPr>
        </p:nvSpPr>
        <p:spPr>
          <a:xfrm>
            <a:off x="192088" y="5373688"/>
            <a:ext cx="4391025" cy="358775"/>
          </a:xfrm>
          <a:prstGeom prst="rect">
            <a:avLst/>
          </a:prstGeom>
          <a:noFill/>
        </p:spPr>
        <p:txBody>
          <a:bodyPr/>
          <a:lstStyle>
            <a:lvl1pPr marL="0" indent="0">
              <a:buNone/>
              <a:defRPr sz="1800" i="0">
                <a:solidFill>
                  <a:schemeClr val="bg1"/>
                </a:solidFill>
                <a:latin typeface="Arial" panose="020B0604020202020204" pitchFamily="34" charset="0"/>
                <a:cs typeface="Arial" panose="020B0604020202020204" pitchFamily="34" charset="0"/>
              </a:defRPr>
            </a:lvl1pPr>
          </a:lstStyle>
          <a:p>
            <a:pPr lvl="0"/>
            <a:r>
              <a:rPr lang="de-DE" dirty="0"/>
              <a:t>Insert </a:t>
            </a:r>
            <a:r>
              <a:rPr lang="de-DE" dirty="0" err="1"/>
              <a:t>name</a:t>
            </a:r>
            <a:r>
              <a:rPr lang="de-DE" dirty="0"/>
              <a:t> </a:t>
            </a:r>
            <a:r>
              <a:rPr lang="de-DE" dirty="0" err="1"/>
              <a:t>of</a:t>
            </a:r>
            <a:r>
              <a:rPr lang="de-DE" dirty="0"/>
              <a:t> </a:t>
            </a:r>
            <a:r>
              <a:rPr lang="de-DE" dirty="0" err="1"/>
              <a:t>speaker</a:t>
            </a:r>
            <a:r>
              <a:rPr lang="de-DE" dirty="0"/>
              <a:t>(s), </a:t>
            </a:r>
            <a:r>
              <a:rPr lang="de-DE" dirty="0" err="1"/>
              <a:t>date</a:t>
            </a:r>
            <a:endParaRPr lang="de-DE" dirty="0"/>
          </a:p>
        </p:txBody>
      </p:sp>
      <p:sp>
        <p:nvSpPr>
          <p:cNvPr id="17" name="Textplatzhalter 11"/>
          <p:cNvSpPr>
            <a:spLocks noGrp="1"/>
          </p:cNvSpPr>
          <p:nvPr>
            <p:ph type="body" sz="quarter" idx="14" hasCustomPrompt="1"/>
          </p:nvPr>
        </p:nvSpPr>
        <p:spPr>
          <a:xfrm>
            <a:off x="191122" y="4509120"/>
            <a:ext cx="5184576" cy="358775"/>
          </a:xfrm>
          <a:prstGeom prst="rect">
            <a:avLst/>
          </a:prstGeom>
          <a:noFill/>
        </p:spPr>
        <p:txBody>
          <a:bodyPr/>
          <a:lstStyle>
            <a:lvl1pPr marL="0" indent="0">
              <a:buNone/>
              <a:defRPr sz="2200" baseline="0">
                <a:solidFill>
                  <a:schemeClr val="bg1"/>
                </a:solidFill>
                <a:latin typeface="Arial" panose="020B0604020202020204" pitchFamily="34" charset="0"/>
                <a:cs typeface="Arial" panose="020B0604020202020204" pitchFamily="34" charset="0"/>
              </a:defRPr>
            </a:lvl1pPr>
          </a:lstStyle>
          <a:p>
            <a:pPr lvl="0"/>
            <a:r>
              <a:rPr lang="de-DE" dirty="0"/>
              <a:t>Insert title </a:t>
            </a:r>
            <a:r>
              <a:rPr lang="de-DE" dirty="0" err="1"/>
              <a:t>of</a:t>
            </a:r>
            <a:r>
              <a:rPr lang="de-DE" dirty="0"/>
              <a:t> </a:t>
            </a:r>
            <a:r>
              <a:rPr lang="de-DE" dirty="0" err="1"/>
              <a:t>event</a:t>
            </a:r>
            <a:r>
              <a:rPr lang="de-DE" dirty="0"/>
              <a:t> </a:t>
            </a:r>
          </a:p>
        </p:txBody>
      </p:sp>
      <p:sp>
        <p:nvSpPr>
          <p:cNvPr id="13" name="Textfeld 12"/>
          <p:cNvSpPr txBox="1"/>
          <p:nvPr userDrawn="1"/>
        </p:nvSpPr>
        <p:spPr>
          <a:xfrm>
            <a:off x="1847528" y="1772815"/>
            <a:ext cx="8352928" cy="141577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3600" b="1" dirty="0">
                <a:solidFill>
                  <a:srgbClr val="006FB4"/>
                </a:solidFill>
                <a:latin typeface="Arial" panose="020B0604020202020204" pitchFamily="34" charset="0"/>
                <a:cs typeface="Arial" panose="020B0604020202020204" pitchFamily="34" charset="0"/>
              </a:rPr>
              <a:t>European IP Helpdesk</a:t>
            </a:r>
          </a:p>
          <a:p>
            <a:pPr marL="0" marR="0" indent="0" algn="ctr" defTabSz="914400" rtl="0" eaLnBrk="1" fontAlgn="auto" latinLnBrk="0" hangingPunct="1">
              <a:lnSpc>
                <a:spcPct val="100000"/>
              </a:lnSpc>
              <a:spcBef>
                <a:spcPts val="0"/>
              </a:spcBef>
              <a:spcAft>
                <a:spcPts val="0"/>
              </a:spcAft>
              <a:buClrTx/>
              <a:buSzTx/>
              <a:buFontTx/>
              <a:buNone/>
              <a:tabLst/>
              <a:defRPr/>
            </a:pPr>
            <a:endParaRPr lang="en-GB" sz="3200" dirty="0">
              <a:solidFill>
                <a:srgbClr val="FABB21"/>
              </a:solidFill>
              <a:latin typeface="Arial" panose="020B0604020202020204" pitchFamily="34" charset="0"/>
              <a:cs typeface="Arial" panose="020B0604020202020204" pitchFamily="34" charset="0"/>
            </a:endParaRPr>
          </a:p>
          <a:p>
            <a:endParaRPr lang="de-DE" dirty="0"/>
          </a:p>
        </p:txBody>
      </p:sp>
      <p:sp>
        <p:nvSpPr>
          <p:cNvPr id="2" name="Textfeld 1"/>
          <p:cNvSpPr txBox="1"/>
          <p:nvPr userDrawn="1"/>
        </p:nvSpPr>
        <p:spPr>
          <a:xfrm>
            <a:off x="4367808" y="2670011"/>
            <a:ext cx="7344816" cy="83099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3000" dirty="0">
                <a:solidFill>
                  <a:srgbClr val="FABB21"/>
                </a:solidFill>
                <a:latin typeface="Arial" panose="020B0604020202020204" pitchFamily="34" charset="0"/>
                <a:cs typeface="Arial" panose="020B0604020202020204" pitchFamily="34" charset="0"/>
              </a:rPr>
              <a:t>Stay ahead of the innovation game.</a:t>
            </a:r>
          </a:p>
          <a:p>
            <a:endParaRPr lang="en-GB" dirty="0"/>
          </a:p>
        </p:txBody>
      </p:sp>
    </p:spTree>
    <p:extLst>
      <p:ext uri="{BB962C8B-B14F-4D97-AF65-F5344CB8AC3E}">
        <p14:creationId xmlns:p14="http://schemas.microsoft.com/office/powerpoint/2010/main" val="1177273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EA0E166F-47F2-4703-B15D-2BBB1DCAE39B}" type="datetime1">
              <a:rPr lang="en-GB" smtClean="0"/>
              <a:t>26/05/2025</a:t>
            </a:fld>
            <a:endParaRPr lang="en-GB" dirty="0"/>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t>European IP</a:t>
            </a:r>
            <a:r>
              <a:rPr kumimoji="0" lang="en-GB" sz="1050" b="0" i="0" u="none" strike="noStrike" kern="1200" cap="none" spc="0" normalizeH="0" baseline="0" noProof="0" dirty="0">
                <a:ln>
                  <a:noFill/>
                </a:ln>
                <a:effectLst/>
                <a:uLnTx/>
                <a:uFillTx/>
                <a:latin typeface="Arial" panose="020B0604020202020204" pitchFamily="34" charset="0"/>
                <a:ea typeface="Verdana" panose="020B0604030504040204" pitchFamily="34" charset="0"/>
                <a:cs typeface="Arial" panose="020B0604020202020204" pitchFamily="34" charset="0"/>
              </a:rPr>
              <a:t> Helpdesk - 2021</a:t>
            </a:r>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6EF2C9D-6A9C-40E9-83DB-C4C3226A9339}" type="slidenum">
              <a:rPr lang="en-GB" smtClean="0"/>
              <a:pPr/>
              <a:t>‹Nr.›</a:t>
            </a:fld>
            <a:endParaRPr lang="en-GB"/>
          </a:p>
        </p:txBody>
      </p:sp>
      <p:sp>
        <p:nvSpPr>
          <p:cNvPr id="7" name="Title 1"/>
          <p:cNvSpPr>
            <a:spLocks noGrp="1"/>
          </p:cNvSpPr>
          <p:nvPr>
            <p:ph type="title"/>
          </p:nvPr>
        </p:nvSpPr>
        <p:spPr>
          <a:xfrm>
            <a:off x="624417" y="1556276"/>
            <a:ext cx="10972800" cy="936625"/>
          </a:xfrm>
          <a:prstGeom prst="rect">
            <a:avLst/>
          </a:prstGeom>
        </p:spPr>
        <p:txBody>
          <a:bodyPr/>
          <a:lstStyle>
            <a:lvl1pPr algn="l">
              <a:defRPr sz="3200" b="1">
                <a:solidFill>
                  <a:srgbClr val="006FB4"/>
                </a:solidFill>
                <a:latin typeface="Arial" panose="020B0604020202020204" pitchFamily="34" charset="0"/>
                <a:ea typeface="Verdana" panose="020B0604030504040204" pitchFamily="34" charset="0"/>
                <a:cs typeface="Arial" panose="020B0604020202020204" pitchFamily="34" charset="0"/>
              </a:defRPr>
            </a:lvl1pPr>
          </a:lstStyle>
          <a:p>
            <a:r>
              <a:rPr lang="en-US" dirty="0"/>
              <a:t>Click to edit Master title style</a:t>
            </a:r>
            <a:endParaRPr lang="en-GB" dirty="0"/>
          </a:p>
        </p:txBody>
      </p:sp>
      <p:sp>
        <p:nvSpPr>
          <p:cNvPr id="8" name="Content Placeholder 2"/>
          <p:cNvSpPr>
            <a:spLocks noGrp="1"/>
          </p:cNvSpPr>
          <p:nvPr>
            <p:ph idx="1"/>
          </p:nvPr>
        </p:nvSpPr>
        <p:spPr>
          <a:xfrm>
            <a:off x="609600" y="2636912"/>
            <a:ext cx="10972800" cy="3633788"/>
          </a:xfrm>
          <a:prstGeom prst="rect">
            <a:avLst/>
          </a:prstGeom>
        </p:spPr>
        <p:txBody>
          <a:bodyPr/>
          <a:lstStyle>
            <a:lvl1pPr marL="342900" indent="-342900">
              <a:buClr>
                <a:srgbClr val="0F5494"/>
              </a:buClr>
              <a:buFont typeface="Arial" pitchFamily="34" charset="0"/>
              <a:buChar char="•"/>
              <a:defRPr sz="2200" i="0">
                <a:solidFill>
                  <a:srgbClr val="006FB4"/>
                </a:solidFill>
                <a:latin typeface="Arial" panose="020B0604020202020204" pitchFamily="34" charset="0"/>
                <a:ea typeface="Verdana" panose="020B0604030504040204" pitchFamily="34" charset="0"/>
                <a:cs typeface="Arial" panose="020B0604020202020204" pitchFamily="34" charset="0"/>
              </a:defRPr>
            </a:lvl1pPr>
            <a:lvl2pPr marL="742950" indent="-285750">
              <a:buClr>
                <a:srgbClr val="FFD624"/>
              </a:buClr>
              <a:buFont typeface="Wingdings" pitchFamily="2" charset="2"/>
              <a:buChar char="§"/>
              <a:defRPr sz="2000" b="0">
                <a:solidFill>
                  <a:srgbClr val="006FB4"/>
                </a:solidFill>
                <a:latin typeface="Arial" panose="020B0604020202020204" pitchFamily="34" charset="0"/>
                <a:ea typeface="Verdana" panose="020B0604030504040204" pitchFamily="34" charset="0"/>
                <a:cs typeface="Arial" panose="020B0604020202020204" pitchFamily="34" charset="0"/>
              </a:defRPr>
            </a:lvl2pPr>
            <a:lvl3pPr>
              <a:defRPr sz="1800">
                <a:solidFill>
                  <a:srgbClr val="006FB4"/>
                </a:solidFill>
                <a:latin typeface="Arial" panose="020B0604020202020204" pitchFamily="34" charset="0"/>
                <a:ea typeface="Verdana" panose="020B0604030504040204" pitchFamily="34" charset="0"/>
                <a:cs typeface="Arial" panose="020B0604020202020204" pitchFamily="34" charset="0"/>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531342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Bildplatzhalter 2"/>
          <p:cNvSpPr>
            <a:spLocks noGrp="1"/>
          </p:cNvSpPr>
          <p:nvPr>
            <p:ph type="pic" sz="quarter" idx="13" hasCustomPrompt="1"/>
          </p:nvPr>
        </p:nvSpPr>
        <p:spPr>
          <a:xfrm>
            <a:off x="6523200" y="980728"/>
            <a:ext cx="5668800" cy="5868000"/>
          </a:xfrm>
          <a:prstGeom prst="rect">
            <a:avLst/>
          </a:prstGeom>
        </p:spPr>
        <p:txBody>
          <a:bodyPr/>
          <a:lstStyle>
            <a:lvl1pPr marL="0" indent="0">
              <a:buNone/>
              <a:defRPr>
                <a:solidFill>
                  <a:srgbClr val="006FB4"/>
                </a:solidFill>
                <a:latin typeface="Arial" panose="020B0604020202020204" pitchFamily="34" charset="0"/>
                <a:ea typeface="Verdana" panose="020B0604030504040204" pitchFamily="34" charset="0"/>
                <a:cs typeface="Arial" panose="020B0604020202020204" pitchFamily="34" charset="0"/>
              </a:defRPr>
            </a:lvl1pPr>
          </a:lstStyle>
          <a:p>
            <a:r>
              <a:rPr lang="de-DE" dirty="0"/>
              <a:t>Picture</a:t>
            </a:r>
          </a:p>
        </p:txBody>
      </p:sp>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43A91943-E945-4E28-BED3-54ECCE4EF4AE}" type="datetime1">
              <a:rPr lang="en-GB" smtClean="0"/>
              <a:t>26/05/2025</a:t>
            </a:fld>
            <a:endParaRPr lang="en-GB"/>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t>European IP</a:t>
            </a:r>
            <a:r>
              <a:rPr kumimoji="0" lang="en-GB" sz="1050" b="0" i="0" u="none" strike="noStrike" kern="1200" cap="none" spc="0" normalizeH="0" baseline="0" noProof="0" dirty="0">
                <a:ln>
                  <a:noFill/>
                </a:ln>
                <a:effectLst/>
                <a:uLnTx/>
                <a:uFillTx/>
                <a:latin typeface="Arial" panose="020B0604020202020204" pitchFamily="34" charset="0"/>
                <a:ea typeface="Verdana" panose="020B0604030504040204" pitchFamily="34" charset="0"/>
                <a:cs typeface="Arial" panose="020B0604020202020204" pitchFamily="34" charset="0"/>
              </a:rPr>
              <a:t> Helpdesk - 2021</a:t>
            </a:r>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6EF2C9D-6A9C-40E9-83DB-C4C3226A9339}" type="slidenum">
              <a:rPr lang="en-GB" smtClean="0"/>
              <a:pPr/>
              <a:t>‹Nr.›</a:t>
            </a:fld>
            <a:endParaRPr lang="en-GB" dirty="0"/>
          </a:p>
        </p:txBody>
      </p:sp>
      <p:sp>
        <p:nvSpPr>
          <p:cNvPr id="7" name="Title 1"/>
          <p:cNvSpPr>
            <a:spLocks noGrp="1"/>
          </p:cNvSpPr>
          <p:nvPr>
            <p:ph type="title"/>
          </p:nvPr>
        </p:nvSpPr>
        <p:spPr>
          <a:xfrm>
            <a:off x="624418" y="1556276"/>
            <a:ext cx="5543591" cy="1114023"/>
          </a:xfrm>
          <a:prstGeom prst="rect">
            <a:avLst/>
          </a:prstGeom>
        </p:spPr>
        <p:txBody>
          <a:bodyPr/>
          <a:lstStyle>
            <a:lvl1pPr algn="l">
              <a:defRPr sz="3200" b="1">
                <a:solidFill>
                  <a:srgbClr val="006FB4"/>
                </a:solidFill>
                <a:latin typeface="Arial" panose="020B0604020202020204" pitchFamily="34" charset="0"/>
                <a:ea typeface="Verdana" panose="020B0604030504040204" pitchFamily="34" charset="0"/>
                <a:cs typeface="Arial" panose="020B0604020202020204" pitchFamily="34" charset="0"/>
              </a:defRPr>
            </a:lvl1pPr>
          </a:lstStyle>
          <a:p>
            <a:r>
              <a:rPr lang="en-US" dirty="0"/>
              <a:t>Click to edit Master title style</a:t>
            </a:r>
            <a:endParaRPr lang="en-GB" dirty="0"/>
          </a:p>
        </p:txBody>
      </p:sp>
      <p:sp>
        <p:nvSpPr>
          <p:cNvPr id="8" name="Content Placeholder 2"/>
          <p:cNvSpPr>
            <a:spLocks noGrp="1"/>
          </p:cNvSpPr>
          <p:nvPr>
            <p:ph idx="1"/>
          </p:nvPr>
        </p:nvSpPr>
        <p:spPr>
          <a:xfrm>
            <a:off x="609600" y="2780928"/>
            <a:ext cx="5558408" cy="3489772"/>
          </a:xfrm>
          <a:prstGeom prst="rect">
            <a:avLst/>
          </a:prstGeom>
        </p:spPr>
        <p:txBody>
          <a:bodyPr/>
          <a:lstStyle>
            <a:lvl1pPr marL="342900" indent="-342900">
              <a:buClr>
                <a:srgbClr val="0F5494"/>
              </a:buClr>
              <a:buFont typeface="Arial" pitchFamily="34" charset="0"/>
              <a:buChar char="•"/>
              <a:defRPr sz="2200" i="0">
                <a:solidFill>
                  <a:srgbClr val="006FB4"/>
                </a:solidFill>
                <a:latin typeface="Arial" panose="020B0604020202020204" pitchFamily="34" charset="0"/>
                <a:ea typeface="Verdana" panose="020B0604030504040204" pitchFamily="34" charset="0"/>
                <a:cs typeface="Arial" panose="020B0604020202020204" pitchFamily="34" charset="0"/>
              </a:defRPr>
            </a:lvl1pPr>
            <a:lvl2pPr marL="742950" indent="-285750">
              <a:buClr>
                <a:srgbClr val="FFD624"/>
              </a:buClr>
              <a:buFont typeface="Wingdings" pitchFamily="2" charset="2"/>
              <a:buChar char="§"/>
              <a:defRPr sz="2000" b="0">
                <a:solidFill>
                  <a:srgbClr val="006FB4"/>
                </a:solidFill>
                <a:latin typeface="Arial" panose="020B0604020202020204" pitchFamily="34" charset="0"/>
                <a:ea typeface="Verdana" panose="020B0604030504040204" pitchFamily="34" charset="0"/>
                <a:cs typeface="Arial" panose="020B0604020202020204" pitchFamily="34" charset="0"/>
              </a:defRPr>
            </a:lvl2pPr>
            <a:lvl3pPr>
              <a:defRPr sz="1800">
                <a:solidFill>
                  <a:srgbClr val="006FB4"/>
                </a:solidFill>
                <a:latin typeface="Arial" panose="020B0604020202020204" pitchFamily="34" charset="0"/>
                <a:ea typeface="Verdana" panose="020B0604030504040204" pitchFamily="34" charset="0"/>
                <a:cs typeface="Arial" panose="020B0604020202020204" pitchFamily="34" charset="0"/>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552393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412776"/>
            <a:ext cx="10972800" cy="1143000"/>
          </a:xfrm>
          <a:prstGeom prst="rect">
            <a:avLst/>
          </a:prstGeom>
        </p:spPr>
        <p:txBody>
          <a:bodyPr/>
          <a:lstStyle>
            <a:lvl1pPr>
              <a:defRPr sz="3200" b="1">
                <a:solidFill>
                  <a:srgbClr val="006FB4"/>
                </a:solidFill>
                <a:latin typeface="Arial" panose="020B0604020202020204" pitchFamily="34" charset="0"/>
                <a:ea typeface="Verdana" panose="020B060403050404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sz="half" idx="1" hasCustomPrompt="1"/>
          </p:nvPr>
        </p:nvSpPr>
        <p:spPr>
          <a:xfrm>
            <a:off x="609600" y="2636917"/>
            <a:ext cx="5384800" cy="3489251"/>
          </a:xfrm>
          <a:prstGeom prst="rect">
            <a:avLst/>
          </a:prstGeom>
        </p:spPr>
        <p:txBody>
          <a:bodyPr/>
          <a:lstStyle>
            <a:lvl1pPr>
              <a:defRPr sz="2200">
                <a:solidFill>
                  <a:srgbClr val="006FB4"/>
                </a:solidFill>
                <a:latin typeface="Arial" panose="020B0604020202020204" pitchFamily="34" charset="0"/>
                <a:ea typeface="Verdana" panose="020B0604030504040204" pitchFamily="34" charset="0"/>
                <a:cs typeface="Arial" panose="020B0604020202020204" pitchFamily="34" charset="0"/>
              </a:defRPr>
            </a:lvl1pPr>
            <a:lvl2pPr>
              <a:defRPr sz="1800">
                <a:solidFill>
                  <a:srgbClr val="006FB4"/>
                </a:solidFill>
                <a:latin typeface="Arial" panose="020B0604020202020204" pitchFamily="34" charset="0"/>
                <a:ea typeface="Verdana" panose="020B0604030504040204" pitchFamily="34" charset="0"/>
                <a:cs typeface="Arial" panose="020B0604020202020204" pitchFamily="34" charset="0"/>
              </a:defRPr>
            </a:lvl2pPr>
            <a:lvl3pPr>
              <a:defRPr sz="1600">
                <a:solidFill>
                  <a:srgbClr val="006FB4"/>
                </a:solidFill>
                <a:latin typeface="Arial" panose="020B0604020202020204" pitchFamily="34" charset="0"/>
                <a:ea typeface="Verdana" panose="020B0604030504040204" pitchFamily="34" charset="0"/>
                <a:cs typeface="Arial" panose="020B0604020202020204" pitchFamily="34" charset="0"/>
              </a:defRPr>
            </a:lvl3pPr>
            <a:lvl4pPr>
              <a:defRPr sz="1400">
                <a:solidFill>
                  <a:srgbClr val="006FB4"/>
                </a:solidFill>
                <a:latin typeface="Arial" panose="020B0604020202020204" pitchFamily="34" charset="0"/>
                <a:ea typeface="Verdana" panose="020B0604030504040204" pitchFamily="34" charset="0"/>
                <a:cs typeface="Arial" panose="020B0604020202020204" pitchFamily="34" charset="0"/>
              </a:defRPr>
            </a:lvl4pPr>
            <a:lvl5pPr>
              <a:defRPr sz="1800">
                <a:solidFill>
                  <a:srgbClr val="006FB4"/>
                </a:solidFill>
                <a:latin typeface="Arial" panose="020B0604020202020204" pitchFamily="34" charset="0"/>
                <a:ea typeface="Verdana" panose="020B060403050404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Content Placeholder 3"/>
          <p:cNvSpPr>
            <a:spLocks noGrp="1"/>
          </p:cNvSpPr>
          <p:nvPr>
            <p:ph sz="half" idx="2" hasCustomPrompt="1"/>
          </p:nvPr>
        </p:nvSpPr>
        <p:spPr>
          <a:xfrm>
            <a:off x="6197600" y="2636917"/>
            <a:ext cx="5384800" cy="3489251"/>
          </a:xfrm>
          <a:prstGeom prst="rect">
            <a:avLst/>
          </a:prstGeom>
        </p:spPr>
        <p:txBody>
          <a:bodyPr/>
          <a:lstStyle>
            <a:lvl1pPr>
              <a:defRPr sz="2200">
                <a:solidFill>
                  <a:srgbClr val="006FB4"/>
                </a:solidFill>
                <a:latin typeface="Arial" panose="020B0604020202020204" pitchFamily="34" charset="0"/>
                <a:ea typeface="Verdana" panose="020B0604030504040204" pitchFamily="34" charset="0"/>
                <a:cs typeface="Arial" panose="020B0604020202020204" pitchFamily="34" charset="0"/>
              </a:defRPr>
            </a:lvl1pPr>
            <a:lvl2pPr>
              <a:defRPr sz="1800">
                <a:solidFill>
                  <a:srgbClr val="006FB4"/>
                </a:solidFill>
                <a:latin typeface="Arial" panose="020B0604020202020204" pitchFamily="34" charset="0"/>
                <a:ea typeface="Verdana" panose="020B0604030504040204" pitchFamily="34" charset="0"/>
                <a:cs typeface="Arial" panose="020B0604020202020204" pitchFamily="34" charset="0"/>
              </a:defRPr>
            </a:lvl2pPr>
            <a:lvl3pPr>
              <a:defRPr sz="1600">
                <a:solidFill>
                  <a:srgbClr val="006FB4"/>
                </a:solidFill>
                <a:latin typeface="Arial" panose="020B0604020202020204" pitchFamily="34" charset="0"/>
                <a:ea typeface="Verdana" panose="020B0604030504040204" pitchFamily="34" charset="0"/>
                <a:cs typeface="Arial" panose="020B0604020202020204" pitchFamily="34" charset="0"/>
              </a:defRPr>
            </a:lvl3pPr>
            <a:lvl4pPr>
              <a:defRPr sz="1400">
                <a:solidFill>
                  <a:srgbClr val="006FB4"/>
                </a:solidFill>
                <a:latin typeface="Arial" panose="020B0604020202020204" pitchFamily="34" charset="0"/>
                <a:ea typeface="Verdana" panose="020B0604030504040204" pitchFamily="34" charset="0"/>
                <a:cs typeface="Arial" panose="020B0604020202020204" pitchFamily="34" charset="0"/>
              </a:defRPr>
            </a:lvl4pPr>
            <a:lvl5pPr marL="1828800" indent="0">
              <a:buNone/>
              <a:defRPr sz="1800">
                <a:solidFill>
                  <a:srgbClr val="006FB4"/>
                </a:solidFill>
                <a:latin typeface="Arial" panose="020B0604020202020204" pitchFamily="34" charset="0"/>
                <a:ea typeface="Verdana" panose="020B060403050404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endParaRPr lang="en-GB" dirty="0"/>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6A157D4B-ED7F-47D2-AE12-36DA03813CFB}" type="datetime1">
              <a:rPr lang="en-GB" smtClean="0"/>
              <a:t>26/05/2025</a:t>
            </a:fld>
            <a:endParaRPr lang="en-GB"/>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t>European IP</a:t>
            </a:r>
            <a:r>
              <a:rPr kumimoji="0" lang="en-GB" sz="1050" b="0" i="0" u="none" strike="noStrike" kern="1200" cap="none" spc="0" normalizeH="0" baseline="0" noProof="0" dirty="0">
                <a:ln>
                  <a:noFill/>
                </a:ln>
                <a:effectLst/>
                <a:uLnTx/>
                <a:uFillTx/>
                <a:latin typeface="Arial" panose="020B0604020202020204" pitchFamily="34" charset="0"/>
                <a:ea typeface="Verdana" panose="020B0604030504040204" pitchFamily="34" charset="0"/>
                <a:cs typeface="Arial" panose="020B0604020202020204" pitchFamily="34" charset="0"/>
              </a:rPr>
              <a:t> Helpdesk - 2021</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6EF2C9D-6A9C-40E9-83DB-C4C3226A9339}" type="slidenum">
              <a:rPr lang="en-GB" smtClean="0"/>
              <a:pPr/>
              <a:t>‹Nr.›</a:t>
            </a:fld>
            <a:endParaRPr lang="en-GB"/>
          </a:p>
        </p:txBody>
      </p:sp>
    </p:spTree>
    <p:extLst>
      <p:ext uri="{BB962C8B-B14F-4D97-AF65-F5344CB8AC3E}">
        <p14:creationId xmlns:p14="http://schemas.microsoft.com/office/powerpoint/2010/main" val="2995425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5ACDF4E5-02B3-4D26-8D66-CCE2D81B13D2}" type="datetimeFigureOut">
              <a:rPr lang="en-GB" smtClean="0"/>
              <a:pPr/>
              <a:t>26/05/2025</a:t>
            </a:fld>
            <a:endParaRPr lang="en-GB" dirty="0"/>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dirty="0"/>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6EF2C9D-6A9C-40E9-83DB-C4C3226A9339}" type="slidenum">
              <a:rPr lang="en-GB" smtClean="0"/>
              <a:pPr/>
              <a:t>‹Nr.›</a:t>
            </a:fld>
            <a:endParaRPr lang="en-GB"/>
          </a:p>
        </p:txBody>
      </p:sp>
      <p:sp>
        <p:nvSpPr>
          <p:cNvPr id="7" name="Title 1"/>
          <p:cNvSpPr>
            <a:spLocks noGrp="1"/>
          </p:cNvSpPr>
          <p:nvPr>
            <p:ph type="title"/>
          </p:nvPr>
        </p:nvSpPr>
        <p:spPr>
          <a:xfrm>
            <a:off x="624417" y="1556276"/>
            <a:ext cx="10972800" cy="936625"/>
          </a:xfrm>
          <a:prstGeom prst="rect">
            <a:avLst/>
          </a:prstGeom>
        </p:spPr>
        <p:txBody>
          <a:bodyPr/>
          <a:lstStyle>
            <a:lvl1pPr algn="l">
              <a:defRPr sz="3600" b="1">
                <a:solidFill>
                  <a:srgbClr val="006FB4"/>
                </a:solidFill>
                <a:latin typeface="Arial" panose="020B0604020202020204" pitchFamily="34" charset="0"/>
                <a:ea typeface="Verdana" panose="020B0604030504040204" pitchFamily="34" charset="0"/>
                <a:cs typeface="Arial" panose="020B0604020202020204" pitchFamily="34" charset="0"/>
              </a:defRPr>
            </a:lvl1pPr>
          </a:lstStyle>
          <a:p>
            <a:r>
              <a:rPr lang="en-US" dirty="0"/>
              <a:t>Click to edit Master title style</a:t>
            </a:r>
            <a:endParaRPr lang="en-GB" dirty="0"/>
          </a:p>
        </p:txBody>
      </p:sp>
      <p:sp>
        <p:nvSpPr>
          <p:cNvPr id="8" name="Content Placeholder 2"/>
          <p:cNvSpPr>
            <a:spLocks noGrp="1"/>
          </p:cNvSpPr>
          <p:nvPr>
            <p:ph idx="1"/>
          </p:nvPr>
        </p:nvSpPr>
        <p:spPr>
          <a:xfrm>
            <a:off x="609600" y="2636912"/>
            <a:ext cx="10972800" cy="3633788"/>
          </a:xfrm>
          <a:prstGeom prst="rect">
            <a:avLst/>
          </a:prstGeom>
        </p:spPr>
        <p:txBody>
          <a:bodyPr/>
          <a:lstStyle>
            <a:lvl1pPr marL="342900" indent="-342900">
              <a:buClr>
                <a:srgbClr val="0F5494"/>
              </a:buClr>
              <a:buFont typeface="Arial" pitchFamily="34" charset="0"/>
              <a:buChar char="•"/>
              <a:defRPr sz="1800" i="0">
                <a:solidFill>
                  <a:srgbClr val="006FB4"/>
                </a:solidFill>
                <a:latin typeface="Arial" panose="020B0604020202020204" pitchFamily="34" charset="0"/>
                <a:ea typeface="Verdana" panose="020B0604030504040204" pitchFamily="34" charset="0"/>
                <a:cs typeface="Arial" panose="020B0604020202020204" pitchFamily="34" charset="0"/>
              </a:defRPr>
            </a:lvl1pPr>
            <a:lvl2pPr marL="742950" indent="-285750">
              <a:buClr>
                <a:srgbClr val="FFD624"/>
              </a:buClr>
              <a:buFont typeface="Wingdings" pitchFamily="2" charset="2"/>
              <a:buChar char="§"/>
              <a:defRPr sz="1600" b="0">
                <a:solidFill>
                  <a:srgbClr val="006FB4"/>
                </a:solidFill>
                <a:latin typeface="Arial" panose="020B0604020202020204" pitchFamily="34" charset="0"/>
                <a:ea typeface="Verdana" panose="020B0604030504040204" pitchFamily="34" charset="0"/>
                <a:cs typeface="Arial" panose="020B0604020202020204" pitchFamily="34" charset="0"/>
              </a:defRPr>
            </a:lvl2pPr>
            <a:lvl3pPr>
              <a:defRPr sz="1400">
                <a:solidFill>
                  <a:srgbClr val="006FB4"/>
                </a:solidFill>
                <a:latin typeface="Arial" panose="020B0604020202020204" pitchFamily="34" charset="0"/>
                <a:ea typeface="Verdana" panose="020B0604030504040204" pitchFamily="34" charset="0"/>
                <a:cs typeface="Arial" panose="020B0604020202020204" pitchFamily="34" charset="0"/>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104138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Bildplatzhalter 2"/>
          <p:cNvSpPr>
            <a:spLocks noGrp="1"/>
          </p:cNvSpPr>
          <p:nvPr>
            <p:ph type="pic" sz="quarter" idx="13" hasCustomPrompt="1"/>
          </p:nvPr>
        </p:nvSpPr>
        <p:spPr>
          <a:xfrm>
            <a:off x="6523200" y="980728"/>
            <a:ext cx="5668800" cy="5868000"/>
          </a:xfrm>
          <a:prstGeom prst="rect">
            <a:avLst/>
          </a:prstGeom>
        </p:spPr>
        <p:txBody>
          <a:bodyPr/>
          <a:lstStyle>
            <a:lvl1pPr marL="0" indent="0">
              <a:buNone/>
              <a:defRPr>
                <a:solidFill>
                  <a:srgbClr val="006FB4"/>
                </a:solidFill>
                <a:latin typeface="Arial" panose="020B0604020202020204" pitchFamily="34" charset="0"/>
                <a:ea typeface="Verdana" panose="020B0604030504040204" pitchFamily="34" charset="0"/>
                <a:cs typeface="Arial" panose="020B0604020202020204" pitchFamily="34" charset="0"/>
              </a:defRPr>
            </a:lvl1pPr>
          </a:lstStyle>
          <a:p>
            <a:r>
              <a:rPr lang="de-DE" dirty="0"/>
              <a:t>Picture</a:t>
            </a:r>
          </a:p>
        </p:txBody>
      </p:sp>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5ACDF4E5-02B3-4D26-8D66-CCE2D81B13D2}" type="datetimeFigureOut">
              <a:rPr lang="en-GB" smtClean="0"/>
              <a:pPr/>
              <a:t>26/05/2025</a:t>
            </a:fld>
            <a:endParaRPr lang="en-GB"/>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dirty="0"/>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6EF2C9D-6A9C-40E9-83DB-C4C3226A9339}" type="slidenum">
              <a:rPr lang="en-GB" smtClean="0"/>
              <a:pPr/>
              <a:t>‹Nr.›</a:t>
            </a:fld>
            <a:endParaRPr lang="en-GB" dirty="0"/>
          </a:p>
        </p:txBody>
      </p:sp>
      <p:sp>
        <p:nvSpPr>
          <p:cNvPr id="7" name="Title 1"/>
          <p:cNvSpPr>
            <a:spLocks noGrp="1"/>
          </p:cNvSpPr>
          <p:nvPr>
            <p:ph type="title"/>
          </p:nvPr>
        </p:nvSpPr>
        <p:spPr>
          <a:xfrm>
            <a:off x="624418" y="1556276"/>
            <a:ext cx="5543591" cy="1114023"/>
          </a:xfrm>
          <a:prstGeom prst="rect">
            <a:avLst/>
          </a:prstGeom>
        </p:spPr>
        <p:txBody>
          <a:bodyPr/>
          <a:lstStyle>
            <a:lvl1pPr algn="l">
              <a:defRPr sz="3200" b="1">
                <a:solidFill>
                  <a:srgbClr val="006FB4"/>
                </a:solidFill>
                <a:latin typeface="Arial" panose="020B0604020202020204" pitchFamily="34" charset="0"/>
                <a:ea typeface="Verdana" panose="020B0604030504040204" pitchFamily="34" charset="0"/>
                <a:cs typeface="Arial" panose="020B0604020202020204" pitchFamily="34" charset="0"/>
              </a:defRPr>
            </a:lvl1pPr>
          </a:lstStyle>
          <a:p>
            <a:r>
              <a:rPr lang="en-US" dirty="0"/>
              <a:t>Click to edit Master title style</a:t>
            </a:r>
            <a:endParaRPr lang="en-GB" dirty="0"/>
          </a:p>
        </p:txBody>
      </p:sp>
      <p:sp>
        <p:nvSpPr>
          <p:cNvPr id="8" name="Content Placeholder 2"/>
          <p:cNvSpPr>
            <a:spLocks noGrp="1"/>
          </p:cNvSpPr>
          <p:nvPr>
            <p:ph idx="1"/>
          </p:nvPr>
        </p:nvSpPr>
        <p:spPr>
          <a:xfrm>
            <a:off x="609600" y="2780928"/>
            <a:ext cx="5558408" cy="3489772"/>
          </a:xfrm>
          <a:prstGeom prst="rect">
            <a:avLst/>
          </a:prstGeom>
        </p:spPr>
        <p:txBody>
          <a:bodyPr/>
          <a:lstStyle>
            <a:lvl1pPr marL="342900" indent="-342900">
              <a:buClr>
                <a:srgbClr val="0F5494"/>
              </a:buClr>
              <a:buFont typeface="Arial" pitchFamily="34" charset="0"/>
              <a:buChar char="•"/>
              <a:defRPr sz="2400" i="0">
                <a:solidFill>
                  <a:srgbClr val="006FB4"/>
                </a:solidFill>
                <a:latin typeface="Arial" panose="020B0604020202020204" pitchFamily="34" charset="0"/>
                <a:ea typeface="Verdana" panose="020B0604030504040204" pitchFamily="34" charset="0"/>
                <a:cs typeface="Arial" panose="020B0604020202020204" pitchFamily="34" charset="0"/>
              </a:defRPr>
            </a:lvl1pPr>
            <a:lvl2pPr marL="742950" indent="-285750">
              <a:buClr>
                <a:srgbClr val="FFD624"/>
              </a:buClr>
              <a:buFont typeface="Wingdings" pitchFamily="2" charset="2"/>
              <a:buChar char="§"/>
              <a:defRPr sz="2000" b="0">
                <a:solidFill>
                  <a:srgbClr val="006FB4"/>
                </a:solidFill>
                <a:latin typeface="Arial" panose="020B0604020202020204" pitchFamily="34" charset="0"/>
                <a:ea typeface="Verdana" panose="020B0604030504040204" pitchFamily="34" charset="0"/>
                <a:cs typeface="Arial" panose="020B0604020202020204" pitchFamily="34" charset="0"/>
              </a:defRPr>
            </a:lvl2pPr>
            <a:lvl3pPr>
              <a:defRPr sz="1800">
                <a:solidFill>
                  <a:srgbClr val="006FB4"/>
                </a:solidFill>
                <a:latin typeface="Arial" panose="020B0604020202020204" pitchFamily="34" charset="0"/>
                <a:ea typeface="Verdana" panose="020B0604030504040204" pitchFamily="34" charset="0"/>
                <a:cs typeface="Arial" panose="020B0604020202020204" pitchFamily="34" charset="0"/>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361270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5ACDF4E5-02B3-4D26-8D66-CCE2D81B13D2}" type="datetimeFigureOut">
              <a:rPr lang="en-GB" smtClean="0"/>
              <a:pPr/>
              <a:t>26/05/2025</a:t>
            </a:fld>
            <a:endParaRPr lang="en-GB"/>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6EF2C9D-6A9C-40E9-83DB-C4C3226A9339}" type="slidenum">
              <a:rPr lang="en-GB" smtClean="0"/>
              <a:pPr/>
              <a:t>‹Nr.›</a:t>
            </a:fld>
            <a:endParaRPr lang="en-GB"/>
          </a:p>
        </p:txBody>
      </p:sp>
      <p:sp>
        <p:nvSpPr>
          <p:cNvPr id="7" name="Title 1"/>
          <p:cNvSpPr>
            <a:spLocks noGrp="1"/>
          </p:cNvSpPr>
          <p:nvPr>
            <p:ph type="title"/>
          </p:nvPr>
        </p:nvSpPr>
        <p:spPr>
          <a:xfrm>
            <a:off x="624417" y="1556274"/>
            <a:ext cx="10972800" cy="936625"/>
          </a:xfrm>
          <a:prstGeom prst="rect">
            <a:avLst/>
          </a:prstGeom>
        </p:spPr>
        <p:txBody>
          <a:bodyPr/>
          <a:lstStyle>
            <a:lvl1pPr algn="l">
              <a:defRPr sz="3600" b="1">
                <a:solidFill>
                  <a:srgbClr val="006FB4"/>
                </a:solidFill>
                <a:latin typeface="Arial" panose="020B0604020202020204" pitchFamily="34" charset="0"/>
                <a:ea typeface="Verdana" panose="020B0604030504040204" pitchFamily="34" charset="0"/>
                <a:cs typeface="Arial" panose="020B0604020202020204" pitchFamily="34" charset="0"/>
              </a:defRPr>
            </a:lvl1pPr>
          </a:lstStyle>
          <a:p>
            <a:r>
              <a:rPr lang="en-US" dirty="0"/>
              <a:t>Click to edit Master title style</a:t>
            </a:r>
            <a:endParaRPr lang="en-GB" dirty="0"/>
          </a:p>
        </p:txBody>
      </p:sp>
      <p:sp>
        <p:nvSpPr>
          <p:cNvPr id="8" name="Content Placeholder 2"/>
          <p:cNvSpPr>
            <a:spLocks noGrp="1"/>
          </p:cNvSpPr>
          <p:nvPr>
            <p:ph idx="1"/>
          </p:nvPr>
        </p:nvSpPr>
        <p:spPr>
          <a:xfrm>
            <a:off x="609600" y="2636912"/>
            <a:ext cx="10972800" cy="3633788"/>
          </a:xfrm>
          <a:prstGeom prst="rect">
            <a:avLst/>
          </a:prstGeom>
        </p:spPr>
        <p:txBody>
          <a:bodyPr/>
          <a:lstStyle>
            <a:lvl1pPr marL="342900" indent="-342900">
              <a:buClr>
                <a:srgbClr val="0F5494"/>
              </a:buClr>
              <a:buFont typeface="Arial" pitchFamily="34" charset="0"/>
              <a:buChar char="•"/>
              <a:defRPr sz="1800" i="0">
                <a:solidFill>
                  <a:srgbClr val="006FB4"/>
                </a:solidFill>
                <a:latin typeface="Arial" panose="020B0604020202020204" pitchFamily="34" charset="0"/>
                <a:ea typeface="Verdana" panose="020B0604030504040204" pitchFamily="34" charset="0"/>
                <a:cs typeface="Arial" panose="020B0604020202020204" pitchFamily="34" charset="0"/>
              </a:defRPr>
            </a:lvl1pPr>
            <a:lvl2pPr marL="742950" indent="-285750">
              <a:buClr>
                <a:srgbClr val="FFD624"/>
              </a:buClr>
              <a:buFont typeface="Wingdings" pitchFamily="2" charset="2"/>
              <a:buChar char="§"/>
              <a:defRPr sz="1600" b="0">
                <a:solidFill>
                  <a:srgbClr val="006FB4"/>
                </a:solidFill>
                <a:latin typeface="Arial" panose="020B0604020202020204" pitchFamily="34" charset="0"/>
                <a:ea typeface="Verdana" panose="020B0604030504040204" pitchFamily="34" charset="0"/>
                <a:cs typeface="Arial" panose="020B0604020202020204" pitchFamily="34" charset="0"/>
              </a:defRPr>
            </a:lvl2pPr>
            <a:lvl3pPr>
              <a:defRPr sz="1400">
                <a:solidFill>
                  <a:srgbClr val="006FB4"/>
                </a:solidFill>
                <a:latin typeface="Arial" panose="020B0604020202020204" pitchFamily="34" charset="0"/>
                <a:ea typeface="Verdana" panose="020B0604030504040204" pitchFamily="34" charset="0"/>
                <a:cs typeface="Arial" panose="020B0604020202020204" pitchFamily="34" charset="0"/>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740773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09600" y="6381331"/>
            <a:ext cx="1357941" cy="288031"/>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ea typeface="Verdana" panose="020B0604030504040204" pitchFamily="34" charset="0"/>
                <a:cs typeface="Arial" panose="020B0604020202020204" pitchFamily="34" charset="0"/>
              </a:defRPr>
            </a:lvl1pPr>
          </a:lstStyle>
          <a:p>
            <a:fld id="{9BBD85D9-3042-467B-BC5A-9759D3D35ECB}" type="datetime1">
              <a:rPr lang="en-GB" smtClean="0"/>
              <a:t>26/05/2025</a:t>
            </a:fld>
            <a:endParaRPr lang="en-GB" dirty="0"/>
          </a:p>
        </p:txBody>
      </p:sp>
      <p:sp>
        <p:nvSpPr>
          <p:cNvPr id="5" name="Footer Placeholder 4"/>
          <p:cNvSpPr>
            <a:spLocks noGrp="1"/>
          </p:cNvSpPr>
          <p:nvPr>
            <p:ph type="ftr" sz="quarter" idx="3"/>
          </p:nvPr>
        </p:nvSpPr>
        <p:spPr>
          <a:xfrm>
            <a:off x="2159564" y="6381331"/>
            <a:ext cx="7968885" cy="288031"/>
          </a:xfrm>
          <a:prstGeom prst="rect">
            <a:avLst/>
          </a:prstGeom>
        </p:spPr>
        <p:txBody>
          <a:bodyPr vert="horz" lIns="91440" tIns="45720" rIns="91440" bIns="45720" rtlCol="0" anchor="ctr"/>
          <a:lstStyle>
            <a:lvl1pPr algn="ctr">
              <a:defRPr sz="1050">
                <a:solidFill>
                  <a:schemeClr val="tx1">
                    <a:tint val="75000"/>
                  </a:schemeClr>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t>European IP</a:t>
            </a:r>
            <a:r>
              <a:rPr kumimoji="0" lang="en-GB" sz="1050" b="0" i="0" u="none" strike="noStrike" kern="1200" cap="none" spc="0" normalizeH="0" baseline="0" noProof="0" dirty="0">
                <a:ln>
                  <a:noFill/>
                </a:ln>
                <a:effectLst/>
                <a:uLnTx/>
                <a:uFillTx/>
                <a:latin typeface="Arial" panose="020B0604020202020204" pitchFamily="34" charset="0"/>
                <a:ea typeface="Verdana" panose="020B0604030504040204" pitchFamily="34" charset="0"/>
                <a:cs typeface="Arial" panose="020B0604020202020204" pitchFamily="34" charset="0"/>
              </a:rPr>
              <a:t> Helpdesk - 2021</a:t>
            </a:r>
          </a:p>
        </p:txBody>
      </p:sp>
      <p:sp>
        <p:nvSpPr>
          <p:cNvPr id="6" name="Slide Number Placeholder 5"/>
          <p:cNvSpPr>
            <a:spLocks noGrp="1"/>
          </p:cNvSpPr>
          <p:nvPr>
            <p:ph type="sldNum" sz="quarter" idx="4"/>
          </p:nvPr>
        </p:nvSpPr>
        <p:spPr>
          <a:xfrm>
            <a:off x="10320469" y="6381331"/>
            <a:ext cx="1261931" cy="288031"/>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ea typeface="Verdana" panose="020B0604030504040204" pitchFamily="34" charset="0"/>
                <a:cs typeface="Arial" panose="020B0604020202020204" pitchFamily="34" charset="0"/>
              </a:defRPr>
            </a:lvl1pPr>
          </a:lstStyle>
          <a:p>
            <a:fld id="{D6EF2C9D-6A9C-40E9-83DB-C4C3226A9339}" type="slidenum">
              <a:rPr lang="en-GB" smtClean="0"/>
              <a:pPr/>
              <a:t>‹Nr.›</a:t>
            </a:fld>
            <a:endParaRPr lang="en-GB" dirty="0"/>
          </a:p>
        </p:txBody>
      </p:sp>
      <p:sp>
        <p:nvSpPr>
          <p:cNvPr id="7" name="Rectangle 3"/>
          <p:cNvSpPr/>
          <p:nvPr userDrawn="1"/>
        </p:nvSpPr>
        <p:spPr>
          <a:xfrm>
            <a:off x="0" y="2"/>
            <a:ext cx="12192000" cy="989013"/>
          </a:xfrm>
          <a:prstGeom prst="rect">
            <a:avLst/>
          </a:prstGeom>
          <a:solidFill>
            <a:srgbClr val="006FB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b="0"/>
          </a:p>
        </p:txBody>
      </p:sp>
      <p:sp>
        <p:nvSpPr>
          <p:cNvPr id="8" name="Textfeld 7"/>
          <p:cNvSpPr txBox="1"/>
          <p:nvPr userDrawn="1"/>
        </p:nvSpPr>
        <p:spPr>
          <a:xfrm>
            <a:off x="9552384" y="528944"/>
            <a:ext cx="2208245" cy="276999"/>
          </a:xfrm>
          <a:prstGeom prst="rect">
            <a:avLst/>
          </a:prstGeom>
          <a:noFill/>
        </p:spPr>
        <p:txBody>
          <a:bodyPr wrap="square" rtlCol="0">
            <a:spAutoFit/>
          </a:bodyPr>
          <a:lstStyle/>
          <a:p>
            <a:pPr algn="r"/>
            <a:r>
              <a:rPr lang="de-DE" sz="1200" dirty="0">
                <a:solidFill>
                  <a:schemeClr val="bg1"/>
                </a:solidFill>
                <a:latin typeface="Arial" panose="020B0604020202020204" pitchFamily="34" charset="0"/>
                <a:cs typeface="Arial" panose="020B0604020202020204" pitchFamily="34" charset="0"/>
              </a:rPr>
              <a:t>ec.europa.eu/</a:t>
            </a:r>
            <a:r>
              <a:rPr lang="de-DE" sz="1200" dirty="0" err="1">
                <a:solidFill>
                  <a:schemeClr val="bg1"/>
                </a:solidFill>
                <a:latin typeface="Arial" panose="020B0604020202020204" pitchFamily="34" charset="0"/>
                <a:cs typeface="Arial" panose="020B0604020202020204" pitchFamily="34" charset="0"/>
              </a:rPr>
              <a:t>ip</a:t>
            </a:r>
            <a:r>
              <a:rPr lang="de-DE" sz="1200" dirty="0">
                <a:solidFill>
                  <a:schemeClr val="bg1"/>
                </a:solidFill>
                <a:latin typeface="Arial" panose="020B0604020202020204" pitchFamily="34" charset="0"/>
                <a:cs typeface="Arial" panose="020B0604020202020204" pitchFamily="34" charset="0"/>
              </a:rPr>
              <a:t>-helpdesk</a:t>
            </a:r>
          </a:p>
        </p:txBody>
      </p:sp>
      <p:pic>
        <p:nvPicPr>
          <p:cNvPr id="9" name="Grafik 8"/>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09600" y="188640"/>
            <a:ext cx="2098576" cy="617303"/>
          </a:xfrm>
          <a:prstGeom prst="rect">
            <a:avLst/>
          </a:prstGeom>
        </p:spPr>
      </p:pic>
    </p:spTree>
    <p:extLst>
      <p:ext uri="{BB962C8B-B14F-4D97-AF65-F5344CB8AC3E}">
        <p14:creationId xmlns:p14="http://schemas.microsoft.com/office/powerpoint/2010/main" val="3062915089"/>
      </p:ext>
    </p:extLst>
  </p:cSld>
  <p:clrMap bg1="lt1" tx1="dk1" bg2="lt2" tx2="dk2" accent1="accent1" accent2="accent2" accent3="accent3" accent4="accent4" accent5="accent5" accent6="accent6" hlink="hlink" folHlink="folHlink"/>
  <p:sldLayoutIdLst>
    <p:sldLayoutId id="2147483649" r:id="rId1"/>
    <p:sldLayoutId id="2147483670" r:id="rId2"/>
    <p:sldLayoutId id="2147483661" r:id="rId3"/>
    <p:sldLayoutId id="2147483662" r:id="rId4"/>
    <p:sldLayoutId id="2147483663" r:id="rId5"/>
    <p:sldLayoutId id="2147483665" r:id="rId6"/>
    <p:sldLayoutId id="2147483680" r:id="rId7"/>
    <p:sldLayoutId id="2147483681" r:id="rId8"/>
    <p:sldLayoutId id="2147483688" r:id="rId9"/>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hyperlink" Target="https://register.gotowebinar.com/recording/5665786061718536106" TargetMode="External"/><Relationship Id="rId7" Type="http://schemas.openxmlformats.org/officeDocument/2006/relationships/hyperlink" Target="https://intellectual-property-helpdesk.ec.europa.eu/publications/successful-valorisation-knowledge-and-research-results-horizon-europe_en"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hyperlink" Target="https://intellectual-property-helpdesk.ec.europa.eu/open-science_en" TargetMode="External"/><Relationship Id="rId5" Type="http://schemas.openxmlformats.org/officeDocument/2006/relationships/hyperlink" Target="https://intellectual-property-helpdesk.ec.europa.eu/knowledge-valorisation-eu-13-countries_en" TargetMode="External"/><Relationship Id="rId4" Type="http://schemas.openxmlformats.org/officeDocument/2006/relationships/hyperlink" Target="https://intellectual-property-helpdesk.ec.europa.eu/publications/european-ip-helpdesk-bulletin-december-2023-insights-code-practice-management-intellectual-assets_en" TargetMode="External"/><Relationship Id="rId9"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notesSlide" Target="../notesSlides/notesSlide9.xml"/><Relationship Id="rId16" Type="http://schemas.openxmlformats.org/officeDocument/2006/relationships/image" Target="../media/image36.png"/><Relationship Id="rId1" Type="http://schemas.openxmlformats.org/officeDocument/2006/relationships/slideLayout" Target="../slideLayouts/slideLayout4.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5" Type="http://schemas.openxmlformats.org/officeDocument/2006/relationships/image" Target="../media/image35.png"/><Relationship Id="rId10" Type="http://schemas.openxmlformats.org/officeDocument/2006/relationships/image" Target="../media/image30.jpeg"/><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image" Target="../media/image3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41.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44.png"/><Relationship Id="rId4" Type="http://schemas.openxmlformats.org/officeDocument/2006/relationships/image" Target="../media/image43.jpg"/></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46.jpg"/></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1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slides/_rels/slide20.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hyperlink" Target="https://ec.europa.eu/newsroom/eismea/user-subscriptions/2163/create"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hyperlink" Target="mailto:training@iprhelpdesk.eu" TargetMode="External"/><Relationship Id="rId5" Type="http://schemas.openxmlformats.org/officeDocument/2006/relationships/hyperlink" Target="mailto:helpline@iprhelpdesk.eu" TargetMode="External"/><Relationship Id="rId4" Type="http://schemas.openxmlformats.org/officeDocument/2006/relationships/hyperlink" Target="http://www.ec.europa.eu/ip-helpdes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3"/>
          </p:nvPr>
        </p:nvSpPr>
        <p:spPr>
          <a:xfrm>
            <a:off x="9489" y="5301208"/>
            <a:ext cx="5184576" cy="358775"/>
          </a:xfrm>
        </p:spPr>
        <p:txBody>
          <a:bodyPr/>
          <a:lstStyle/>
          <a:p>
            <a:r>
              <a:rPr lang="en-GB" sz="1600" dirty="0"/>
              <a:t>Jörg Scherer</a:t>
            </a:r>
          </a:p>
          <a:p>
            <a:r>
              <a:rPr lang="en-US" sz="1600" b="0" i="0" u="none" strike="noStrike" baseline="0" dirty="0"/>
              <a:t>Skills and capacities for knowledge </a:t>
            </a:r>
            <a:r>
              <a:rPr lang="de-DE" sz="1600" b="0" i="0" u="none" strike="noStrike" baseline="0" dirty="0" err="1"/>
              <a:t>valorisation</a:t>
            </a:r>
            <a:endParaRPr lang="en-US" sz="1600" dirty="0">
              <a:solidFill>
                <a:schemeClr val="bg1"/>
              </a:solidFill>
            </a:endParaRPr>
          </a:p>
          <a:p>
            <a:r>
              <a:rPr lang="en-US" sz="1600" dirty="0">
                <a:solidFill>
                  <a:schemeClr val="bg1"/>
                </a:solidFill>
              </a:rPr>
              <a:t>Warsaw, 27 May 2025 </a:t>
            </a:r>
            <a:endParaRPr lang="de-DE" sz="2400" b="1" dirty="0"/>
          </a:p>
        </p:txBody>
      </p:sp>
      <p:sp>
        <p:nvSpPr>
          <p:cNvPr id="3" name="Textplatzhalter 2"/>
          <p:cNvSpPr>
            <a:spLocks noGrp="1"/>
          </p:cNvSpPr>
          <p:nvPr>
            <p:ph type="body" sz="quarter" idx="14"/>
          </p:nvPr>
        </p:nvSpPr>
        <p:spPr>
          <a:xfrm>
            <a:off x="22712" y="4293096"/>
            <a:ext cx="5904878" cy="1080120"/>
          </a:xfrm>
        </p:spPr>
        <p:txBody>
          <a:bodyPr/>
          <a:lstStyle/>
          <a:p>
            <a:r>
              <a:rPr lang="de-DE" sz="2800" b="1" dirty="0"/>
              <a:t>European IP Helpdesk</a:t>
            </a:r>
            <a:br>
              <a:rPr lang="de-DE" sz="2800" b="1" dirty="0"/>
            </a:br>
            <a:r>
              <a:rPr lang="en-US" sz="1800" b="1" dirty="0">
                <a:solidFill>
                  <a:schemeClr val="bg1"/>
                </a:solidFill>
                <a:latin typeface="Arial" panose="020B0604020202020204" pitchFamily="34" charset="0"/>
                <a:cs typeface="Arial" panose="020B0604020202020204" pitchFamily="34" charset="0"/>
              </a:rPr>
              <a:t>National Knowledge </a:t>
            </a:r>
            <a:r>
              <a:rPr lang="en-US" sz="1800" b="1" dirty="0" err="1">
                <a:solidFill>
                  <a:schemeClr val="bg1"/>
                </a:solidFill>
                <a:latin typeface="Arial" panose="020B0604020202020204" pitchFamily="34" charset="0"/>
                <a:cs typeface="Arial" panose="020B0604020202020204" pitchFamily="34" charset="0"/>
              </a:rPr>
              <a:t>Valorisation</a:t>
            </a:r>
            <a:r>
              <a:rPr lang="en-US" sz="1800" b="1" dirty="0">
                <a:solidFill>
                  <a:schemeClr val="bg1"/>
                </a:solidFill>
                <a:latin typeface="Arial" panose="020B0604020202020204" pitchFamily="34" charset="0"/>
                <a:cs typeface="Arial" panose="020B0604020202020204" pitchFamily="34" charset="0"/>
              </a:rPr>
              <a:t> Day </a:t>
            </a:r>
          </a:p>
        </p:txBody>
      </p:sp>
    </p:spTree>
    <p:extLst>
      <p:ext uri="{BB962C8B-B14F-4D97-AF65-F5344CB8AC3E}">
        <p14:creationId xmlns:p14="http://schemas.microsoft.com/office/powerpoint/2010/main" val="1850444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31DB92B-D632-41EC-B50E-C5AF86552F37}"/>
              </a:ext>
            </a:extLst>
          </p:cNvPr>
          <p:cNvSpPr>
            <a:spLocks noGrp="1"/>
          </p:cNvSpPr>
          <p:nvPr>
            <p:ph type="title"/>
          </p:nvPr>
        </p:nvSpPr>
        <p:spPr/>
        <p:txBody>
          <a:bodyPr/>
          <a:lstStyle/>
          <a:p>
            <a:r>
              <a:rPr lang="de-DE" dirty="0"/>
              <a:t>The EC IP Helpdesks</a:t>
            </a:r>
            <a:endParaRPr lang="en-US" dirty="0"/>
          </a:p>
        </p:txBody>
      </p:sp>
      <p:pic>
        <p:nvPicPr>
          <p:cNvPr id="7" name="Inhaltsplatzhalter 6">
            <a:extLst>
              <a:ext uri="{FF2B5EF4-FFF2-40B4-BE49-F238E27FC236}">
                <a16:creationId xmlns:a16="http://schemas.microsoft.com/office/drawing/2014/main" id="{19D09799-AA41-4770-A0EE-ED82C9BDEDD4}"/>
              </a:ext>
            </a:extLst>
          </p:cNvPr>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2135560" y="2564904"/>
            <a:ext cx="7344816" cy="3632040"/>
          </a:xfrm>
        </p:spPr>
      </p:pic>
      <p:sp>
        <p:nvSpPr>
          <p:cNvPr id="8" name="Textfeld 9">
            <a:extLst>
              <a:ext uri="{FF2B5EF4-FFF2-40B4-BE49-F238E27FC236}">
                <a16:creationId xmlns:a16="http://schemas.microsoft.com/office/drawing/2014/main" id="{F8CBCC3E-DDC0-442E-91BF-F2C56D851BFC}"/>
              </a:ext>
            </a:extLst>
          </p:cNvPr>
          <p:cNvSpPr txBox="1"/>
          <p:nvPr/>
        </p:nvSpPr>
        <p:spPr>
          <a:xfrm>
            <a:off x="5615642" y="5792664"/>
            <a:ext cx="2883672" cy="246221"/>
          </a:xfrm>
          <a:prstGeom prst="rect">
            <a:avLst/>
          </a:prstGeom>
          <a:noFill/>
        </p:spPr>
        <p:txBody>
          <a:bodyPr wrap="square" rtlCol="0">
            <a:spAutoFit/>
          </a:bodyPr>
          <a:lstStyle/>
          <a:p>
            <a:r>
              <a:rPr lang="de-DE" sz="1000" dirty="0">
                <a:solidFill>
                  <a:srgbClr val="FABB21"/>
                </a:solidFill>
                <a:latin typeface="Arial" panose="020B0604020202020204" pitchFamily="34" charset="0"/>
                <a:cs typeface="Arial" panose="020B0604020202020204" pitchFamily="34" charset="0"/>
              </a:rPr>
              <a:t>www.ec.europa.eu/ip-helpdesk</a:t>
            </a:r>
          </a:p>
        </p:txBody>
      </p:sp>
      <p:pic>
        <p:nvPicPr>
          <p:cNvPr id="10" name="Picture 9">
            <a:extLst>
              <a:ext uri="{FF2B5EF4-FFF2-40B4-BE49-F238E27FC236}">
                <a16:creationId xmlns:a16="http://schemas.microsoft.com/office/drawing/2014/main" id="{668A523C-D0F5-4C69-A1AD-AA8662A7BE40}"/>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405018" y="4452579"/>
            <a:ext cx="1652460" cy="528240"/>
          </a:xfrm>
          <a:prstGeom prst="rect">
            <a:avLst/>
          </a:prstGeom>
        </p:spPr>
      </p:pic>
      <p:pic>
        <p:nvPicPr>
          <p:cNvPr id="11" name="Picture 10">
            <a:extLst>
              <a:ext uri="{FF2B5EF4-FFF2-40B4-BE49-F238E27FC236}">
                <a16:creationId xmlns:a16="http://schemas.microsoft.com/office/drawing/2014/main" id="{C090E940-1074-4D69-A408-F8E641827FAF}"/>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6488931" y="3928462"/>
            <a:ext cx="1566134" cy="500644"/>
          </a:xfrm>
          <a:prstGeom prst="rect">
            <a:avLst/>
          </a:prstGeom>
        </p:spPr>
      </p:pic>
      <p:pic>
        <p:nvPicPr>
          <p:cNvPr id="12" name="Picture 11">
            <a:extLst>
              <a:ext uri="{FF2B5EF4-FFF2-40B4-BE49-F238E27FC236}">
                <a16:creationId xmlns:a16="http://schemas.microsoft.com/office/drawing/2014/main" id="{2C1ED1FA-4E59-4F39-980A-B332DF00018D}"/>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7680469" y="4563199"/>
            <a:ext cx="1583447" cy="500643"/>
          </a:xfrm>
          <a:prstGeom prst="rect">
            <a:avLst/>
          </a:prstGeom>
        </p:spPr>
      </p:pic>
      <p:pic>
        <p:nvPicPr>
          <p:cNvPr id="13" name="Picture 12">
            <a:extLst>
              <a:ext uri="{FF2B5EF4-FFF2-40B4-BE49-F238E27FC236}">
                <a16:creationId xmlns:a16="http://schemas.microsoft.com/office/drawing/2014/main" id="{1F200053-E0B4-4841-89A1-39B46406113C}"/>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7176120" y="3205467"/>
            <a:ext cx="1790290" cy="572299"/>
          </a:xfrm>
          <a:prstGeom prst="rect">
            <a:avLst/>
          </a:prstGeom>
        </p:spPr>
      </p:pic>
      <p:pic>
        <p:nvPicPr>
          <p:cNvPr id="14" name="Picture 13">
            <a:extLst>
              <a:ext uri="{FF2B5EF4-FFF2-40B4-BE49-F238E27FC236}">
                <a16:creationId xmlns:a16="http://schemas.microsoft.com/office/drawing/2014/main" id="{4B8BBCE4-63F9-4CB9-A96E-A3B550868C1C}"/>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3386718" y="4888048"/>
            <a:ext cx="1653227" cy="528240"/>
          </a:xfrm>
          <a:prstGeom prst="rect">
            <a:avLst/>
          </a:prstGeom>
        </p:spPr>
      </p:pic>
      <p:pic>
        <p:nvPicPr>
          <p:cNvPr id="15" name="Picture 14">
            <a:extLst>
              <a:ext uri="{FF2B5EF4-FFF2-40B4-BE49-F238E27FC236}">
                <a16:creationId xmlns:a16="http://schemas.microsoft.com/office/drawing/2014/main" id="{CDCF469F-038C-4F16-AA90-5253BBC3AF36}"/>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5283192" y="3396943"/>
            <a:ext cx="1693177" cy="528240"/>
          </a:xfrm>
          <a:prstGeom prst="rect">
            <a:avLst/>
          </a:prstGeom>
        </p:spPr>
      </p:pic>
    </p:spTree>
    <p:extLst>
      <p:ext uri="{BB962C8B-B14F-4D97-AF65-F5344CB8AC3E}">
        <p14:creationId xmlns:p14="http://schemas.microsoft.com/office/powerpoint/2010/main" val="4066118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35361" y="1450882"/>
            <a:ext cx="5543591" cy="1114023"/>
          </a:xfrm>
        </p:spPr>
        <p:txBody>
          <a:bodyPr/>
          <a:lstStyle/>
          <a:p>
            <a:r>
              <a:rPr lang="de-DE" sz="2800" dirty="0"/>
              <a:t>European IP Helpdesk</a:t>
            </a:r>
          </a:p>
        </p:txBody>
      </p:sp>
      <p:sp>
        <p:nvSpPr>
          <p:cNvPr id="7" name="Inhaltsplatzhalter 6"/>
          <p:cNvSpPr>
            <a:spLocks noGrp="1"/>
          </p:cNvSpPr>
          <p:nvPr>
            <p:ph idx="1"/>
          </p:nvPr>
        </p:nvSpPr>
        <p:spPr>
          <a:xfrm>
            <a:off x="633927" y="2348880"/>
            <a:ext cx="7982353" cy="3528392"/>
          </a:xfrm>
        </p:spPr>
        <p:txBody>
          <a:bodyPr/>
          <a:lstStyle/>
          <a:p>
            <a:pPr>
              <a:lnSpc>
                <a:spcPct val="150000"/>
              </a:lnSpc>
            </a:pPr>
            <a:r>
              <a:rPr lang="en-US" sz="1900" dirty="0"/>
              <a:t>Service initiative of the European Commission</a:t>
            </a:r>
          </a:p>
          <a:p>
            <a:pPr>
              <a:lnSpc>
                <a:spcPct val="150000"/>
              </a:lnSpc>
            </a:pPr>
            <a:r>
              <a:rPr lang="en-US" sz="1900" dirty="0"/>
              <a:t>Addressing </a:t>
            </a:r>
            <a:r>
              <a:rPr lang="en-US" sz="1900" b="1" dirty="0"/>
              <a:t>current and potential beneficiaries of EU-funded projects, researchers and EU SMEs</a:t>
            </a:r>
          </a:p>
          <a:p>
            <a:pPr>
              <a:lnSpc>
                <a:spcPct val="150000"/>
              </a:lnSpc>
            </a:pPr>
            <a:r>
              <a:rPr lang="en-US" sz="1900" dirty="0"/>
              <a:t>Free-of-charge first-line support on intellectual property (IP)</a:t>
            </a:r>
          </a:p>
          <a:p>
            <a:pPr>
              <a:lnSpc>
                <a:spcPct val="150000"/>
              </a:lnSpc>
            </a:pPr>
            <a:r>
              <a:rPr lang="en-US" sz="1900" dirty="0"/>
              <a:t>Hands-on IP and innovation management support </a:t>
            </a:r>
          </a:p>
          <a:p>
            <a:pPr>
              <a:lnSpc>
                <a:spcPct val="150000"/>
              </a:lnSpc>
            </a:pPr>
            <a:r>
              <a:rPr lang="en-GB" sz="1900" dirty="0"/>
              <a:t>International pool of IP experts from various thematic fields</a:t>
            </a:r>
          </a:p>
          <a:p>
            <a:pPr>
              <a:lnSpc>
                <a:spcPct val="150000"/>
              </a:lnSpc>
            </a:pPr>
            <a:r>
              <a:rPr lang="de-DE" sz="1900" dirty="0"/>
              <a:t>Unique </a:t>
            </a:r>
            <a:r>
              <a:rPr lang="en-US" sz="1900" dirty="0"/>
              <a:t>cooperation</a:t>
            </a:r>
            <a:r>
              <a:rPr lang="de-DE" sz="1900" dirty="0"/>
              <a:t> </a:t>
            </a:r>
            <a:r>
              <a:rPr lang="de-DE" sz="1900" dirty="0" err="1"/>
              <a:t>scheme</a:t>
            </a:r>
            <a:r>
              <a:rPr lang="de-DE" sz="1900" dirty="0"/>
              <a:t> </a:t>
            </a:r>
            <a:r>
              <a:rPr lang="de-DE" sz="1900" dirty="0" err="1"/>
              <a:t>with</a:t>
            </a:r>
            <a:r>
              <a:rPr lang="de-DE" sz="1900" dirty="0"/>
              <a:t> </a:t>
            </a:r>
            <a:r>
              <a:rPr lang="de-DE" sz="1900" dirty="0" err="1"/>
              <a:t>the</a:t>
            </a:r>
            <a:r>
              <a:rPr lang="de-DE" sz="1900" dirty="0"/>
              <a:t> Enterprise Europe Network: 43 IP </a:t>
            </a:r>
            <a:r>
              <a:rPr lang="de-DE" sz="1900" dirty="0" err="1"/>
              <a:t>ambassadors</a:t>
            </a:r>
            <a:r>
              <a:rPr lang="de-DE" sz="1900" dirty="0"/>
              <a:t> from 26 EU countries</a:t>
            </a:r>
            <a:endParaRPr lang="en-GB" sz="1900" dirty="0"/>
          </a:p>
          <a:p>
            <a:pPr marL="0" indent="0" algn="ctr">
              <a:lnSpc>
                <a:spcPct val="150000"/>
              </a:lnSpc>
              <a:buNone/>
            </a:pPr>
            <a:endParaRPr lang="en-US" sz="1900" b="1" dirty="0">
              <a:solidFill>
                <a:srgbClr val="FABB21"/>
              </a:solidFill>
            </a:endParaRPr>
          </a:p>
        </p:txBody>
      </p:sp>
      <p:pic>
        <p:nvPicPr>
          <p:cNvPr id="2" name="Picture 1">
            <a:extLst>
              <a:ext uri="{FF2B5EF4-FFF2-40B4-BE49-F238E27FC236}">
                <a16:creationId xmlns:a16="http://schemas.microsoft.com/office/drawing/2014/main" id="{3B47E49B-225D-2CA1-B97B-B23FD86414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69609" y="1556792"/>
            <a:ext cx="2133701" cy="4853291"/>
          </a:xfrm>
          <a:prstGeom prst="rect">
            <a:avLst/>
          </a:prstGeom>
        </p:spPr>
      </p:pic>
    </p:spTree>
    <p:extLst>
      <p:ext uri="{BB962C8B-B14F-4D97-AF65-F5344CB8AC3E}">
        <p14:creationId xmlns:p14="http://schemas.microsoft.com/office/powerpoint/2010/main" val="1745725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38FAB-0057-463F-0BBF-0E04DFFEA4B1}"/>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16DDAF59-5A19-776B-CE12-A5E7DAFA3F7D}"/>
              </a:ext>
            </a:extLst>
          </p:cNvPr>
          <p:cNvSpPr>
            <a:spLocks noGrp="1"/>
          </p:cNvSpPr>
          <p:nvPr>
            <p:ph type="title"/>
          </p:nvPr>
        </p:nvSpPr>
        <p:spPr>
          <a:xfrm>
            <a:off x="335361" y="1450882"/>
            <a:ext cx="5543591" cy="1114023"/>
          </a:xfrm>
        </p:spPr>
        <p:txBody>
          <a:bodyPr/>
          <a:lstStyle/>
          <a:p>
            <a:r>
              <a:rPr lang="de-DE" sz="2800" dirty="0"/>
              <a:t>European IP Helpdesk Services</a:t>
            </a:r>
          </a:p>
        </p:txBody>
      </p:sp>
      <p:grpSp>
        <p:nvGrpSpPr>
          <p:cNvPr id="16" name="Group 15">
            <a:extLst>
              <a:ext uri="{FF2B5EF4-FFF2-40B4-BE49-F238E27FC236}">
                <a16:creationId xmlns:a16="http://schemas.microsoft.com/office/drawing/2014/main" id="{1DC9A453-0277-4F69-95A3-0E81F3BF1E84}"/>
              </a:ext>
            </a:extLst>
          </p:cNvPr>
          <p:cNvGrpSpPr/>
          <p:nvPr/>
        </p:nvGrpSpPr>
        <p:grpSpPr>
          <a:xfrm>
            <a:off x="5310574" y="4756095"/>
            <a:ext cx="2302871" cy="1541752"/>
            <a:chOff x="6359706" y="1229534"/>
            <a:chExt cx="2302871" cy="1541752"/>
          </a:xfrm>
        </p:grpSpPr>
        <p:pic>
          <p:nvPicPr>
            <p:cNvPr id="6" name="Inhaltsplatzhalter 3">
              <a:extLst>
                <a:ext uri="{FF2B5EF4-FFF2-40B4-BE49-F238E27FC236}">
                  <a16:creationId xmlns:a16="http://schemas.microsoft.com/office/drawing/2014/main" id="{82AC3D4B-1313-7D21-C1C1-7CAE31347ACA}"/>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359706" y="1229534"/>
              <a:ext cx="2302871" cy="1541752"/>
            </a:xfrm>
            <a:prstGeom prst="rect">
              <a:avLst/>
            </a:prstGeom>
          </p:spPr>
        </p:pic>
        <p:sp>
          <p:nvSpPr>
            <p:cNvPr id="8" name="Textfeld 7">
              <a:extLst>
                <a:ext uri="{FF2B5EF4-FFF2-40B4-BE49-F238E27FC236}">
                  <a16:creationId xmlns:a16="http://schemas.microsoft.com/office/drawing/2014/main" id="{39F9949A-CF56-F967-0436-B532266C8447}"/>
                </a:ext>
              </a:extLst>
            </p:cNvPr>
            <p:cNvSpPr txBox="1"/>
            <p:nvPr/>
          </p:nvSpPr>
          <p:spPr>
            <a:xfrm>
              <a:off x="6586502" y="1765289"/>
              <a:ext cx="1849277" cy="738664"/>
            </a:xfrm>
            <a:prstGeom prst="rect">
              <a:avLst/>
            </a:prstGeom>
            <a:noFill/>
          </p:spPr>
          <p:txBody>
            <a:bodyPr wrap="square" rtlCol="0">
              <a:spAutoFit/>
            </a:bodyPr>
            <a:lstStyle/>
            <a:p>
              <a:pPr algn="ctr"/>
              <a:r>
                <a:rPr lang="en-GB" dirty="0">
                  <a:solidFill>
                    <a:srgbClr val="006FB4"/>
                  </a:solidFill>
                  <a:latin typeface="Arial" panose="020B0604020202020204" pitchFamily="34" charset="0"/>
                  <a:ea typeface="Verdana" panose="020B0604030504040204" pitchFamily="34" charset="0"/>
                  <a:cs typeface="Arial" panose="020B0604020202020204" pitchFamily="34" charset="0"/>
                </a:rPr>
                <a:t>Training</a:t>
              </a:r>
            </a:p>
            <a:p>
              <a:pPr algn="ctr"/>
              <a:endParaRPr lang="en-GB" sz="300" dirty="0">
                <a:solidFill>
                  <a:srgbClr val="006FB4"/>
                </a:solidFill>
                <a:latin typeface="Arial" panose="020B0604020202020204" pitchFamily="34" charset="0"/>
                <a:ea typeface="Verdana" panose="020B0604030504040204" pitchFamily="34" charset="0"/>
                <a:cs typeface="Arial" panose="020B0604020202020204" pitchFamily="34" charset="0"/>
              </a:endParaRPr>
            </a:p>
            <a:p>
              <a:pPr algn="ctr"/>
              <a:r>
                <a:rPr lang="en-GB" sz="1050" dirty="0">
                  <a:solidFill>
                    <a:srgbClr val="006FB4"/>
                  </a:solidFill>
                  <a:latin typeface="Arial" panose="020B0604020202020204" pitchFamily="34" charset="0"/>
                  <a:ea typeface="Verdana" panose="020B0604030504040204" pitchFamily="34" charset="0"/>
                  <a:cs typeface="Arial" panose="020B0604020202020204" pitchFamily="34" charset="0"/>
                </a:rPr>
                <a:t>free online and on-site sessions</a:t>
              </a:r>
            </a:p>
          </p:txBody>
        </p:sp>
        <p:pic>
          <p:nvPicPr>
            <p:cNvPr id="9" name="Grafik 8">
              <a:extLst>
                <a:ext uri="{FF2B5EF4-FFF2-40B4-BE49-F238E27FC236}">
                  <a16:creationId xmlns:a16="http://schemas.microsoft.com/office/drawing/2014/main" id="{5448D396-6007-5425-78C9-958A6F720A14}"/>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383656" y="1373695"/>
              <a:ext cx="338659" cy="338658"/>
            </a:xfrm>
            <a:prstGeom prst="rect">
              <a:avLst/>
            </a:prstGeom>
          </p:spPr>
        </p:pic>
      </p:grpSp>
      <p:grpSp>
        <p:nvGrpSpPr>
          <p:cNvPr id="27" name="Group 26">
            <a:extLst>
              <a:ext uri="{FF2B5EF4-FFF2-40B4-BE49-F238E27FC236}">
                <a16:creationId xmlns:a16="http://schemas.microsoft.com/office/drawing/2014/main" id="{AC055D9B-FC85-5C34-8E95-BAF4187182E7}"/>
              </a:ext>
            </a:extLst>
          </p:cNvPr>
          <p:cNvGrpSpPr/>
          <p:nvPr/>
        </p:nvGrpSpPr>
        <p:grpSpPr>
          <a:xfrm>
            <a:off x="5278014" y="2427854"/>
            <a:ext cx="2302871" cy="1541752"/>
            <a:chOff x="9386686" y="1235694"/>
            <a:chExt cx="2302871" cy="1541752"/>
          </a:xfrm>
        </p:grpSpPr>
        <p:pic>
          <p:nvPicPr>
            <p:cNvPr id="10" name="Inhaltsplatzhalter 3">
              <a:extLst>
                <a:ext uri="{FF2B5EF4-FFF2-40B4-BE49-F238E27FC236}">
                  <a16:creationId xmlns:a16="http://schemas.microsoft.com/office/drawing/2014/main" id="{452EEF6D-C4AE-B998-7CD3-F57AEF93173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386686" y="1235694"/>
              <a:ext cx="2302871" cy="1541752"/>
            </a:xfrm>
            <a:prstGeom prst="rect">
              <a:avLst/>
            </a:prstGeom>
          </p:spPr>
        </p:pic>
        <p:sp>
          <p:nvSpPr>
            <p:cNvPr id="13" name="Textfeld 12">
              <a:extLst>
                <a:ext uri="{FF2B5EF4-FFF2-40B4-BE49-F238E27FC236}">
                  <a16:creationId xmlns:a16="http://schemas.microsoft.com/office/drawing/2014/main" id="{A07D5882-D996-622C-6409-BE1A59C0099F}"/>
                </a:ext>
              </a:extLst>
            </p:cNvPr>
            <p:cNvSpPr txBox="1"/>
            <p:nvPr/>
          </p:nvSpPr>
          <p:spPr>
            <a:xfrm>
              <a:off x="9646044" y="1756986"/>
              <a:ext cx="1849277" cy="738664"/>
            </a:xfrm>
            <a:prstGeom prst="rect">
              <a:avLst/>
            </a:prstGeom>
            <a:noFill/>
          </p:spPr>
          <p:txBody>
            <a:bodyPr wrap="square" rtlCol="0">
              <a:spAutoFit/>
            </a:bodyPr>
            <a:lstStyle/>
            <a:p>
              <a:pPr algn="ctr"/>
              <a:r>
                <a:rPr lang="en-GB" dirty="0">
                  <a:solidFill>
                    <a:srgbClr val="006FB4"/>
                  </a:solidFill>
                  <a:latin typeface="Arial" panose="020B0604020202020204" pitchFamily="34" charset="0"/>
                  <a:ea typeface="Verdana" panose="020B0604030504040204" pitchFamily="34" charset="0"/>
                  <a:cs typeface="Arial" panose="020B0604020202020204" pitchFamily="34" charset="0"/>
                </a:rPr>
                <a:t>Website</a:t>
              </a:r>
            </a:p>
            <a:p>
              <a:pPr algn="ctr"/>
              <a:endParaRPr lang="en-GB" sz="300" dirty="0">
                <a:solidFill>
                  <a:srgbClr val="006FB4"/>
                </a:solidFill>
                <a:latin typeface="Arial" panose="020B0604020202020204" pitchFamily="34" charset="0"/>
                <a:ea typeface="Verdana" panose="020B0604030504040204" pitchFamily="34" charset="0"/>
                <a:cs typeface="Arial" panose="020B0604020202020204" pitchFamily="34" charset="0"/>
              </a:endParaRPr>
            </a:p>
            <a:p>
              <a:pPr algn="ctr"/>
              <a:r>
                <a:rPr lang="en-GB" sz="1050" dirty="0">
                  <a:solidFill>
                    <a:srgbClr val="006FB4"/>
                  </a:solidFill>
                  <a:latin typeface="Arial" panose="020B0604020202020204" pitchFamily="34" charset="0"/>
                  <a:ea typeface="Verdana" panose="020B0604030504040204" pitchFamily="34" charset="0"/>
                  <a:cs typeface="Arial" panose="020B0604020202020204" pitchFamily="34" charset="0"/>
                </a:rPr>
                <a:t>frequent updates from the world of IP and innovation</a:t>
              </a:r>
            </a:p>
          </p:txBody>
        </p:sp>
        <p:pic>
          <p:nvPicPr>
            <p:cNvPr id="23" name="Grafik 22">
              <a:extLst>
                <a:ext uri="{FF2B5EF4-FFF2-40B4-BE49-F238E27FC236}">
                  <a16:creationId xmlns:a16="http://schemas.microsoft.com/office/drawing/2014/main" id="{0946C2E5-2693-BC68-2001-B2FEF82302BC}"/>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412387" y="1387206"/>
              <a:ext cx="338400" cy="338400"/>
            </a:xfrm>
            <a:prstGeom prst="rect">
              <a:avLst/>
            </a:prstGeom>
          </p:spPr>
        </p:pic>
      </p:grpSp>
      <p:grpSp>
        <p:nvGrpSpPr>
          <p:cNvPr id="31" name="Group 30">
            <a:extLst>
              <a:ext uri="{FF2B5EF4-FFF2-40B4-BE49-F238E27FC236}">
                <a16:creationId xmlns:a16="http://schemas.microsoft.com/office/drawing/2014/main" id="{3B62B2FA-17F5-56BF-6618-C3B87871FD9C}"/>
              </a:ext>
            </a:extLst>
          </p:cNvPr>
          <p:cNvGrpSpPr/>
          <p:nvPr/>
        </p:nvGrpSpPr>
        <p:grpSpPr>
          <a:xfrm>
            <a:off x="1376267" y="4756095"/>
            <a:ext cx="2302871" cy="1541752"/>
            <a:chOff x="6503924" y="4933993"/>
            <a:chExt cx="2302871" cy="1541752"/>
          </a:xfrm>
        </p:grpSpPr>
        <p:pic>
          <p:nvPicPr>
            <p:cNvPr id="21" name="Inhaltsplatzhalter 3">
              <a:extLst>
                <a:ext uri="{FF2B5EF4-FFF2-40B4-BE49-F238E27FC236}">
                  <a16:creationId xmlns:a16="http://schemas.microsoft.com/office/drawing/2014/main" id="{F9CC3675-B7B8-292B-E255-BD7FCDA0B3EC}"/>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503924" y="4933993"/>
              <a:ext cx="2302871" cy="1541752"/>
            </a:xfrm>
            <a:prstGeom prst="rect">
              <a:avLst/>
            </a:prstGeom>
          </p:spPr>
        </p:pic>
        <p:sp>
          <p:nvSpPr>
            <p:cNvPr id="22" name="Textfeld 21">
              <a:extLst>
                <a:ext uri="{FF2B5EF4-FFF2-40B4-BE49-F238E27FC236}">
                  <a16:creationId xmlns:a16="http://schemas.microsoft.com/office/drawing/2014/main" id="{FBDE96D8-4B06-E3CE-8E88-D8BBA2481DAD}"/>
                </a:ext>
              </a:extLst>
            </p:cNvPr>
            <p:cNvSpPr txBox="1"/>
            <p:nvPr/>
          </p:nvSpPr>
          <p:spPr>
            <a:xfrm>
              <a:off x="6730720" y="5416352"/>
              <a:ext cx="1849277" cy="677108"/>
            </a:xfrm>
            <a:prstGeom prst="rect">
              <a:avLst/>
            </a:prstGeom>
            <a:noFill/>
          </p:spPr>
          <p:txBody>
            <a:bodyPr wrap="square" rtlCol="0">
              <a:spAutoFit/>
            </a:bodyPr>
            <a:lstStyle/>
            <a:p>
              <a:pPr algn="ctr"/>
              <a:r>
                <a:rPr lang="en-GB" sz="1400" dirty="0">
                  <a:solidFill>
                    <a:srgbClr val="006FB4"/>
                  </a:solidFill>
                  <a:latin typeface="Arial" panose="020B0604020202020204" pitchFamily="34" charset="0"/>
                  <a:ea typeface="Verdana" panose="020B0604030504040204" pitchFamily="34" charset="0"/>
                  <a:cs typeface="Arial" panose="020B0604020202020204" pitchFamily="34" charset="0"/>
                </a:rPr>
                <a:t>Ambassadors</a:t>
              </a:r>
            </a:p>
            <a:p>
              <a:pPr algn="ctr"/>
              <a:endParaRPr lang="en-GB" sz="300" dirty="0">
                <a:solidFill>
                  <a:srgbClr val="006FB4"/>
                </a:solidFill>
                <a:latin typeface="Arial" panose="020B0604020202020204" pitchFamily="34" charset="0"/>
                <a:ea typeface="Verdana" panose="020B0604030504040204" pitchFamily="34" charset="0"/>
                <a:cs typeface="Arial" panose="020B0604020202020204" pitchFamily="34" charset="0"/>
              </a:endParaRPr>
            </a:p>
            <a:p>
              <a:pPr algn="ctr"/>
              <a:r>
                <a:rPr lang="en-GB" sz="1050" dirty="0">
                  <a:solidFill>
                    <a:srgbClr val="006FB4"/>
                  </a:solidFill>
                  <a:latin typeface="Arial" panose="020B0604020202020204" pitchFamily="34" charset="0"/>
                  <a:ea typeface="Verdana" panose="020B0604030504040204" pitchFamily="34" charset="0"/>
                  <a:cs typeface="Arial" panose="020B0604020202020204" pitchFamily="34" charset="0"/>
                </a:rPr>
                <a:t>local IP support throughout Europe</a:t>
              </a:r>
            </a:p>
          </p:txBody>
        </p:sp>
        <p:pic>
          <p:nvPicPr>
            <p:cNvPr id="24" name="Grafik 23">
              <a:extLst>
                <a:ext uri="{FF2B5EF4-FFF2-40B4-BE49-F238E27FC236}">
                  <a16:creationId xmlns:a16="http://schemas.microsoft.com/office/drawing/2014/main" id="{26180BB0-73CF-A88D-DF70-9317E268BA7C}"/>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7528705" y="5077952"/>
              <a:ext cx="338400" cy="338400"/>
            </a:xfrm>
            <a:prstGeom prst="rect">
              <a:avLst/>
            </a:prstGeom>
          </p:spPr>
        </p:pic>
      </p:grpSp>
      <p:grpSp>
        <p:nvGrpSpPr>
          <p:cNvPr id="29" name="Group 28">
            <a:extLst>
              <a:ext uri="{FF2B5EF4-FFF2-40B4-BE49-F238E27FC236}">
                <a16:creationId xmlns:a16="http://schemas.microsoft.com/office/drawing/2014/main" id="{4B6749F3-0782-8D56-A328-61A857796D6D}"/>
              </a:ext>
            </a:extLst>
          </p:cNvPr>
          <p:cNvGrpSpPr/>
          <p:nvPr/>
        </p:nvGrpSpPr>
        <p:grpSpPr>
          <a:xfrm>
            <a:off x="9305667" y="2427830"/>
            <a:ext cx="2302871" cy="1541752"/>
            <a:chOff x="6401551" y="3103869"/>
            <a:chExt cx="2302871" cy="1541752"/>
          </a:xfrm>
        </p:grpSpPr>
        <p:pic>
          <p:nvPicPr>
            <p:cNvPr id="17" name="Inhaltsplatzhalter 3">
              <a:extLst>
                <a:ext uri="{FF2B5EF4-FFF2-40B4-BE49-F238E27FC236}">
                  <a16:creationId xmlns:a16="http://schemas.microsoft.com/office/drawing/2014/main" id="{97A1401B-D82D-7137-FDAB-4FED8B6D0C66}"/>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401551" y="3103869"/>
              <a:ext cx="2302871" cy="1541752"/>
            </a:xfrm>
            <a:prstGeom prst="rect">
              <a:avLst/>
            </a:prstGeom>
          </p:spPr>
        </p:pic>
        <p:sp>
          <p:nvSpPr>
            <p:cNvPr id="18" name="Textfeld 17">
              <a:extLst>
                <a:ext uri="{FF2B5EF4-FFF2-40B4-BE49-F238E27FC236}">
                  <a16:creationId xmlns:a16="http://schemas.microsoft.com/office/drawing/2014/main" id="{29AA5C5E-6633-57DF-27DB-E62296441273}"/>
                </a:ext>
              </a:extLst>
            </p:cNvPr>
            <p:cNvSpPr txBox="1"/>
            <p:nvPr/>
          </p:nvSpPr>
          <p:spPr>
            <a:xfrm>
              <a:off x="6658928" y="3600274"/>
              <a:ext cx="1849277" cy="738664"/>
            </a:xfrm>
            <a:prstGeom prst="rect">
              <a:avLst/>
            </a:prstGeom>
            <a:noFill/>
          </p:spPr>
          <p:txBody>
            <a:bodyPr wrap="square" rtlCol="0">
              <a:spAutoFit/>
            </a:bodyPr>
            <a:lstStyle/>
            <a:p>
              <a:pPr algn="ctr"/>
              <a:r>
                <a:rPr lang="en-GB" dirty="0">
                  <a:solidFill>
                    <a:srgbClr val="006FB4"/>
                  </a:solidFill>
                  <a:latin typeface="Arial" panose="020B0604020202020204" pitchFamily="34" charset="0"/>
                  <a:ea typeface="Verdana" panose="020B0604030504040204" pitchFamily="34" charset="0"/>
                  <a:cs typeface="Arial" panose="020B0604020202020204" pitchFamily="34" charset="0"/>
                </a:rPr>
                <a:t>Helpline</a:t>
              </a:r>
            </a:p>
            <a:p>
              <a:pPr algn="ctr"/>
              <a:endParaRPr lang="en-GB" sz="300" dirty="0">
                <a:solidFill>
                  <a:srgbClr val="006FB4"/>
                </a:solidFill>
                <a:latin typeface="Arial" panose="020B0604020202020204" pitchFamily="34" charset="0"/>
                <a:ea typeface="Verdana" panose="020B0604030504040204" pitchFamily="34" charset="0"/>
                <a:cs typeface="Arial" panose="020B0604020202020204" pitchFamily="34" charset="0"/>
              </a:endParaRPr>
            </a:p>
            <a:p>
              <a:pPr algn="ctr"/>
              <a:r>
                <a:rPr lang="en-GB" sz="1050" dirty="0">
                  <a:solidFill>
                    <a:srgbClr val="006FB4"/>
                  </a:solidFill>
                  <a:latin typeface="Arial" panose="020B0604020202020204" pitchFamily="34" charset="0"/>
                  <a:ea typeface="Verdana" panose="020B0604030504040204" pitchFamily="34" charset="0"/>
                  <a:cs typeface="Arial" panose="020B0604020202020204" pitchFamily="34" charset="0"/>
                </a:rPr>
                <a:t>confidential treatment of individual IP questions</a:t>
              </a:r>
            </a:p>
          </p:txBody>
        </p:sp>
        <p:pic>
          <p:nvPicPr>
            <p:cNvPr id="25" name="Grafik 24">
              <a:extLst>
                <a:ext uri="{FF2B5EF4-FFF2-40B4-BE49-F238E27FC236}">
                  <a16:creationId xmlns:a16="http://schemas.microsoft.com/office/drawing/2014/main" id="{CD4BCF8C-A8C9-EE68-8513-68257F286EE3}"/>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7409705" y="3261873"/>
              <a:ext cx="338400" cy="338400"/>
            </a:xfrm>
            <a:prstGeom prst="rect">
              <a:avLst/>
            </a:prstGeom>
          </p:spPr>
        </p:pic>
      </p:grpSp>
      <p:grpSp>
        <p:nvGrpSpPr>
          <p:cNvPr id="30" name="Group 29">
            <a:extLst>
              <a:ext uri="{FF2B5EF4-FFF2-40B4-BE49-F238E27FC236}">
                <a16:creationId xmlns:a16="http://schemas.microsoft.com/office/drawing/2014/main" id="{64637A3F-A835-817A-7248-B28A5BCB370E}"/>
              </a:ext>
            </a:extLst>
          </p:cNvPr>
          <p:cNvGrpSpPr/>
          <p:nvPr/>
        </p:nvGrpSpPr>
        <p:grpSpPr>
          <a:xfrm>
            <a:off x="1349312" y="2427854"/>
            <a:ext cx="2302871" cy="1541752"/>
            <a:chOff x="9419250" y="3099285"/>
            <a:chExt cx="2302871" cy="1541752"/>
          </a:xfrm>
        </p:grpSpPr>
        <p:pic>
          <p:nvPicPr>
            <p:cNvPr id="14" name="Inhaltsplatzhalter 3">
              <a:extLst>
                <a:ext uri="{FF2B5EF4-FFF2-40B4-BE49-F238E27FC236}">
                  <a16:creationId xmlns:a16="http://schemas.microsoft.com/office/drawing/2014/main" id="{B9941D91-BA0F-C7BB-5B9B-71F6CE8811C6}"/>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419250" y="3099285"/>
              <a:ext cx="2302871" cy="1541752"/>
            </a:xfrm>
            <a:prstGeom prst="rect">
              <a:avLst/>
            </a:prstGeom>
          </p:spPr>
        </p:pic>
        <p:sp>
          <p:nvSpPr>
            <p:cNvPr id="15" name="Textfeld 14">
              <a:extLst>
                <a:ext uri="{FF2B5EF4-FFF2-40B4-BE49-F238E27FC236}">
                  <a16:creationId xmlns:a16="http://schemas.microsoft.com/office/drawing/2014/main" id="{1A0D2F1C-051B-9191-F130-82E381512419}"/>
                </a:ext>
              </a:extLst>
            </p:cNvPr>
            <p:cNvSpPr txBox="1"/>
            <p:nvPr/>
          </p:nvSpPr>
          <p:spPr>
            <a:xfrm>
              <a:off x="9673003" y="3599182"/>
              <a:ext cx="1849277" cy="869469"/>
            </a:xfrm>
            <a:prstGeom prst="rect">
              <a:avLst/>
            </a:prstGeom>
            <a:noFill/>
          </p:spPr>
          <p:txBody>
            <a:bodyPr wrap="square" rtlCol="0">
              <a:spAutoFit/>
            </a:bodyPr>
            <a:lstStyle/>
            <a:p>
              <a:pPr algn="ctr"/>
              <a:r>
                <a:rPr lang="en-GB" sz="1600" dirty="0">
                  <a:solidFill>
                    <a:srgbClr val="006FB4"/>
                  </a:solidFill>
                  <a:latin typeface="Arial" panose="020B0604020202020204" pitchFamily="34" charset="0"/>
                  <a:ea typeface="Verdana" panose="020B0604030504040204" pitchFamily="34" charset="0"/>
                  <a:cs typeface="Arial" panose="020B0604020202020204" pitchFamily="34" charset="0"/>
                </a:rPr>
                <a:t>Publications</a:t>
              </a:r>
            </a:p>
            <a:p>
              <a:pPr algn="ctr"/>
              <a:endParaRPr lang="en-GB" sz="300" dirty="0">
                <a:solidFill>
                  <a:srgbClr val="006FB4"/>
                </a:solidFill>
                <a:latin typeface="Arial" panose="020B0604020202020204" pitchFamily="34" charset="0"/>
                <a:ea typeface="Verdana" panose="020B0604030504040204" pitchFamily="34" charset="0"/>
                <a:cs typeface="Arial" panose="020B0604020202020204" pitchFamily="34" charset="0"/>
              </a:endParaRPr>
            </a:p>
            <a:p>
              <a:pPr algn="ctr"/>
              <a:r>
                <a:rPr lang="en-GB" sz="1050" dirty="0">
                  <a:solidFill>
                    <a:srgbClr val="006FB4"/>
                  </a:solidFill>
                  <a:latin typeface="Arial" panose="020B0604020202020204" pitchFamily="34" charset="0"/>
                  <a:ea typeface="Verdana" panose="020B0604030504040204" pitchFamily="34" charset="0"/>
                  <a:cs typeface="Arial" panose="020B0604020202020204" pitchFamily="34" charset="0"/>
                </a:rPr>
                <a:t>practical IP knowledge through high-level publications</a:t>
              </a:r>
            </a:p>
          </p:txBody>
        </p:sp>
        <p:pic>
          <p:nvPicPr>
            <p:cNvPr id="26" name="Grafik 25">
              <a:extLst>
                <a:ext uri="{FF2B5EF4-FFF2-40B4-BE49-F238E27FC236}">
                  <a16:creationId xmlns:a16="http://schemas.microsoft.com/office/drawing/2014/main" id="{29D981C5-DCD5-E40E-DF96-40075C4F3B41}"/>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10428441" y="3292274"/>
              <a:ext cx="338400" cy="338400"/>
            </a:xfrm>
            <a:prstGeom prst="rect">
              <a:avLst/>
            </a:prstGeom>
          </p:spPr>
        </p:pic>
      </p:grpSp>
      <p:grpSp>
        <p:nvGrpSpPr>
          <p:cNvPr id="32" name="Group 31">
            <a:extLst>
              <a:ext uri="{FF2B5EF4-FFF2-40B4-BE49-F238E27FC236}">
                <a16:creationId xmlns:a16="http://schemas.microsoft.com/office/drawing/2014/main" id="{AE78FDE0-5852-B821-F558-F1628EFF8C92}"/>
              </a:ext>
            </a:extLst>
          </p:cNvPr>
          <p:cNvGrpSpPr/>
          <p:nvPr/>
        </p:nvGrpSpPr>
        <p:grpSpPr>
          <a:xfrm>
            <a:off x="9331585" y="4756095"/>
            <a:ext cx="2302871" cy="1541752"/>
            <a:chOff x="9446206" y="4933993"/>
            <a:chExt cx="2302871" cy="1541752"/>
          </a:xfrm>
        </p:grpSpPr>
        <p:pic>
          <p:nvPicPr>
            <p:cNvPr id="19" name="Inhaltsplatzhalter 3">
              <a:extLst>
                <a:ext uri="{FF2B5EF4-FFF2-40B4-BE49-F238E27FC236}">
                  <a16:creationId xmlns:a16="http://schemas.microsoft.com/office/drawing/2014/main" id="{CA0B19B4-A2E7-CD7D-F7D3-ED8D15414E67}"/>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446206" y="4933993"/>
              <a:ext cx="2302871" cy="1541752"/>
            </a:xfrm>
            <a:prstGeom prst="rect">
              <a:avLst/>
            </a:prstGeom>
          </p:spPr>
        </p:pic>
        <p:sp>
          <p:nvSpPr>
            <p:cNvPr id="20" name="Textfeld 19">
              <a:extLst>
                <a:ext uri="{FF2B5EF4-FFF2-40B4-BE49-F238E27FC236}">
                  <a16:creationId xmlns:a16="http://schemas.microsoft.com/office/drawing/2014/main" id="{107C8FF8-EF00-AE25-1577-1FF30967D5DC}"/>
                </a:ext>
              </a:extLst>
            </p:cNvPr>
            <p:cNvSpPr txBox="1"/>
            <p:nvPr/>
          </p:nvSpPr>
          <p:spPr>
            <a:xfrm>
              <a:off x="9701666" y="5416352"/>
              <a:ext cx="1849277" cy="738664"/>
            </a:xfrm>
            <a:prstGeom prst="rect">
              <a:avLst/>
            </a:prstGeom>
            <a:noFill/>
          </p:spPr>
          <p:txBody>
            <a:bodyPr wrap="square" rtlCol="0">
              <a:spAutoFit/>
            </a:bodyPr>
            <a:lstStyle/>
            <a:p>
              <a:pPr algn="ctr"/>
              <a:r>
                <a:rPr lang="en-GB" dirty="0">
                  <a:solidFill>
                    <a:srgbClr val="006FB4"/>
                  </a:solidFill>
                  <a:latin typeface="Arial" panose="020B0604020202020204" pitchFamily="34" charset="0"/>
                  <a:ea typeface="Verdana" panose="020B0604030504040204" pitchFamily="34" charset="0"/>
                  <a:cs typeface="Arial" panose="020B0604020202020204" pitchFamily="34" charset="0"/>
                </a:rPr>
                <a:t>Events</a:t>
              </a:r>
            </a:p>
            <a:p>
              <a:pPr algn="ctr"/>
              <a:endParaRPr lang="en-GB" sz="300" dirty="0">
                <a:solidFill>
                  <a:srgbClr val="006FB4"/>
                </a:solidFill>
                <a:latin typeface="Arial" panose="020B0604020202020204" pitchFamily="34" charset="0"/>
                <a:ea typeface="Verdana" panose="020B0604030504040204" pitchFamily="34" charset="0"/>
                <a:cs typeface="Arial" panose="020B0604020202020204" pitchFamily="34" charset="0"/>
              </a:endParaRPr>
            </a:p>
            <a:p>
              <a:pPr algn="ctr"/>
              <a:r>
                <a:rPr lang="en-GB" sz="1050" dirty="0">
                  <a:solidFill>
                    <a:srgbClr val="006FB4"/>
                  </a:solidFill>
                  <a:latin typeface="Arial" panose="020B0604020202020204" pitchFamily="34" charset="0"/>
                  <a:ea typeface="Verdana" panose="020B0604030504040204" pitchFamily="34" charset="0"/>
                  <a:cs typeface="Arial" panose="020B0604020202020204" pitchFamily="34" charset="0"/>
                </a:rPr>
                <a:t>info point at key networking events and conferences</a:t>
              </a:r>
            </a:p>
          </p:txBody>
        </p:sp>
        <p:pic>
          <p:nvPicPr>
            <p:cNvPr id="28" name="Grafik 27">
              <a:extLst>
                <a:ext uri="{FF2B5EF4-FFF2-40B4-BE49-F238E27FC236}">
                  <a16:creationId xmlns:a16="http://schemas.microsoft.com/office/drawing/2014/main" id="{21B4A7C6-94F5-2E56-8133-9A4656DF95F1}"/>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10457103" y="5050509"/>
              <a:ext cx="338400" cy="338400"/>
            </a:xfrm>
            <a:prstGeom prst="rect">
              <a:avLst/>
            </a:prstGeom>
          </p:spPr>
        </p:pic>
      </p:grpSp>
    </p:spTree>
    <p:extLst>
      <p:ext uri="{BB962C8B-B14F-4D97-AF65-F5344CB8AC3E}">
        <p14:creationId xmlns:p14="http://schemas.microsoft.com/office/powerpoint/2010/main" val="2401125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292F1-A9D7-3109-0B38-A6690389658C}"/>
              </a:ext>
            </a:extLst>
          </p:cNvPr>
          <p:cNvSpPr>
            <a:spLocks noGrp="1"/>
          </p:cNvSpPr>
          <p:nvPr>
            <p:ph type="title"/>
          </p:nvPr>
        </p:nvSpPr>
        <p:spPr>
          <a:xfrm>
            <a:off x="551384" y="3140968"/>
            <a:ext cx="3527367" cy="936625"/>
          </a:xfrm>
        </p:spPr>
        <p:txBody>
          <a:bodyPr/>
          <a:lstStyle/>
          <a:p>
            <a:r>
              <a:rPr lang="de-DE" dirty="0"/>
              <a:t>Valorisation Channels and Tools</a:t>
            </a:r>
          </a:p>
        </p:txBody>
      </p:sp>
      <p:graphicFrame>
        <p:nvGraphicFramePr>
          <p:cNvPr id="4" name="Diagram 3">
            <a:extLst>
              <a:ext uri="{FF2B5EF4-FFF2-40B4-BE49-F238E27FC236}">
                <a16:creationId xmlns:a16="http://schemas.microsoft.com/office/drawing/2014/main" id="{D9D4E474-46C7-FE92-39E4-B43BB56D5E70}"/>
              </a:ext>
            </a:extLst>
          </p:cNvPr>
          <p:cNvGraphicFramePr/>
          <p:nvPr/>
        </p:nvGraphicFramePr>
        <p:xfrm>
          <a:off x="3791744" y="1268760"/>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84486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6FDB3-5E2E-A339-A3EA-F62A7E51FBD0}"/>
              </a:ext>
            </a:extLst>
          </p:cNvPr>
          <p:cNvSpPr>
            <a:spLocks noGrp="1"/>
          </p:cNvSpPr>
          <p:nvPr>
            <p:ph type="title"/>
          </p:nvPr>
        </p:nvSpPr>
        <p:spPr>
          <a:xfrm>
            <a:off x="407368" y="1124223"/>
            <a:ext cx="10972800" cy="936625"/>
          </a:xfrm>
        </p:spPr>
        <p:txBody>
          <a:bodyPr/>
          <a:lstStyle/>
          <a:p>
            <a:r>
              <a:rPr lang="de-DE" dirty="0"/>
              <a:t>Codes </a:t>
            </a:r>
            <a:r>
              <a:rPr lang="de-DE" dirty="0" err="1"/>
              <a:t>of</a:t>
            </a:r>
            <a:r>
              <a:rPr lang="de-DE" dirty="0"/>
              <a:t> </a:t>
            </a:r>
            <a:r>
              <a:rPr lang="de-DE" dirty="0" err="1"/>
              <a:t>practices</a:t>
            </a:r>
            <a:r>
              <a:rPr lang="de-DE" dirty="0"/>
              <a:t> </a:t>
            </a:r>
            <a:r>
              <a:rPr lang="hr-HR" dirty="0"/>
              <a:t>– Intellectual assets management</a:t>
            </a:r>
            <a:endParaRPr lang="de-DE" dirty="0"/>
          </a:p>
        </p:txBody>
      </p:sp>
      <p:graphicFrame>
        <p:nvGraphicFramePr>
          <p:cNvPr id="3" name="Diagram 2">
            <a:extLst>
              <a:ext uri="{FF2B5EF4-FFF2-40B4-BE49-F238E27FC236}">
                <a16:creationId xmlns:a16="http://schemas.microsoft.com/office/drawing/2014/main" id="{9A32AFCE-39A3-10E4-F5F1-30A6E9D060C8}"/>
              </a:ext>
            </a:extLst>
          </p:cNvPr>
          <p:cNvGraphicFramePr/>
          <p:nvPr/>
        </p:nvGraphicFramePr>
        <p:xfrm>
          <a:off x="623392" y="1916832"/>
          <a:ext cx="8568952" cy="46985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8">
            <a:extLst>
              <a:ext uri="{FF2B5EF4-FFF2-40B4-BE49-F238E27FC236}">
                <a16:creationId xmlns:a16="http://schemas.microsoft.com/office/drawing/2014/main" id="{47494613-3449-5B54-F81F-9402C4D03196}"/>
              </a:ext>
            </a:extLst>
          </p:cNvPr>
          <p:cNvPicPr>
            <a:picLocks noChangeAspect="1"/>
          </p:cNvPicPr>
          <p:nvPr/>
        </p:nvPicPr>
        <p:blipFill>
          <a:blip r:embed="rId8"/>
          <a:stretch>
            <a:fillRect/>
          </a:stretch>
        </p:blipFill>
        <p:spPr>
          <a:xfrm>
            <a:off x="9480376" y="2204864"/>
            <a:ext cx="2266449" cy="3308858"/>
          </a:xfrm>
          <a:prstGeom prst="rect">
            <a:avLst/>
          </a:prstGeom>
        </p:spPr>
      </p:pic>
    </p:spTree>
    <p:extLst>
      <p:ext uri="{BB962C8B-B14F-4D97-AF65-F5344CB8AC3E}">
        <p14:creationId xmlns:p14="http://schemas.microsoft.com/office/powerpoint/2010/main" val="3109219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658DF-C184-A442-4288-3FBD642239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FD438C-D617-C60B-F0BD-89672E492182}"/>
              </a:ext>
            </a:extLst>
          </p:cNvPr>
          <p:cNvSpPr>
            <a:spLocks noGrp="1"/>
          </p:cNvSpPr>
          <p:nvPr>
            <p:ph type="title"/>
          </p:nvPr>
        </p:nvSpPr>
        <p:spPr>
          <a:xfrm>
            <a:off x="572284" y="1340247"/>
            <a:ext cx="10972800" cy="936625"/>
          </a:xfrm>
        </p:spPr>
        <p:txBody>
          <a:bodyPr/>
          <a:lstStyle/>
          <a:p>
            <a:r>
              <a:rPr lang="de-DE" dirty="0"/>
              <a:t>European IP Helpdesk </a:t>
            </a:r>
            <a:r>
              <a:rPr lang="de-DE" dirty="0" err="1"/>
              <a:t>supporting</a:t>
            </a:r>
            <a:r>
              <a:rPr lang="de-DE" dirty="0"/>
              <a:t> </a:t>
            </a:r>
            <a:r>
              <a:rPr lang="de-DE" dirty="0" err="1"/>
              <a:t>resources</a:t>
            </a:r>
            <a:r>
              <a:rPr lang="de-DE" dirty="0"/>
              <a:t> </a:t>
            </a:r>
          </a:p>
        </p:txBody>
      </p:sp>
      <p:sp>
        <p:nvSpPr>
          <p:cNvPr id="3" name="Content Placeholder 2">
            <a:extLst>
              <a:ext uri="{FF2B5EF4-FFF2-40B4-BE49-F238E27FC236}">
                <a16:creationId xmlns:a16="http://schemas.microsoft.com/office/drawing/2014/main" id="{A7EFCFCC-03DD-708B-2584-1430611E664B}"/>
              </a:ext>
            </a:extLst>
          </p:cNvPr>
          <p:cNvSpPr>
            <a:spLocks noGrp="1"/>
          </p:cNvSpPr>
          <p:nvPr>
            <p:ph idx="1"/>
          </p:nvPr>
        </p:nvSpPr>
        <p:spPr>
          <a:xfrm>
            <a:off x="646916" y="2276872"/>
            <a:ext cx="8150696" cy="3633788"/>
          </a:xfrm>
        </p:spPr>
        <p:txBody>
          <a:bodyPr/>
          <a:lstStyle/>
          <a:p>
            <a:r>
              <a:rPr lang="de-DE" dirty="0"/>
              <a:t>IP Training: </a:t>
            </a:r>
            <a:r>
              <a:rPr lang="de-DE" dirty="0">
                <a:hlinkClick r:id="rId3"/>
              </a:rPr>
              <a:t>KV: Concept, </a:t>
            </a:r>
            <a:r>
              <a:rPr lang="de-DE" dirty="0" err="1">
                <a:hlinkClick r:id="rId3"/>
              </a:rPr>
              <a:t>Policies</a:t>
            </a:r>
            <a:r>
              <a:rPr lang="de-DE" dirty="0">
                <a:hlinkClick r:id="rId3"/>
              </a:rPr>
              <a:t> and Practice</a:t>
            </a:r>
            <a:endParaRPr lang="de-DE" dirty="0"/>
          </a:p>
          <a:p>
            <a:r>
              <a:rPr lang="de-DE" dirty="0"/>
              <a:t>Bulletins </a:t>
            </a:r>
          </a:p>
          <a:p>
            <a:pPr lvl="1"/>
            <a:r>
              <a:rPr lang="en-US" b="0" i="0" u="sng" dirty="0">
                <a:solidFill>
                  <a:srgbClr val="0000FF"/>
                </a:solidFill>
                <a:effectLst/>
                <a:hlinkClick r:id="rId4">
                  <a:extLst>
                    <a:ext uri="{A12FA001-AC4F-418D-AE19-62706E023703}">
                      <ahyp:hlinkClr xmlns:ahyp="http://schemas.microsoft.com/office/drawing/2018/hyperlinkcolor" val="tx"/>
                    </a:ext>
                  </a:extLst>
                </a:hlinkClick>
              </a:rPr>
              <a:t>European IP Helpdesk Bulletin, Insights: Code of Practice on the Management of Intellectual Assets for Knowledge </a:t>
            </a:r>
            <a:r>
              <a:rPr lang="en-US" b="0" i="0" u="sng" dirty="0" err="1">
                <a:effectLst/>
                <a:hlinkClick r:id="rId4">
                  <a:extLst>
                    <a:ext uri="{A12FA001-AC4F-418D-AE19-62706E023703}">
                      <ahyp:hlinkClr xmlns:ahyp="http://schemas.microsoft.com/office/drawing/2018/hyperlinkcolor" val="tx"/>
                    </a:ext>
                  </a:extLst>
                </a:hlinkClick>
              </a:rPr>
              <a:t>Valorisation</a:t>
            </a:r>
            <a:endParaRPr lang="en-US" b="0" i="0" u="sng" dirty="0">
              <a:effectLst/>
            </a:endParaRPr>
          </a:p>
          <a:p>
            <a:pPr lvl="1"/>
            <a:r>
              <a:rPr lang="de-DE" dirty="0"/>
              <a:t>Industry-Academia </a:t>
            </a:r>
            <a:r>
              <a:rPr lang="de-DE" dirty="0" err="1"/>
              <a:t>Collaboration</a:t>
            </a:r>
            <a:r>
              <a:rPr lang="de-DE" dirty="0"/>
              <a:t> – </a:t>
            </a:r>
            <a:r>
              <a:rPr lang="de-DE" i="1" dirty="0" err="1"/>
              <a:t>to</a:t>
            </a:r>
            <a:r>
              <a:rPr lang="de-DE" i="1" dirty="0"/>
              <a:t> </a:t>
            </a:r>
            <a:r>
              <a:rPr lang="de-DE" i="1" dirty="0" err="1"/>
              <a:t>be</a:t>
            </a:r>
            <a:r>
              <a:rPr lang="de-DE" i="1" dirty="0"/>
              <a:t> </a:t>
            </a:r>
            <a:r>
              <a:rPr lang="de-DE" i="1" dirty="0" err="1"/>
              <a:t>published</a:t>
            </a:r>
            <a:r>
              <a:rPr lang="de-DE" i="1" dirty="0"/>
              <a:t> in June 2025 </a:t>
            </a:r>
          </a:p>
          <a:p>
            <a:r>
              <a:rPr lang="de-DE" dirty="0"/>
              <a:t>IP Specials: </a:t>
            </a:r>
          </a:p>
          <a:p>
            <a:pPr lvl="1"/>
            <a:r>
              <a:rPr lang="en-US" b="0" i="0" u="none" strike="noStrike" dirty="0">
                <a:solidFill>
                  <a:srgbClr val="0000FF"/>
                </a:solidFill>
                <a:effectLst/>
                <a:hlinkClick r:id="rId5">
                  <a:extLst>
                    <a:ext uri="{A12FA001-AC4F-418D-AE19-62706E023703}">
                      <ahyp:hlinkClr xmlns:ahyp="http://schemas.microsoft.com/office/drawing/2018/hyperlinkcolor" val="tx"/>
                    </a:ext>
                  </a:extLst>
                </a:hlinkClick>
              </a:rPr>
              <a:t>Knowledge </a:t>
            </a:r>
            <a:r>
              <a:rPr lang="en-US" b="0" i="0" u="none" strike="noStrike" dirty="0" err="1">
                <a:solidFill>
                  <a:srgbClr val="0000FF"/>
                </a:solidFill>
                <a:effectLst/>
                <a:hlinkClick r:id="rId5">
                  <a:extLst>
                    <a:ext uri="{A12FA001-AC4F-418D-AE19-62706E023703}">
                      <ahyp:hlinkClr xmlns:ahyp="http://schemas.microsoft.com/office/drawing/2018/hyperlinkcolor" val="tx"/>
                    </a:ext>
                  </a:extLst>
                </a:hlinkClick>
              </a:rPr>
              <a:t>Valorisation</a:t>
            </a:r>
            <a:r>
              <a:rPr lang="en-US" b="0" i="0" u="none" strike="noStrike" dirty="0">
                <a:effectLst/>
                <a:hlinkClick r:id="rId5">
                  <a:extLst>
                    <a:ext uri="{A12FA001-AC4F-418D-AE19-62706E023703}">
                      <ahyp:hlinkClr xmlns:ahyp="http://schemas.microsoft.com/office/drawing/2018/hyperlinkcolor" val="tx"/>
                    </a:ext>
                  </a:extLst>
                </a:hlinkClick>
              </a:rPr>
              <a:t> in the EU-13 Countries</a:t>
            </a:r>
            <a:endParaRPr lang="en-US" b="0" i="0" u="none" strike="noStrike" dirty="0">
              <a:effectLst/>
            </a:endParaRPr>
          </a:p>
          <a:p>
            <a:pPr lvl="1"/>
            <a:r>
              <a:rPr lang="de-DE" b="0" i="0" u="none" strike="noStrike" dirty="0">
                <a:effectLst/>
                <a:hlinkClick r:id="rId6">
                  <a:extLst>
                    <a:ext uri="{A12FA001-AC4F-418D-AE19-62706E023703}">
                      <ahyp:hlinkClr xmlns:ahyp="http://schemas.microsoft.com/office/drawing/2018/hyperlinkcolor" val="tx"/>
                    </a:ext>
                  </a:extLst>
                </a:hlinkClick>
              </a:rPr>
              <a:t>Open Science</a:t>
            </a:r>
            <a:endParaRPr lang="en-US" b="0" i="0" u="none" strike="noStrike" dirty="0">
              <a:effectLst/>
            </a:endParaRPr>
          </a:p>
          <a:p>
            <a:r>
              <a:rPr lang="de-DE" dirty="0"/>
              <a:t>IP Guides: </a:t>
            </a:r>
          </a:p>
          <a:p>
            <a:pPr lvl="1"/>
            <a:r>
              <a:rPr lang="en-US" b="0" i="0" u="none" strike="noStrike" dirty="0">
                <a:solidFill>
                  <a:srgbClr val="0000FF"/>
                </a:solidFill>
                <a:effectLst/>
                <a:hlinkClick r:id="rId7">
                  <a:extLst>
                    <a:ext uri="{A12FA001-AC4F-418D-AE19-62706E023703}">
                      <ahyp:hlinkClr xmlns:ahyp="http://schemas.microsoft.com/office/drawing/2018/hyperlinkcolor" val="tx"/>
                    </a:ext>
                  </a:extLst>
                </a:hlinkClick>
              </a:rPr>
              <a:t>Successful </a:t>
            </a:r>
            <a:r>
              <a:rPr lang="en-US" b="0" i="0" u="none" strike="noStrike" dirty="0" err="1">
                <a:solidFill>
                  <a:srgbClr val="0000FF"/>
                </a:solidFill>
                <a:effectLst/>
                <a:hlinkClick r:id="rId7">
                  <a:extLst>
                    <a:ext uri="{A12FA001-AC4F-418D-AE19-62706E023703}">
                      <ahyp:hlinkClr xmlns:ahyp="http://schemas.microsoft.com/office/drawing/2018/hyperlinkcolor" val="tx"/>
                    </a:ext>
                  </a:extLst>
                </a:hlinkClick>
              </a:rPr>
              <a:t>Valorisation</a:t>
            </a:r>
            <a:r>
              <a:rPr lang="en-US" b="0" i="0" u="none" strike="noStrike" dirty="0">
                <a:effectLst/>
                <a:hlinkClick r:id="rId7">
                  <a:extLst>
                    <a:ext uri="{A12FA001-AC4F-418D-AE19-62706E023703}">
                      <ahyp:hlinkClr xmlns:ahyp="http://schemas.microsoft.com/office/drawing/2018/hyperlinkcolor" val="tx"/>
                    </a:ext>
                  </a:extLst>
                </a:hlinkClick>
              </a:rPr>
              <a:t> of Knowledge and Research Results in Horizon Europe</a:t>
            </a:r>
            <a:endParaRPr lang="de-DE" dirty="0"/>
          </a:p>
        </p:txBody>
      </p:sp>
      <p:pic>
        <p:nvPicPr>
          <p:cNvPr id="6" name="Picture 5">
            <a:extLst>
              <a:ext uri="{FF2B5EF4-FFF2-40B4-BE49-F238E27FC236}">
                <a16:creationId xmlns:a16="http://schemas.microsoft.com/office/drawing/2014/main" id="{D89E29A7-4C07-3351-1C0A-20A1C36ADF65}"/>
              </a:ext>
            </a:extLst>
          </p:cNvPr>
          <p:cNvPicPr>
            <a:picLocks noChangeAspect="1"/>
          </p:cNvPicPr>
          <p:nvPr/>
        </p:nvPicPr>
        <p:blipFill>
          <a:blip r:embed="rId8"/>
          <a:srcRect t="4818"/>
          <a:stretch/>
        </p:blipFill>
        <p:spPr>
          <a:xfrm>
            <a:off x="8760296" y="3476912"/>
            <a:ext cx="2208436" cy="3010646"/>
          </a:xfrm>
          <a:prstGeom prst="rect">
            <a:avLst/>
          </a:prstGeom>
        </p:spPr>
      </p:pic>
      <p:pic>
        <p:nvPicPr>
          <p:cNvPr id="5" name="Picture 4">
            <a:extLst>
              <a:ext uri="{FF2B5EF4-FFF2-40B4-BE49-F238E27FC236}">
                <a16:creationId xmlns:a16="http://schemas.microsoft.com/office/drawing/2014/main" id="{69B9F00A-EE01-EBE5-6EDD-898477B5B48C}"/>
              </a:ext>
            </a:extLst>
          </p:cNvPr>
          <p:cNvPicPr>
            <a:picLocks noChangeAspect="1"/>
          </p:cNvPicPr>
          <p:nvPr/>
        </p:nvPicPr>
        <p:blipFill>
          <a:blip r:embed="rId9"/>
          <a:stretch>
            <a:fillRect/>
          </a:stretch>
        </p:blipFill>
        <p:spPr>
          <a:xfrm>
            <a:off x="9864514" y="1551589"/>
            <a:ext cx="2092987" cy="3010647"/>
          </a:xfrm>
          <a:prstGeom prst="rect">
            <a:avLst/>
          </a:prstGeom>
        </p:spPr>
      </p:pic>
    </p:spTree>
    <p:extLst>
      <p:ext uri="{BB962C8B-B14F-4D97-AF65-F5344CB8AC3E}">
        <p14:creationId xmlns:p14="http://schemas.microsoft.com/office/powerpoint/2010/main" val="4150649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AAC3D3-6354-5E09-620B-751F88725797}"/>
              </a:ext>
            </a:extLst>
          </p:cNvPr>
          <p:cNvSpPr>
            <a:spLocks noGrp="1"/>
          </p:cNvSpPr>
          <p:nvPr>
            <p:ph type="title"/>
          </p:nvPr>
        </p:nvSpPr>
        <p:spPr/>
        <p:txBody>
          <a:bodyPr/>
          <a:lstStyle/>
          <a:p>
            <a:r>
              <a:rPr lang="en-GB" dirty="0"/>
              <a:t>Helpline</a:t>
            </a:r>
          </a:p>
        </p:txBody>
      </p:sp>
      <p:sp>
        <p:nvSpPr>
          <p:cNvPr id="3" name="Inhaltsplatzhalter 2">
            <a:extLst>
              <a:ext uri="{FF2B5EF4-FFF2-40B4-BE49-F238E27FC236}">
                <a16:creationId xmlns:a16="http://schemas.microsoft.com/office/drawing/2014/main" id="{F5B73B4F-E633-3848-ADB4-0CB648A9A96E}"/>
              </a:ext>
            </a:extLst>
          </p:cNvPr>
          <p:cNvSpPr>
            <a:spLocks noGrp="1"/>
          </p:cNvSpPr>
          <p:nvPr>
            <p:ph idx="1"/>
          </p:nvPr>
        </p:nvSpPr>
        <p:spPr>
          <a:xfrm>
            <a:off x="609600" y="2636912"/>
            <a:ext cx="5668800" cy="3633788"/>
          </a:xfrm>
        </p:spPr>
        <p:txBody>
          <a:bodyPr/>
          <a:lstStyle/>
          <a:p>
            <a:r>
              <a:rPr lang="en-GB" sz="1800" dirty="0"/>
              <a:t>Free-of-charge, </a:t>
            </a:r>
            <a:r>
              <a:rPr lang="en-GB" sz="1800" b="1" dirty="0"/>
              <a:t>first-line IP support</a:t>
            </a:r>
          </a:p>
          <a:p>
            <a:endParaRPr lang="en-GB" sz="1000" dirty="0"/>
          </a:p>
          <a:p>
            <a:r>
              <a:rPr lang="en-GB" sz="1800" b="1" dirty="0"/>
              <a:t>Confidential, personal </a:t>
            </a:r>
            <a:r>
              <a:rPr lang="en-GB" sz="1800" dirty="0"/>
              <a:t>and </a:t>
            </a:r>
            <a:r>
              <a:rPr lang="en-GB" sz="1800" b="1" dirty="0"/>
              <a:t>“to the point”</a:t>
            </a:r>
          </a:p>
          <a:p>
            <a:endParaRPr lang="en-GB" sz="1000" dirty="0"/>
          </a:p>
          <a:p>
            <a:r>
              <a:rPr lang="en-GB" sz="1800" dirty="0"/>
              <a:t>Answer within </a:t>
            </a:r>
            <a:r>
              <a:rPr lang="en-GB" sz="1800" b="1" dirty="0"/>
              <a:t>3 working days</a:t>
            </a:r>
          </a:p>
          <a:p>
            <a:endParaRPr lang="en-GB" sz="1000" dirty="0"/>
          </a:p>
          <a:p>
            <a:r>
              <a:rPr lang="en-GB" sz="1800" dirty="0"/>
              <a:t>Contact via </a:t>
            </a:r>
            <a:r>
              <a:rPr lang="en-GB" sz="1800" b="1" dirty="0"/>
              <a:t>email or phone</a:t>
            </a:r>
          </a:p>
          <a:p>
            <a:endParaRPr lang="en-GB" sz="1000" dirty="0"/>
          </a:p>
          <a:p>
            <a:r>
              <a:rPr lang="en-GB" sz="1800" b="1" dirty="0"/>
              <a:t>Registration on website </a:t>
            </a:r>
            <a:r>
              <a:rPr lang="en-GB" sz="1800" dirty="0"/>
              <a:t>to submit question</a:t>
            </a:r>
          </a:p>
          <a:p>
            <a:endParaRPr lang="en-GB" sz="2000" dirty="0"/>
          </a:p>
          <a:p>
            <a:pPr marL="0" indent="0">
              <a:buNone/>
            </a:pPr>
            <a:endParaRPr lang="en-GB" sz="2000" dirty="0"/>
          </a:p>
          <a:p>
            <a:pPr marL="0" indent="0">
              <a:buNone/>
            </a:pPr>
            <a:endParaRPr lang="en-GB" sz="2000" dirty="0"/>
          </a:p>
        </p:txBody>
      </p:sp>
      <p:pic>
        <p:nvPicPr>
          <p:cNvPr id="4" name="Bildplatzhalter 4">
            <a:extLst>
              <a:ext uri="{FF2B5EF4-FFF2-40B4-BE49-F238E27FC236}">
                <a16:creationId xmlns:a16="http://schemas.microsoft.com/office/drawing/2014/main" id="{6EB767BD-5980-6426-3CD4-0FDE556AF7AB}"/>
              </a:ext>
            </a:extLst>
          </p:cNvPr>
          <p:cNvPicPr>
            <a:picLocks noChangeAspect="1"/>
          </p:cNvPicPr>
          <p:nvPr/>
        </p:nvPicPr>
        <p:blipFill>
          <a:blip r:embed="rId3" cstate="print">
            <a:extLst>
              <a:ext uri="{28A0092B-C50C-407E-A947-70E740481C1C}">
                <a14:useLocalDpi xmlns:a14="http://schemas.microsoft.com/office/drawing/2010/main" val="0"/>
              </a:ext>
            </a:extLst>
          </a:blip>
          <a:srcRect l="14633" r="14633"/>
          <a:stretch>
            <a:fillRect/>
          </a:stretch>
        </p:blipFill>
        <p:spPr>
          <a:xfrm>
            <a:off x="6523200" y="990000"/>
            <a:ext cx="5668800" cy="5868000"/>
          </a:xfrm>
          <a:prstGeom prst="rect">
            <a:avLst/>
          </a:prstGeom>
        </p:spPr>
      </p:pic>
    </p:spTree>
    <p:extLst>
      <p:ext uri="{BB962C8B-B14F-4D97-AF65-F5344CB8AC3E}">
        <p14:creationId xmlns:p14="http://schemas.microsoft.com/office/powerpoint/2010/main" val="3858062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FFDA2792-1AFB-D511-4E32-0EB807F76AD3}"/>
              </a:ext>
            </a:extLst>
          </p:cNvPr>
          <p:cNvPicPr>
            <a:picLocks noChangeAspect="1"/>
          </p:cNvPicPr>
          <p:nvPr/>
        </p:nvPicPr>
        <p:blipFill>
          <a:blip r:embed="rId3"/>
          <a:stretch>
            <a:fillRect/>
          </a:stretch>
        </p:blipFill>
        <p:spPr>
          <a:xfrm>
            <a:off x="785351" y="2271116"/>
            <a:ext cx="2385647" cy="1778765"/>
          </a:xfrm>
          <a:prstGeom prst="rect">
            <a:avLst/>
          </a:prstGeom>
          <a:effectLst>
            <a:outerShdw blurRad="50800" dist="38100" dir="2700000" algn="tl" rotWithShape="0">
              <a:prstClr val="black">
                <a:alpha val="40000"/>
              </a:prstClr>
            </a:outerShdw>
          </a:effectLst>
        </p:spPr>
      </p:pic>
      <p:pic>
        <p:nvPicPr>
          <p:cNvPr id="15" name="Grafik 14">
            <a:extLst>
              <a:ext uri="{FF2B5EF4-FFF2-40B4-BE49-F238E27FC236}">
                <a16:creationId xmlns:a16="http://schemas.microsoft.com/office/drawing/2014/main" id="{E6873FE1-73AA-0517-6183-78698050C9B9}"/>
              </a:ext>
            </a:extLst>
          </p:cNvPr>
          <p:cNvPicPr>
            <a:picLocks noChangeAspect="1"/>
          </p:cNvPicPr>
          <p:nvPr/>
        </p:nvPicPr>
        <p:blipFill>
          <a:blip r:embed="rId4"/>
          <a:stretch>
            <a:fillRect/>
          </a:stretch>
        </p:blipFill>
        <p:spPr>
          <a:xfrm>
            <a:off x="4870121" y="4121941"/>
            <a:ext cx="1136536" cy="1603390"/>
          </a:xfrm>
          <a:prstGeom prst="rect">
            <a:avLst/>
          </a:prstGeom>
          <a:effectLst>
            <a:outerShdw blurRad="50800" dist="38100" dir="2700000" algn="tl" rotWithShape="0">
              <a:prstClr val="black">
                <a:alpha val="40000"/>
              </a:prstClr>
            </a:outerShdw>
          </a:effectLst>
        </p:spPr>
      </p:pic>
      <p:pic>
        <p:nvPicPr>
          <p:cNvPr id="18" name="Grafik 17">
            <a:extLst>
              <a:ext uri="{FF2B5EF4-FFF2-40B4-BE49-F238E27FC236}">
                <a16:creationId xmlns:a16="http://schemas.microsoft.com/office/drawing/2014/main" id="{B2D5F7F7-88E9-EEA4-D6A7-873C3FEE1103}"/>
              </a:ext>
            </a:extLst>
          </p:cNvPr>
          <p:cNvPicPr>
            <a:picLocks noChangeAspect="1"/>
          </p:cNvPicPr>
          <p:nvPr/>
        </p:nvPicPr>
        <p:blipFill>
          <a:blip r:embed="rId5"/>
          <a:stretch>
            <a:fillRect/>
          </a:stretch>
        </p:blipFill>
        <p:spPr>
          <a:xfrm>
            <a:off x="432376" y="4572396"/>
            <a:ext cx="1508592" cy="2120596"/>
          </a:xfrm>
          <a:prstGeom prst="rect">
            <a:avLst/>
          </a:prstGeom>
          <a:effectLst>
            <a:outerShdw blurRad="50800" dist="38100" dir="2700000" algn="tl" rotWithShape="0">
              <a:prstClr val="black">
                <a:alpha val="40000"/>
              </a:prstClr>
            </a:outerShdw>
          </a:effectLst>
        </p:spPr>
      </p:pic>
      <p:sp>
        <p:nvSpPr>
          <p:cNvPr id="20" name="Textfeld 19">
            <a:extLst>
              <a:ext uri="{FF2B5EF4-FFF2-40B4-BE49-F238E27FC236}">
                <a16:creationId xmlns:a16="http://schemas.microsoft.com/office/drawing/2014/main" id="{29B22C67-7321-49DC-9B88-51834CB8ED77}"/>
              </a:ext>
            </a:extLst>
          </p:cNvPr>
          <p:cNvSpPr txBox="1"/>
          <p:nvPr/>
        </p:nvSpPr>
        <p:spPr>
          <a:xfrm>
            <a:off x="1777587" y="6054180"/>
            <a:ext cx="848821" cy="369332"/>
          </a:xfrm>
          <a:prstGeom prst="rect">
            <a:avLst/>
          </a:prstGeom>
          <a:solidFill>
            <a:srgbClr val="006FB4"/>
          </a:solidFill>
          <a:ln>
            <a:solidFill>
              <a:schemeClr val="bg1">
                <a:lumMod val="50000"/>
              </a:schemeClr>
            </a:solidFill>
          </a:ln>
        </p:spPr>
        <p:txBody>
          <a:bodyPr wrap="square" rtlCol="0">
            <a:spAutoFit/>
          </a:bodyPr>
          <a:lstStyle/>
          <a:p>
            <a:pPr algn="ctr"/>
            <a:r>
              <a:rPr lang="de-DE" b="1" dirty="0">
                <a:solidFill>
                  <a:srgbClr val="FABB21"/>
                </a:solidFill>
              </a:rPr>
              <a:t>Guides</a:t>
            </a:r>
            <a:endParaRPr lang="en-GB" b="1" dirty="0">
              <a:solidFill>
                <a:srgbClr val="FABB21"/>
              </a:solidFill>
            </a:endParaRPr>
          </a:p>
        </p:txBody>
      </p:sp>
      <p:pic>
        <p:nvPicPr>
          <p:cNvPr id="40" name="Grafik 39">
            <a:extLst>
              <a:ext uri="{FF2B5EF4-FFF2-40B4-BE49-F238E27FC236}">
                <a16:creationId xmlns:a16="http://schemas.microsoft.com/office/drawing/2014/main" id="{98E57F1C-9C4B-9BBC-FE75-3838BDEF24C9}"/>
              </a:ext>
            </a:extLst>
          </p:cNvPr>
          <p:cNvPicPr>
            <a:picLocks noChangeAspect="1"/>
          </p:cNvPicPr>
          <p:nvPr/>
        </p:nvPicPr>
        <p:blipFill>
          <a:blip r:embed="rId6"/>
          <a:stretch>
            <a:fillRect/>
          </a:stretch>
        </p:blipFill>
        <p:spPr>
          <a:xfrm>
            <a:off x="8951329" y="4799129"/>
            <a:ext cx="1819780" cy="1125700"/>
          </a:xfrm>
          <a:prstGeom prst="rect">
            <a:avLst/>
          </a:prstGeom>
          <a:solidFill>
            <a:srgbClr val="006FB4"/>
          </a:solidFill>
          <a:effectLst>
            <a:outerShdw blurRad="50800" dist="38100" dir="2700000" algn="tl" rotWithShape="0">
              <a:prstClr val="black">
                <a:alpha val="40000"/>
              </a:prstClr>
            </a:outerShdw>
          </a:effectLst>
        </p:spPr>
      </p:pic>
      <p:pic>
        <p:nvPicPr>
          <p:cNvPr id="3" name="Grafik 2">
            <a:extLst>
              <a:ext uri="{FF2B5EF4-FFF2-40B4-BE49-F238E27FC236}">
                <a16:creationId xmlns:a16="http://schemas.microsoft.com/office/drawing/2014/main" id="{C9EAEA91-120F-FE2A-FB84-FB818DB4A796}"/>
              </a:ext>
            </a:extLst>
          </p:cNvPr>
          <p:cNvPicPr>
            <a:picLocks noChangeAspect="1"/>
          </p:cNvPicPr>
          <p:nvPr/>
        </p:nvPicPr>
        <p:blipFill>
          <a:blip r:embed="rId7"/>
          <a:stretch>
            <a:fillRect/>
          </a:stretch>
        </p:blipFill>
        <p:spPr>
          <a:xfrm>
            <a:off x="3766710" y="2397924"/>
            <a:ext cx="1750872" cy="1481035"/>
          </a:xfrm>
          <a:prstGeom prst="rect">
            <a:avLst/>
          </a:prstGeom>
          <a:effectLst>
            <a:outerShdw blurRad="50800" dist="38100" dir="2700000" algn="tl" rotWithShape="0">
              <a:prstClr val="black">
                <a:alpha val="40000"/>
              </a:prstClr>
            </a:outerShdw>
          </a:effectLst>
        </p:spPr>
      </p:pic>
      <p:sp>
        <p:nvSpPr>
          <p:cNvPr id="4" name="Textfeld 2">
            <a:extLst>
              <a:ext uri="{FF2B5EF4-FFF2-40B4-BE49-F238E27FC236}">
                <a16:creationId xmlns:a16="http://schemas.microsoft.com/office/drawing/2014/main" id="{2E39DDC8-4BB7-5267-70E7-0444D6876CCD}"/>
              </a:ext>
            </a:extLst>
          </p:cNvPr>
          <p:cNvSpPr txBox="1"/>
          <p:nvPr/>
        </p:nvSpPr>
        <p:spPr>
          <a:xfrm>
            <a:off x="3869322" y="3775869"/>
            <a:ext cx="1130357" cy="307777"/>
          </a:xfrm>
          <a:prstGeom prst="rect">
            <a:avLst/>
          </a:prstGeom>
          <a:solidFill>
            <a:srgbClr val="006FB4"/>
          </a:solidFill>
          <a:ln>
            <a:solidFill>
              <a:schemeClr val="bg1">
                <a:lumMod val="50000"/>
              </a:schemeClr>
            </a:solidFill>
          </a:ln>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de-DE" b="1" dirty="0">
                <a:solidFill>
                  <a:srgbClr val="FABB21"/>
                </a:solidFill>
              </a:rPr>
              <a:t>Podcast</a:t>
            </a:r>
            <a:endParaRPr lang="en-GB" b="1" dirty="0">
              <a:solidFill>
                <a:srgbClr val="FABB21"/>
              </a:solidFill>
            </a:endParaRPr>
          </a:p>
        </p:txBody>
      </p:sp>
      <p:pic>
        <p:nvPicPr>
          <p:cNvPr id="5" name="Grafik 4">
            <a:extLst>
              <a:ext uri="{FF2B5EF4-FFF2-40B4-BE49-F238E27FC236}">
                <a16:creationId xmlns:a16="http://schemas.microsoft.com/office/drawing/2014/main" id="{3B126808-B7E6-5435-505D-A161999E40A5}"/>
              </a:ext>
            </a:extLst>
          </p:cNvPr>
          <p:cNvPicPr>
            <a:picLocks noChangeAspect="1"/>
          </p:cNvPicPr>
          <p:nvPr/>
        </p:nvPicPr>
        <p:blipFill>
          <a:blip r:embed="rId8"/>
          <a:stretch>
            <a:fillRect/>
          </a:stretch>
        </p:blipFill>
        <p:spPr>
          <a:xfrm>
            <a:off x="2143353" y="3551491"/>
            <a:ext cx="1483306" cy="2081203"/>
          </a:xfrm>
          <a:prstGeom prst="rect">
            <a:avLst/>
          </a:prstGeom>
          <a:effectLst>
            <a:outerShdw blurRad="50800" dist="38100" dir="2700000" algn="tl" rotWithShape="0">
              <a:prstClr val="black">
                <a:alpha val="40000"/>
              </a:prstClr>
            </a:outerShdw>
          </a:effectLst>
        </p:spPr>
      </p:pic>
      <p:sp>
        <p:nvSpPr>
          <p:cNvPr id="12" name="Textfeld 11">
            <a:extLst>
              <a:ext uri="{FF2B5EF4-FFF2-40B4-BE49-F238E27FC236}">
                <a16:creationId xmlns:a16="http://schemas.microsoft.com/office/drawing/2014/main" id="{4B84BD09-EB10-97DE-7F55-F5B255267644}"/>
              </a:ext>
            </a:extLst>
          </p:cNvPr>
          <p:cNvSpPr txBox="1"/>
          <p:nvPr/>
        </p:nvSpPr>
        <p:spPr>
          <a:xfrm>
            <a:off x="476922" y="3760822"/>
            <a:ext cx="1540482" cy="369332"/>
          </a:xfrm>
          <a:prstGeom prst="rect">
            <a:avLst/>
          </a:prstGeom>
          <a:solidFill>
            <a:srgbClr val="006FB4"/>
          </a:solidFill>
          <a:ln>
            <a:solidFill>
              <a:schemeClr val="bg1">
                <a:lumMod val="50000"/>
              </a:schemeClr>
            </a:solidFill>
          </a:ln>
        </p:spPr>
        <p:txBody>
          <a:bodyPr wrap="square" rtlCol="0">
            <a:spAutoFit/>
          </a:bodyPr>
          <a:lstStyle/>
          <a:p>
            <a:pPr algn="ctr"/>
            <a:r>
              <a:rPr lang="de-DE" b="1" dirty="0" err="1">
                <a:solidFill>
                  <a:srgbClr val="FABB21"/>
                </a:solidFill>
              </a:rPr>
              <a:t>Infographics</a:t>
            </a:r>
            <a:endParaRPr lang="en-GB" b="1" dirty="0">
              <a:solidFill>
                <a:srgbClr val="FABB21"/>
              </a:solidFill>
            </a:endParaRPr>
          </a:p>
        </p:txBody>
      </p:sp>
      <p:pic>
        <p:nvPicPr>
          <p:cNvPr id="7" name="Grafik 6">
            <a:extLst>
              <a:ext uri="{FF2B5EF4-FFF2-40B4-BE49-F238E27FC236}">
                <a16:creationId xmlns:a16="http://schemas.microsoft.com/office/drawing/2014/main" id="{6C8C4F25-A864-A244-08FD-CC44997C6EB9}"/>
              </a:ext>
            </a:extLst>
          </p:cNvPr>
          <p:cNvPicPr>
            <a:picLocks noChangeAspect="1"/>
          </p:cNvPicPr>
          <p:nvPr/>
        </p:nvPicPr>
        <p:blipFill>
          <a:blip r:embed="rId9"/>
          <a:stretch>
            <a:fillRect/>
          </a:stretch>
        </p:blipFill>
        <p:spPr>
          <a:xfrm>
            <a:off x="3675702" y="4512878"/>
            <a:ext cx="1454782" cy="2072401"/>
          </a:xfrm>
          <a:prstGeom prst="rect">
            <a:avLst/>
          </a:prstGeom>
          <a:effectLst>
            <a:outerShdw blurRad="50800" dist="38100" dir="2700000" algn="tl" rotWithShape="0">
              <a:prstClr val="black">
                <a:alpha val="40000"/>
              </a:prstClr>
            </a:outerShdw>
          </a:effectLst>
        </p:spPr>
      </p:pic>
      <p:sp>
        <p:nvSpPr>
          <p:cNvPr id="22" name="Textfeld 21">
            <a:extLst>
              <a:ext uri="{FF2B5EF4-FFF2-40B4-BE49-F238E27FC236}">
                <a16:creationId xmlns:a16="http://schemas.microsoft.com/office/drawing/2014/main" id="{8B024617-41E4-4965-BC63-892CC1A7D93F}"/>
              </a:ext>
            </a:extLst>
          </p:cNvPr>
          <p:cNvSpPr txBox="1"/>
          <p:nvPr/>
        </p:nvSpPr>
        <p:spPr>
          <a:xfrm>
            <a:off x="4732055" y="5730630"/>
            <a:ext cx="1323997" cy="369332"/>
          </a:xfrm>
          <a:prstGeom prst="rect">
            <a:avLst/>
          </a:prstGeom>
          <a:solidFill>
            <a:srgbClr val="006FB4"/>
          </a:solidFill>
          <a:ln>
            <a:solidFill>
              <a:schemeClr val="bg1">
                <a:lumMod val="50000"/>
              </a:schemeClr>
            </a:solidFill>
          </a:ln>
        </p:spPr>
        <p:txBody>
          <a:bodyPr wrap="square" rtlCol="0">
            <a:spAutoFit/>
          </a:bodyPr>
          <a:lstStyle/>
          <a:p>
            <a:pPr algn="ctr"/>
            <a:r>
              <a:rPr lang="de-DE" b="1" dirty="0">
                <a:solidFill>
                  <a:srgbClr val="FABB21"/>
                </a:solidFill>
              </a:rPr>
              <a:t>Fact Sheets</a:t>
            </a:r>
            <a:endParaRPr lang="en-GB" b="1" dirty="0">
              <a:solidFill>
                <a:srgbClr val="FABB21"/>
              </a:solidFill>
            </a:endParaRPr>
          </a:p>
        </p:txBody>
      </p:sp>
      <p:pic>
        <p:nvPicPr>
          <p:cNvPr id="6" name="Grafik 5">
            <a:extLst>
              <a:ext uri="{FF2B5EF4-FFF2-40B4-BE49-F238E27FC236}">
                <a16:creationId xmlns:a16="http://schemas.microsoft.com/office/drawing/2014/main" id="{4C6886C9-3D15-6AA9-3C88-3D4DA09B32A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818493" y="3523387"/>
            <a:ext cx="1244417" cy="1760247"/>
          </a:xfrm>
          <a:prstGeom prst="rect">
            <a:avLst/>
          </a:prstGeom>
          <a:effectLst>
            <a:outerShdw blurRad="50800" dist="38100" dir="2700000" algn="tl" rotWithShape="0">
              <a:prstClr val="black">
                <a:alpha val="40000"/>
              </a:prstClr>
            </a:outerShdw>
          </a:effectLst>
        </p:spPr>
      </p:pic>
      <p:pic>
        <p:nvPicPr>
          <p:cNvPr id="13" name="Grafik 12">
            <a:extLst>
              <a:ext uri="{FF2B5EF4-FFF2-40B4-BE49-F238E27FC236}">
                <a16:creationId xmlns:a16="http://schemas.microsoft.com/office/drawing/2014/main" id="{5CAC9E87-9B37-FD12-3CD0-DAEFC4B5897D}"/>
              </a:ext>
            </a:extLst>
          </p:cNvPr>
          <p:cNvPicPr>
            <a:picLocks noChangeAspect="1"/>
          </p:cNvPicPr>
          <p:nvPr/>
        </p:nvPicPr>
        <p:blipFill>
          <a:blip r:embed="rId11"/>
          <a:stretch>
            <a:fillRect/>
          </a:stretch>
        </p:blipFill>
        <p:spPr>
          <a:xfrm>
            <a:off x="7622843" y="2168537"/>
            <a:ext cx="1508730" cy="2136192"/>
          </a:xfrm>
          <a:prstGeom prst="rect">
            <a:avLst/>
          </a:prstGeom>
          <a:effectLst>
            <a:outerShdw blurRad="50800" dist="38100" dir="2700000" algn="tl" rotWithShape="0">
              <a:prstClr val="black">
                <a:alpha val="40000"/>
              </a:prstClr>
            </a:outerShdw>
          </a:effectLst>
        </p:spPr>
      </p:pic>
      <p:pic>
        <p:nvPicPr>
          <p:cNvPr id="2" name="Grafik 1">
            <a:extLst>
              <a:ext uri="{FF2B5EF4-FFF2-40B4-BE49-F238E27FC236}">
                <a16:creationId xmlns:a16="http://schemas.microsoft.com/office/drawing/2014/main" id="{BE5AA3C1-F8DA-48FA-06B4-81D9CE63FD69}"/>
              </a:ext>
            </a:extLst>
          </p:cNvPr>
          <p:cNvPicPr>
            <a:picLocks noChangeAspect="1"/>
          </p:cNvPicPr>
          <p:nvPr/>
        </p:nvPicPr>
        <p:blipFill>
          <a:blip r:embed="rId12"/>
          <a:stretch>
            <a:fillRect/>
          </a:stretch>
        </p:blipFill>
        <p:spPr>
          <a:xfrm>
            <a:off x="10569727" y="1701140"/>
            <a:ext cx="1386747" cy="1959384"/>
          </a:xfrm>
          <a:prstGeom prst="rect">
            <a:avLst/>
          </a:prstGeom>
          <a:effectLst>
            <a:outerShdw blurRad="50800" dist="38100" dir="2700000" algn="tl" rotWithShape="0">
              <a:prstClr val="black">
                <a:alpha val="40000"/>
              </a:prstClr>
            </a:outerShdw>
          </a:effectLst>
        </p:spPr>
      </p:pic>
      <p:pic>
        <p:nvPicPr>
          <p:cNvPr id="27" name="Grafik 26">
            <a:extLst>
              <a:ext uri="{FF2B5EF4-FFF2-40B4-BE49-F238E27FC236}">
                <a16:creationId xmlns:a16="http://schemas.microsoft.com/office/drawing/2014/main" id="{B0EF29FB-B2B3-EB3D-A2B4-AC211B3FE3BA}"/>
              </a:ext>
            </a:extLst>
          </p:cNvPr>
          <p:cNvPicPr>
            <a:picLocks noChangeAspect="1"/>
          </p:cNvPicPr>
          <p:nvPr/>
        </p:nvPicPr>
        <p:blipFill>
          <a:blip r:embed="rId13"/>
          <a:stretch>
            <a:fillRect/>
          </a:stretch>
        </p:blipFill>
        <p:spPr>
          <a:xfrm>
            <a:off x="6110807" y="4747384"/>
            <a:ext cx="2632656" cy="1603390"/>
          </a:xfrm>
          <a:prstGeom prst="rect">
            <a:avLst/>
          </a:prstGeom>
          <a:effectLst>
            <a:outerShdw blurRad="50800" dist="38100" dir="2700000" algn="tl" rotWithShape="0">
              <a:prstClr val="black">
                <a:alpha val="40000"/>
              </a:prstClr>
            </a:outerShdw>
          </a:effectLst>
        </p:spPr>
      </p:pic>
      <p:pic>
        <p:nvPicPr>
          <p:cNvPr id="41" name="Grafik 40">
            <a:extLst>
              <a:ext uri="{FF2B5EF4-FFF2-40B4-BE49-F238E27FC236}">
                <a16:creationId xmlns:a16="http://schemas.microsoft.com/office/drawing/2014/main" id="{1D5580C2-DCF8-FBA5-926F-D5B68A301ECF}"/>
              </a:ext>
            </a:extLst>
          </p:cNvPr>
          <p:cNvPicPr>
            <a:picLocks noChangeAspect="1"/>
          </p:cNvPicPr>
          <p:nvPr/>
        </p:nvPicPr>
        <p:blipFill>
          <a:blip r:embed="rId14"/>
          <a:stretch>
            <a:fillRect/>
          </a:stretch>
        </p:blipFill>
        <p:spPr>
          <a:xfrm>
            <a:off x="7722045" y="5448027"/>
            <a:ext cx="2323322" cy="1212305"/>
          </a:xfrm>
          <a:prstGeom prst="rect">
            <a:avLst/>
          </a:prstGeom>
          <a:effectLst>
            <a:outerShdw blurRad="50800" dist="38100" dir="2700000" algn="tl" rotWithShape="0">
              <a:prstClr val="black">
                <a:alpha val="40000"/>
              </a:prstClr>
            </a:outerShdw>
          </a:effectLst>
        </p:spPr>
      </p:pic>
      <p:sp>
        <p:nvSpPr>
          <p:cNvPr id="43" name="Textfeld 42">
            <a:extLst>
              <a:ext uri="{FF2B5EF4-FFF2-40B4-BE49-F238E27FC236}">
                <a16:creationId xmlns:a16="http://schemas.microsoft.com/office/drawing/2014/main" id="{2370EA32-885C-BAB0-3244-72311FEC91DB}"/>
              </a:ext>
            </a:extLst>
          </p:cNvPr>
          <p:cNvSpPr txBox="1"/>
          <p:nvPr/>
        </p:nvSpPr>
        <p:spPr>
          <a:xfrm>
            <a:off x="9169194" y="6124168"/>
            <a:ext cx="2547331" cy="369332"/>
          </a:xfrm>
          <a:prstGeom prst="rect">
            <a:avLst/>
          </a:prstGeom>
          <a:solidFill>
            <a:srgbClr val="006FB4"/>
          </a:solidFill>
          <a:ln>
            <a:solidFill>
              <a:schemeClr val="bg1">
                <a:lumMod val="50000"/>
              </a:schemeClr>
            </a:solidFill>
          </a:ln>
        </p:spPr>
        <p:txBody>
          <a:bodyPr wrap="square" rtlCol="0">
            <a:spAutoFit/>
          </a:bodyPr>
          <a:lstStyle/>
          <a:p>
            <a:pPr algn="ctr"/>
            <a:r>
              <a:rPr lang="en-US" b="1" dirty="0">
                <a:solidFill>
                  <a:srgbClr val="FABB21"/>
                </a:solidFill>
              </a:rPr>
              <a:t>Audio-visual Material</a:t>
            </a:r>
          </a:p>
        </p:txBody>
      </p:sp>
      <p:sp>
        <p:nvSpPr>
          <p:cNvPr id="8" name="Titel 2">
            <a:extLst>
              <a:ext uri="{FF2B5EF4-FFF2-40B4-BE49-F238E27FC236}">
                <a16:creationId xmlns:a16="http://schemas.microsoft.com/office/drawing/2014/main" id="{62B7CCD5-469A-479F-56ED-9D0CE0ADB7B3}"/>
              </a:ext>
            </a:extLst>
          </p:cNvPr>
          <p:cNvSpPr>
            <a:spLocks noGrp="1"/>
          </p:cNvSpPr>
          <p:nvPr>
            <p:ph type="title"/>
          </p:nvPr>
        </p:nvSpPr>
        <p:spPr>
          <a:xfrm>
            <a:off x="624417" y="1556276"/>
            <a:ext cx="10972800" cy="936625"/>
          </a:xfrm>
        </p:spPr>
        <p:txBody>
          <a:bodyPr/>
          <a:lstStyle/>
          <a:p>
            <a:r>
              <a:rPr lang="de-DE" sz="2800" dirty="0"/>
              <a:t>Communication &amp; </a:t>
            </a:r>
            <a:r>
              <a:rPr lang="en-US" sz="2800" dirty="0"/>
              <a:t>Publication</a:t>
            </a:r>
            <a:r>
              <a:rPr lang="de-DE" sz="2800" dirty="0"/>
              <a:t> Formats</a:t>
            </a:r>
            <a:endParaRPr lang="en-GB" sz="2800" dirty="0"/>
          </a:p>
        </p:txBody>
      </p:sp>
      <p:pic>
        <p:nvPicPr>
          <p:cNvPr id="19" name="Grafik 18">
            <a:extLst>
              <a:ext uri="{FF2B5EF4-FFF2-40B4-BE49-F238E27FC236}">
                <a16:creationId xmlns:a16="http://schemas.microsoft.com/office/drawing/2014/main" id="{B73DFB8C-8E61-F5EA-BDD9-3430E0C313D6}"/>
              </a:ext>
            </a:extLst>
          </p:cNvPr>
          <p:cNvPicPr>
            <a:picLocks noChangeAspect="1"/>
          </p:cNvPicPr>
          <p:nvPr/>
        </p:nvPicPr>
        <p:blipFill>
          <a:blip r:embed="rId15"/>
          <a:stretch>
            <a:fillRect/>
          </a:stretch>
        </p:blipFill>
        <p:spPr>
          <a:xfrm>
            <a:off x="9338102" y="2168537"/>
            <a:ext cx="1541612" cy="2169320"/>
          </a:xfrm>
          <a:prstGeom prst="rect">
            <a:avLst/>
          </a:prstGeom>
          <a:effectLst>
            <a:outerShdw blurRad="50800" dist="38100" dir="2700000" algn="tl" rotWithShape="0">
              <a:prstClr val="black">
                <a:alpha val="40000"/>
              </a:prstClr>
            </a:outerShdw>
          </a:effectLst>
        </p:spPr>
      </p:pic>
      <p:pic>
        <p:nvPicPr>
          <p:cNvPr id="24" name="Grafik 23">
            <a:extLst>
              <a:ext uri="{FF2B5EF4-FFF2-40B4-BE49-F238E27FC236}">
                <a16:creationId xmlns:a16="http://schemas.microsoft.com/office/drawing/2014/main" id="{D90EAF83-3A12-F951-B98D-DC5F68C205F1}"/>
              </a:ext>
            </a:extLst>
          </p:cNvPr>
          <p:cNvPicPr>
            <a:picLocks noChangeAspect="1"/>
          </p:cNvPicPr>
          <p:nvPr/>
        </p:nvPicPr>
        <p:blipFill>
          <a:blip r:embed="rId16"/>
          <a:stretch>
            <a:fillRect/>
          </a:stretch>
        </p:blipFill>
        <p:spPr>
          <a:xfrm>
            <a:off x="6231304" y="2567809"/>
            <a:ext cx="1483306" cy="2087701"/>
          </a:xfrm>
          <a:prstGeom prst="rect">
            <a:avLst/>
          </a:prstGeom>
          <a:effectLst>
            <a:outerShdw blurRad="50800" dist="38100" dir="2700000" algn="tl" rotWithShape="0">
              <a:prstClr val="black">
                <a:alpha val="40000"/>
              </a:prstClr>
            </a:outerShdw>
          </a:effectLst>
        </p:spPr>
      </p:pic>
      <p:sp>
        <p:nvSpPr>
          <p:cNvPr id="14" name="Textfeld 13">
            <a:extLst>
              <a:ext uri="{FF2B5EF4-FFF2-40B4-BE49-F238E27FC236}">
                <a16:creationId xmlns:a16="http://schemas.microsoft.com/office/drawing/2014/main" id="{C4BCF92C-4EC9-AF72-BFE5-3B1CD3E1B215}"/>
              </a:ext>
            </a:extLst>
          </p:cNvPr>
          <p:cNvSpPr txBox="1"/>
          <p:nvPr/>
        </p:nvSpPr>
        <p:spPr>
          <a:xfrm>
            <a:off x="7009755" y="3338721"/>
            <a:ext cx="1323997" cy="369332"/>
          </a:xfrm>
          <a:prstGeom prst="rect">
            <a:avLst/>
          </a:prstGeom>
          <a:solidFill>
            <a:srgbClr val="006FB4"/>
          </a:solidFill>
          <a:ln>
            <a:solidFill>
              <a:schemeClr val="bg1">
                <a:lumMod val="50000"/>
              </a:schemeClr>
            </a:solidFill>
          </a:ln>
        </p:spPr>
        <p:txBody>
          <a:bodyPr wrap="square" rtlCol="0">
            <a:spAutoFit/>
          </a:bodyPr>
          <a:lstStyle/>
          <a:p>
            <a:pPr algn="ctr"/>
            <a:r>
              <a:rPr lang="de-DE" b="1" dirty="0">
                <a:solidFill>
                  <a:srgbClr val="FABB21"/>
                </a:solidFill>
              </a:rPr>
              <a:t>Bulletins</a:t>
            </a:r>
            <a:endParaRPr lang="en-GB" b="1" dirty="0">
              <a:solidFill>
                <a:srgbClr val="FABB21"/>
              </a:solidFill>
            </a:endParaRPr>
          </a:p>
        </p:txBody>
      </p:sp>
      <p:sp>
        <p:nvSpPr>
          <p:cNvPr id="34" name="Textfeld 33">
            <a:extLst>
              <a:ext uri="{FF2B5EF4-FFF2-40B4-BE49-F238E27FC236}">
                <a16:creationId xmlns:a16="http://schemas.microsoft.com/office/drawing/2014/main" id="{9E3E6A7E-A4FC-2F3A-FFCF-5D4E896331B2}"/>
              </a:ext>
            </a:extLst>
          </p:cNvPr>
          <p:cNvSpPr txBox="1"/>
          <p:nvPr/>
        </p:nvSpPr>
        <p:spPr>
          <a:xfrm>
            <a:off x="9500923" y="4309423"/>
            <a:ext cx="1762177" cy="369332"/>
          </a:xfrm>
          <a:prstGeom prst="rect">
            <a:avLst/>
          </a:prstGeom>
          <a:solidFill>
            <a:srgbClr val="006FB4"/>
          </a:solidFill>
          <a:ln>
            <a:solidFill>
              <a:schemeClr val="bg1">
                <a:lumMod val="50000"/>
              </a:schemeClr>
            </a:solidFill>
          </a:ln>
        </p:spPr>
        <p:txBody>
          <a:bodyPr wrap="square" rtlCol="0">
            <a:spAutoFit/>
          </a:bodyPr>
          <a:lstStyle/>
          <a:p>
            <a:pPr algn="ctr"/>
            <a:r>
              <a:rPr lang="de-DE" b="1" dirty="0">
                <a:solidFill>
                  <a:srgbClr val="FABB21"/>
                </a:solidFill>
              </a:rPr>
              <a:t>Case Studies</a:t>
            </a:r>
            <a:endParaRPr lang="en-GB" b="1" dirty="0">
              <a:solidFill>
                <a:srgbClr val="FABB21"/>
              </a:solidFill>
            </a:endParaRPr>
          </a:p>
        </p:txBody>
      </p:sp>
    </p:spTree>
    <p:extLst>
      <p:ext uri="{BB962C8B-B14F-4D97-AF65-F5344CB8AC3E}">
        <p14:creationId xmlns:p14="http://schemas.microsoft.com/office/powerpoint/2010/main" val="2102933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2F920-FC8D-B229-C9B5-D9AFDB97E9F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4784F01-3522-A39E-3C93-10AF8837A85E}"/>
              </a:ext>
            </a:extLst>
          </p:cNvPr>
          <p:cNvSpPr>
            <a:spLocks noGrp="1"/>
          </p:cNvSpPr>
          <p:nvPr>
            <p:ph type="title"/>
          </p:nvPr>
        </p:nvSpPr>
        <p:spPr/>
        <p:txBody>
          <a:bodyPr/>
          <a:lstStyle/>
          <a:p>
            <a:r>
              <a:rPr lang="de-DE" dirty="0" err="1"/>
              <a:t>Structure</a:t>
            </a:r>
            <a:r>
              <a:rPr lang="de-DE" dirty="0"/>
              <a:t> </a:t>
            </a:r>
            <a:r>
              <a:rPr lang="de-DE" dirty="0" err="1"/>
              <a:t>of</a:t>
            </a:r>
            <a:r>
              <a:rPr lang="de-DE" dirty="0"/>
              <a:t> Resources</a:t>
            </a:r>
            <a:endParaRPr lang="en-GB" dirty="0"/>
          </a:p>
        </p:txBody>
      </p:sp>
      <p:sp>
        <p:nvSpPr>
          <p:cNvPr id="4" name="Content Placeholder 3">
            <a:extLst>
              <a:ext uri="{FF2B5EF4-FFF2-40B4-BE49-F238E27FC236}">
                <a16:creationId xmlns:a16="http://schemas.microsoft.com/office/drawing/2014/main" id="{1ADBE916-C665-FF3A-9768-50B0A30C201A}"/>
              </a:ext>
            </a:extLst>
          </p:cNvPr>
          <p:cNvSpPr>
            <a:spLocks noGrp="1"/>
          </p:cNvSpPr>
          <p:nvPr>
            <p:ph idx="1"/>
          </p:nvPr>
        </p:nvSpPr>
        <p:spPr/>
        <p:txBody>
          <a:bodyPr/>
          <a:lstStyle/>
          <a:p>
            <a:r>
              <a:rPr lang="en-GB" dirty="0"/>
              <a:t>IP Basics </a:t>
            </a:r>
          </a:p>
          <a:p>
            <a:r>
              <a:rPr lang="en-GB" dirty="0"/>
              <a:t>IP in EU funded Projects </a:t>
            </a:r>
          </a:p>
          <a:p>
            <a:pPr lvl="1"/>
            <a:r>
              <a:rPr lang="en-GB" dirty="0"/>
              <a:t>Basic / Intermediate / Advanced level of knowledge</a:t>
            </a:r>
          </a:p>
          <a:p>
            <a:pPr lvl="1"/>
            <a:r>
              <a:rPr lang="en-GB" dirty="0"/>
              <a:t>Preparation Phase / Implementation Phase / Exploitation Phase </a:t>
            </a:r>
          </a:p>
          <a:p>
            <a:pPr lvl="1"/>
            <a:r>
              <a:rPr lang="en-GB" dirty="0"/>
              <a:t>Cases covering the full project lifecycle </a:t>
            </a:r>
          </a:p>
          <a:p>
            <a:r>
              <a:rPr lang="en-GB" dirty="0"/>
              <a:t>IP in Business </a:t>
            </a:r>
          </a:p>
          <a:p>
            <a:pPr lvl="1"/>
            <a:r>
              <a:rPr lang="en-GB" dirty="0"/>
              <a:t>Basic / Intermediate / Advanced level of knowledge</a:t>
            </a:r>
          </a:p>
          <a:p>
            <a:pPr lvl="1"/>
            <a:r>
              <a:rPr lang="en-GB" dirty="0"/>
              <a:t>Sector specific </a:t>
            </a:r>
          </a:p>
          <a:p>
            <a:pPr lvl="1"/>
            <a:r>
              <a:rPr lang="en-GB" dirty="0"/>
              <a:t>Industry – Academia </a:t>
            </a:r>
          </a:p>
        </p:txBody>
      </p:sp>
    </p:spTree>
    <p:extLst>
      <p:ext uri="{BB962C8B-B14F-4D97-AF65-F5344CB8AC3E}">
        <p14:creationId xmlns:p14="http://schemas.microsoft.com/office/powerpoint/2010/main" val="29652861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FF42E9-7703-9D18-9A1C-61C8D4538B4E}"/>
              </a:ext>
            </a:extLst>
          </p:cNvPr>
          <p:cNvSpPr>
            <a:spLocks noGrp="1"/>
          </p:cNvSpPr>
          <p:nvPr>
            <p:ph type="title"/>
          </p:nvPr>
        </p:nvSpPr>
        <p:spPr/>
        <p:txBody>
          <a:bodyPr/>
          <a:lstStyle/>
          <a:p>
            <a:r>
              <a:rPr lang="en-US" dirty="0"/>
              <a:t>The </a:t>
            </a:r>
            <a:r>
              <a:rPr lang="en-US" b="1" dirty="0"/>
              <a:t>European IP Helpdesk</a:t>
            </a:r>
            <a:r>
              <a:rPr lang="en-US" dirty="0"/>
              <a:t> offers specific training for</a:t>
            </a:r>
            <a:endParaRPr lang="de-DE" dirty="0"/>
          </a:p>
        </p:txBody>
      </p:sp>
      <p:sp>
        <p:nvSpPr>
          <p:cNvPr id="4" name="Content Placeholder 3">
            <a:extLst>
              <a:ext uri="{FF2B5EF4-FFF2-40B4-BE49-F238E27FC236}">
                <a16:creationId xmlns:a16="http://schemas.microsoft.com/office/drawing/2014/main" id="{C611CBD2-ECCF-FE3F-16ED-0FC074919ED0}"/>
              </a:ext>
            </a:extLst>
          </p:cNvPr>
          <p:cNvSpPr>
            <a:spLocks noGrp="1"/>
          </p:cNvSpPr>
          <p:nvPr>
            <p:ph idx="1"/>
          </p:nvPr>
        </p:nvSpPr>
        <p:spPr/>
        <p:txBody>
          <a:bodyPr/>
          <a:lstStyle/>
          <a:p>
            <a:pPr>
              <a:buFont typeface="Arial" panose="020B0604020202020204" pitchFamily="34" charset="0"/>
              <a:buChar char="•"/>
            </a:pPr>
            <a:r>
              <a:rPr lang="en-US" b="1" dirty="0"/>
              <a:t>Researchers</a:t>
            </a:r>
            <a:r>
              <a:rPr lang="en-US" dirty="0"/>
              <a:t> – on IP in Horizon Europe, Open Science, and exploitation</a:t>
            </a:r>
          </a:p>
          <a:p>
            <a:pPr>
              <a:buFont typeface="Arial" panose="020B0604020202020204" pitchFamily="34" charset="0"/>
              <a:buChar char="•"/>
            </a:pPr>
            <a:r>
              <a:rPr lang="en-US" b="1" dirty="0"/>
              <a:t>Start-ups &amp; SMEs</a:t>
            </a:r>
            <a:r>
              <a:rPr lang="en-US" dirty="0"/>
              <a:t> – on IP strategy, protection, and </a:t>
            </a:r>
            <a:r>
              <a:rPr lang="en-US" dirty="0" err="1"/>
              <a:t>commercialisation</a:t>
            </a:r>
            <a:endParaRPr lang="en-US" dirty="0"/>
          </a:p>
          <a:p>
            <a:pPr>
              <a:buFont typeface="Arial" panose="020B0604020202020204" pitchFamily="34" charset="0"/>
              <a:buChar char="•"/>
            </a:pPr>
            <a:r>
              <a:rPr lang="en-US" b="1" dirty="0"/>
              <a:t>National Contact Points (NCPs)</a:t>
            </a:r>
            <a:r>
              <a:rPr lang="en-US" dirty="0"/>
              <a:t> – to support advisory services on IP in EU funding</a:t>
            </a:r>
          </a:p>
          <a:p>
            <a:pPr>
              <a:buFont typeface="Arial" panose="020B0604020202020204" pitchFamily="34" charset="0"/>
              <a:buChar char="•"/>
            </a:pPr>
            <a:r>
              <a:rPr lang="en-US" b="1" dirty="0"/>
              <a:t>Technology Transfer Offices (TTOs)</a:t>
            </a:r>
            <a:r>
              <a:rPr lang="en-US" dirty="0"/>
              <a:t> – on licensing, spin-offs, and knowledge </a:t>
            </a:r>
            <a:r>
              <a:rPr lang="en-US" dirty="0" err="1"/>
              <a:t>valorisation</a:t>
            </a:r>
            <a:endParaRPr lang="en-US" dirty="0"/>
          </a:p>
          <a:p>
            <a:pPr>
              <a:buFont typeface="Arial" panose="020B0604020202020204" pitchFamily="34" charset="0"/>
              <a:buChar char="•"/>
            </a:pPr>
            <a:r>
              <a:rPr lang="en-US" b="1" dirty="0"/>
              <a:t>University staff &amp; research managers</a:t>
            </a:r>
            <a:r>
              <a:rPr lang="en-US" dirty="0"/>
              <a:t> – to strengthen institutional IP support</a:t>
            </a:r>
          </a:p>
          <a:p>
            <a:pPr>
              <a:buFont typeface="Arial" panose="020B0604020202020204" pitchFamily="34" charset="0"/>
              <a:buChar char="•"/>
            </a:pPr>
            <a:r>
              <a:rPr lang="en-US" b="1" dirty="0"/>
              <a:t>Innovation intermediaries</a:t>
            </a:r>
            <a:r>
              <a:rPr lang="en-US" dirty="0"/>
              <a:t> – including EEN, clusters, and incubators</a:t>
            </a:r>
          </a:p>
          <a:p>
            <a:pPr>
              <a:buFont typeface="Arial" panose="020B0604020202020204" pitchFamily="34" charset="0"/>
              <a:buChar char="•"/>
            </a:pPr>
            <a:r>
              <a:rPr lang="en-US" b="1" dirty="0"/>
              <a:t>Policy makers &amp; stakeholders</a:t>
            </a:r>
            <a:r>
              <a:rPr lang="en-US" dirty="0"/>
              <a:t> – on IP’s role in innovation ecosystems</a:t>
            </a:r>
          </a:p>
          <a:p>
            <a:endParaRPr lang="de-DE" dirty="0"/>
          </a:p>
        </p:txBody>
      </p:sp>
    </p:spTree>
    <p:extLst>
      <p:ext uri="{BB962C8B-B14F-4D97-AF65-F5344CB8AC3E}">
        <p14:creationId xmlns:p14="http://schemas.microsoft.com/office/powerpoint/2010/main" val="30965424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1F2D519-5ADD-E7E9-1B7F-CAC8B2FA3342}"/>
              </a:ext>
            </a:extLst>
          </p:cNvPr>
          <p:cNvSpPr>
            <a:spLocks noGrp="1"/>
          </p:cNvSpPr>
          <p:nvPr>
            <p:ph type="title"/>
          </p:nvPr>
        </p:nvSpPr>
        <p:spPr/>
        <p:txBody>
          <a:bodyPr/>
          <a:lstStyle/>
          <a:p>
            <a:r>
              <a:rPr lang="de-DE" i="0" dirty="0" err="1">
                <a:effectLst/>
                <a:latin typeface="arial" panose="020B0604020202020204" pitchFamily="34" charset="0"/>
              </a:rPr>
              <a:t>Upcoming</a:t>
            </a:r>
            <a:r>
              <a:rPr lang="de-DE" i="0" dirty="0">
                <a:effectLst/>
                <a:latin typeface="arial" panose="020B0604020202020204" pitchFamily="34" charset="0"/>
              </a:rPr>
              <a:t> </a:t>
            </a:r>
            <a:r>
              <a:rPr lang="de-DE" dirty="0">
                <a:latin typeface="arial" panose="020B0604020202020204" pitchFamily="34" charset="0"/>
              </a:rPr>
              <a:t>Training</a:t>
            </a:r>
            <a:endParaRPr lang="de-DE" dirty="0"/>
          </a:p>
        </p:txBody>
      </p:sp>
      <p:pic>
        <p:nvPicPr>
          <p:cNvPr id="13" name="Picture 12">
            <a:extLst>
              <a:ext uri="{FF2B5EF4-FFF2-40B4-BE49-F238E27FC236}">
                <a16:creationId xmlns:a16="http://schemas.microsoft.com/office/drawing/2014/main" id="{35317CE1-C995-88D6-0DA1-696787B7F9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440" y="2492896"/>
            <a:ext cx="3717032" cy="3717032"/>
          </a:xfrm>
          <a:prstGeom prst="rect">
            <a:avLst/>
          </a:prstGeom>
        </p:spPr>
      </p:pic>
      <p:pic>
        <p:nvPicPr>
          <p:cNvPr id="4" name="Picture 3">
            <a:extLst>
              <a:ext uri="{FF2B5EF4-FFF2-40B4-BE49-F238E27FC236}">
                <a16:creationId xmlns:a16="http://schemas.microsoft.com/office/drawing/2014/main" id="{FAB86C28-2F79-72ED-7376-711CFDB7F6A8}"/>
              </a:ext>
            </a:extLst>
          </p:cNvPr>
          <p:cNvPicPr>
            <a:picLocks noChangeAspect="1"/>
          </p:cNvPicPr>
          <p:nvPr/>
        </p:nvPicPr>
        <p:blipFill>
          <a:blip r:embed="rId4"/>
          <a:srcRect t="15041"/>
          <a:stretch>
            <a:fillRect/>
          </a:stretch>
        </p:blipFill>
        <p:spPr>
          <a:xfrm>
            <a:off x="5159896" y="1753871"/>
            <a:ext cx="6944260" cy="4473913"/>
          </a:xfrm>
          <a:prstGeom prst="rect">
            <a:avLst/>
          </a:prstGeom>
        </p:spPr>
      </p:pic>
      <p:sp>
        <p:nvSpPr>
          <p:cNvPr id="2" name="Textfeld 1">
            <a:extLst>
              <a:ext uri="{FF2B5EF4-FFF2-40B4-BE49-F238E27FC236}">
                <a16:creationId xmlns:a16="http://schemas.microsoft.com/office/drawing/2014/main" id="{32EDA669-B2C7-7C2C-0399-3B206882B40C}"/>
              </a:ext>
            </a:extLst>
          </p:cNvPr>
          <p:cNvSpPr txBox="1"/>
          <p:nvPr/>
        </p:nvSpPr>
        <p:spPr>
          <a:xfrm>
            <a:off x="9696400" y="6223683"/>
            <a:ext cx="2016224" cy="369332"/>
          </a:xfrm>
          <a:prstGeom prst="rect">
            <a:avLst/>
          </a:prstGeom>
          <a:noFill/>
        </p:spPr>
        <p:txBody>
          <a:bodyPr wrap="square" rtlCol="0">
            <a:spAutoFit/>
          </a:bodyPr>
          <a:lstStyle/>
          <a:p>
            <a:r>
              <a:rPr lang="de-DE" dirty="0">
                <a:highlight>
                  <a:srgbClr val="00FFFF"/>
                </a:highlight>
              </a:rPr>
              <a:t>Not Exhaustive</a:t>
            </a:r>
          </a:p>
        </p:txBody>
      </p:sp>
    </p:spTree>
    <p:extLst>
      <p:ext uri="{BB962C8B-B14F-4D97-AF65-F5344CB8AC3E}">
        <p14:creationId xmlns:p14="http://schemas.microsoft.com/office/powerpoint/2010/main" val="4199966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DBF19-4056-A5AC-142D-30C8D96857D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26B6396-5D73-8DEB-788A-16B7A1AC1C6D}"/>
              </a:ext>
            </a:extLst>
          </p:cNvPr>
          <p:cNvSpPr>
            <a:spLocks noGrp="1"/>
          </p:cNvSpPr>
          <p:nvPr>
            <p:ph type="title"/>
          </p:nvPr>
        </p:nvSpPr>
        <p:spPr/>
        <p:txBody>
          <a:bodyPr/>
          <a:lstStyle/>
          <a:p>
            <a:r>
              <a:rPr lang="de-DE" dirty="0" err="1"/>
              <a:t>Tailored</a:t>
            </a:r>
            <a:r>
              <a:rPr lang="de-DE" dirty="0"/>
              <a:t> IP Training </a:t>
            </a:r>
            <a:r>
              <a:rPr lang="de-DE" dirty="0" err="1"/>
              <a:t>for</a:t>
            </a:r>
            <a:r>
              <a:rPr lang="de-DE" dirty="0"/>
              <a:t> EU Funding Programmes</a:t>
            </a:r>
          </a:p>
        </p:txBody>
      </p:sp>
      <p:sp>
        <p:nvSpPr>
          <p:cNvPr id="9" name="Content Placeholder 8">
            <a:extLst>
              <a:ext uri="{FF2B5EF4-FFF2-40B4-BE49-F238E27FC236}">
                <a16:creationId xmlns:a16="http://schemas.microsoft.com/office/drawing/2014/main" id="{8F8120F6-ED84-79F2-420C-8813DDACCA30}"/>
              </a:ext>
            </a:extLst>
          </p:cNvPr>
          <p:cNvSpPr>
            <a:spLocks noGrp="1"/>
          </p:cNvSpPr>
          <p:nvPr>
            <p:ph idx="1"/>
          </p:nvPr>
        </p:nvSpPr>
        <p:spPr/>
        <p:txBody>
          <a:bodyPr/>
          <a:lstStyle/>
          <a:p>
            <a:r>
              <a:rPr lang="de-DE" sz="2800" dirty="0"/>
              <a:t>EIC (Pathfinder, Transition, </a:t>
            </a:r>
            <a:r>
              <a:rPr lang="de-DE" sz="2800" dirty="0" err="1"/>
              <a:t>Accelerator</a:t>
            </a:r>
            <a:r>
              <a:rPr lang="de-DE" sz="2800" dirty="0"/>
              <a:t>)</a:t>
            </a:r>
          </a:p>
          <a:p>
            <a:r>
              <a:rPr lang="de-DE" sz="2800" dirty="0"/>
              <a:t>MSCA (Marie </a:t>
            </a:r>
            <a:r>
              <a:rPr lang="de-DE" sz="2800" dirty="0" err="1"/>
              <a:t>Skłodowska</a:t>
            </a:r>
            <a:r>
              <a:rPr lang="de-DE" sz="2800" dirty="0"/>
              <a:t>-Curie Actions)</a:t>
            </a:r>
          </a:p>
          <a:p>
            <a:r>
              <a:rPr lang="de-DE" sz="2800" dirty="0"/>
              <a:t>Horizon Europe Collaborative Projects (RIA, IA, CSA)</a:t>
            </a:r>
          </a:p>
          <a:p>
            <a:r>
              <a:rPr lang="de-DE" sz="2800" dirty="0"/>
              <a:t>Lump </a:t>
            </a:r>
            <a:r>
              <a:rPr lang="de-DE" sz="2800" dirty="0" err="1"/>
              <a:t>Sum</a:t>
            </a:r>
            <a:r>
              <a:rPr lang="de-DE" sz="2800" dirty="0"/>
              <a:t> Projects</a:t>
            </a:r>
          </a:p>
          <a:p>
            <a:r>
              <a:rPr lang="de-DE" sz="2800" dirty="0" err="1"/>
              <a:t>Widening</a:t>
            </a:r>
            <a:r>
              <a:rPr lang="de-DE" sz="2800" dirty="0"/>
              <a:t> </a:t>
            </a:r>
            <a:r>
              <a:rPr lang="de-DE" sz="2800" dirty="0" err="1"/>
              <a:t>Participation</a:t>
            </a:r>
            <a:r>
              <a:rPr lang="de-DE" sz="2800" dirty="0"/>
              <a:t> &amp; </a:t>
            </a:r>
            <a:r>
              <a:rPr lang="de-DE" sz="2800" dirty="0" err="1"/>
              <a:t>Spreading</a:t>
            </a:r>
            <a:r>
              <a:rPr lang="de-DE" sz="2800" dirty="0"/>
              <a:t> Excellence</a:t>
            </a:r>
          </a:p>
          <a:p>
            <a:r>
              <a:rPr lang="de-DE" sz="2800" dirty="0"/>
              <a:t>Interregional Innovation Investments (I3)</a:t>
            </a:r>
          </a:p>
        </p:txBody>
      </p:sp>
    </p:spTree>
    <p:extLst>
      <p:ext uri="{BB962C8B-B14F-4D97-AF65-F5344CB8AC3E}">
        <p14:creationId xmlns:p14="http://schemas.microsoft.com/office/powerpoint/2010/main" val="3567789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220ECD4-C39C-7439-A668-883DC1C64EA9}"/>
              </a:ext>
            </a:extLst>
          </p:cNvPr>
          <p:cNvSpPr>
            <a:spLocks noGrp="1"/>
          </p:cNvSpPr>
          <p:nvPr>
            <p:ph type="title"/>
          </p:nvPr>
        </p:nvSpPr>
        <p:spPr/>
        <p:txBody>
          <a:bodyPr/>
          <a:lstStyle/>
          <a:p>
            <a:r>
              <a:rPr lang="de-DE" dirty="0" err="1"/>
              <a:t>Sector-Specific</a:t>
            </a:r>
            <a:r>
              <a:rPr lang="de-DE" dirty="0"/>
              <a:t> IP Training Topics</a:t>
            </a:r>
          </a:p>
        </p:txBody>
      </p:sp>
      <p:sp>
        <p:nvSpPr>
          <p:cNvPr id="10" name="Content Placeholder 9">
            <a:extLst>
              <a:ext uri="{FF2B5EF4-FFF2-40B4-BE49-F238E27FC236}">
                <a16:creationId xmlns:a16="http://schemas.microsoft.com/office/drawing/2014/main" id="{87C37A74-56AD-67E1-B2C0-459CAA4D9129}"/>
              </a:ext>
            </a:extLst>
          </p:cNvPr>
          <p:cNvSpPr>
            <a:spLocks noGrp="1"/>
          </p:cNvSpPr>
          <p:nvPr>
            <p:ph idx="1"/>
          </p:nvPr>
        </p:nvSpPr>
        <p:spPr/>
        <p:txBody>
          <a:bodyPr/>
          <a:lstStyle/>
          <a:p>
            <a:r>
              <a:rPr lang="de-DE" sz="2400" dirty="0"/>
              <a:t>Quantum Technologies</a:t>
            </a:r>
          </a:p>
          <a:p>
            <a:r>
              <a:rPr lang="de-DE" sz="2400" dirty="0"/>
              <a:t>Medtech</a:t>
            </a:r>
          </a:p>
          <a:p>
            <a:r>
              <a:rPr lang="de-DE" sz="2400" dirty="0" err="1"/>
              <a:t>Biotech</a:t>
            </a:r>
            <a:endParaRPr lang="de-DE" sz="2400" dirty="0"/>
          </a:p>
          <a:p>
            <a:r>
              <a:rPr lang="de-DE" sz="2400" dirty="0" err="1"/>
              <a:t>Artificial</a:t>
            </a:r>
            <a:r>
              <a:rPr lang="de-DE" sz="2400" dirty="0"/>
              <a:t> </a:t>
            </a:r>
            <a:r>
              <a:rPr lang="de-DE" sz="2400" dirty="0" err="1"/>
              <a:t>Intelligence</a:t>
            </a:r>
            <a:r>
              <a:rPr lang="de-DE" sz="2400" dirty="0"/>
              <a:t> (AI)</a:t>
            </a:r>
          </a:p>
          <a:p>
            <a:r>
              <a:rPr lang="de-DE" sz="2400" dirty="0"/>
              <a:t>Creative Industries</a:t>
            </a:r>
          </a:p>
          <a:p>
            <a:r>
              <a:rPr lang="de-DE" sz="2400" dirty="0"/>
              <a:t>Health &amp; Life Sciences</a:t>
            </a:r>
          </a:p>
          <a:p>
            <a:r>
              <a:rPr lang="de-DE" sz="2400" dirty="0"/>
              <a:t>Digital Communication &amp; Connectivity</a:t>
            </a:r>
          </a:p>
          <a:p>
            <a:r>
              <a:rPr lang="de-DE" sz="2400" dirty="0"/>
              <a:t>Green &amp; </a:t>
            </a:r>
            <a:r>
              <a:rPr lang="de-DE" sz="2400" dirty="0" err="1"/>
              <a:t>Sustainable</a:t>
            </a:r>
            <a:r>
              <a:rPr lang="de-DE" sz="2400" dirty="0"/>
              <a:t> Technologies</a:t>
            </a:r>
          </a:p>
        </p:txBody>
      </p:sp>
    </p:spTree>
    <p:extLst>
      <p:ext uri="{BB962C8B-B14F-4D97-AF65-F5344CB8AC3E}">
        <p14:creationId xmlns:p14="http://schemas.microsoft.com/office/powerpoint/2010/main" val="22473151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F5C4232-1258-5B4F-37F5-3DAE8709AACE}"/>
              </a:ext>
            </a:extLst>
          </p:cNvPr>
          <p:cNvSpPr>
            <a:spLocks noGrp="1"/>
          </p:cNvSpPr>
          <p:nvPr>
            <p:ph type="title"/>
          </p:nvPr>
        </p:nvSpPr>
        <p:spPr>
          <a:xfrm>
            <a:off x="609600" y="1124744"/>
            <a:ext cx="10972800" cy="936625"/>
          </a:xfrm>
        </p:spPr>
        <p:txBody>
          <a:bodyPr/>
          <a:lstStyle/>
          <a:p>
            <a:r>
              <a:rPr lang="de-DE" dirty="0"/>
              <a:t>Strategic Partnerships – Training </a:t>
            </a:r>
            <a:br>
              <a:rPr lang="de-DE" dirty="0"/>
            </a:br>
            <a:r>
              <a:rPr lang="de-DE" dirty="0"/>
              <a:t>Horizon </a:t>
            </a:r>
            <a:r>
              <a:rPr lang="de-DE" dirty="0" err="1"/>
              <a:t>Results</a:t>
            </a:r>
            <a:r>
              <a:rPr lang="de-DE" dirty="0"/>
              <a:t> </a:t>
            </a:r>
            <a:r>
              <a:rPr lang="de-DE" dirty="0" err="1"/>
              <a:t>Platform</a:t>
            </a:r>
            <a:r>
              <a:rPr lang="de-DE" dirty="0"/>
              <a:t> </a:t>
            </a:r>
          </a:p>
        </p:txBody>
      </p:sp>
      <p:pic>
        <p:nvPicPr>
          <p:cNvPr id="6" name="Picture 5">
            <a:extLst>
              <a:ext uri="{FF2B5EF4-FFF2-40B4-BE49-F238E27FC236}">
                <a16:creationId xmlns:a16="http://schemas.microsoft.com/office/drawing/2014/main" id="{C742706F-5BD5-A688-D271-CADAF8AACAA6}"/>
              </a:ext>
            </a:extLst>
          </p:cNvPr>
          <p:cNvPicPr>
            <a:picLocks noChangeAspect="1"/>
          </p:cNvPicPr>
          <p:nvPr/>
        </p:nvPicPr>
        <p:blipFill>
          <a:blip r:embed="rId3"/>
          <a:stretch>
            <a:fillRect/>
          </a:stretch>
        </p:blipFill>
        <p:spPr>
          <a:xfrm>
            <a:off x="8832304" y="1556792"/>
            <a:ext cx="3056436" cy="3976775"/>
          </a:xfrm>
          <a:prstGeom prst="rect">
            <a:avLst/>
          </a:prstGeom>
        </p:spPr>
      </p:pic>
      <p:pic>
        <p:nvPicPr>
          <p:cNvPr id="8" name="Picture 7">
            <a:extLst>
              <a:ext uri="{FF2B5EF4-FFF2-40B4-BE49-F238E27FC236}">
                <a16:creationId xmlns:a16="http://schemas.microsoft.com/office/drawing/2014/main" id="{CF7CA3FC-F6C5-B59B-DB63-7B5AD47CB11D}"/>
              </a:ext>
            </a:extLst>
          </p:cNvPr>
          <p:cNvPicPr>
            <a:picLocks noChangeAspect="1"/>
          </p:cNvPicPr>
          <p:nvPr/>
        </p:nvPicPr>
        <p:blipFill>
          <a:blip r:embed="rId4"/>
          <a:stretch>
            <a:fillRect/>
          </a:stretch>
        </p:blipFill>
        <p:spPr>
          <a:xfrm>
            <a:off x="5531714" y="2320481"/>
            <a:ext cx="3115625" cy="3754875"/>
          </a:xfrm>
          <a:prstGeom prst="rect">
            <a:avLst/>
          </a:prstGeom>
        </p:spPr>
      </p:pic>
      <p:pic>
        <p:nvPicPr>
          <p:cNvPr id="4" name="Picture 3">
            <a:extLst>
              <a:ext uri="{FF2B5EF4-FFF2-40B4-BE49-F238E27FC236}">
                <a16:creationId xmlns:a16="http://schemas.microsoft.com/office/drawing/2014/main" id="{0918B71C-4DFC-9B59-60C8-163BAC6E2AA8}"/>
              </a:ext>
            </a:extLst>
          </p:cNvPr>
          <p:cNvPicPr>
            <a:picLocks noChangeAspect="1"/>
          </p:cNvPicPr>
          <p:nvPr/>
        </p:nvPicPr>
        <p:blipFill>
          <a:blip r:embed="rId5"/>
          <a:stretch>
            <a:fillRect/>
          </a:stretch>
        </p:blipFill>
        <p:spPr>
          <a:xfrm>
            <a:off x="407368" y="2608513"/>
            <a:ext cx="4939382" cy="3466843"/>
          </a:xfrm>
          <a:prstGeom prst="rect">
            <a:avLst/>
          </a:prstGeom>
        </p:spPr>
      </p:pic>
    </p:spTree>
    <p:extLst>
      <p:ext uri="{BB962C8B-B14F-4D97-AF65-F5344CB8AC3E}">
        <p14:creationId xmlns:p14="http://schemas.microsoft.com/office/powerpoint/2010/main" val="39227262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8253B66-DE53-4DC1-FD6A-849B8C608735}"/>
              </a:ext>
            </a:extLst>
          </p:cNvPr>
          <p:cNvSpPr>
            <a:spLocks noGrp="1"/>
          </p:cNvSpPr>
          <p:nvPr>
            <p:ph type="title"/>
          </p:nvPr>
        </p:nvSpPr>
        <p:spPr>
          <a:xfrm>
            <a:off x="421021" y="1269276"/>
            <a:ext cx="10972800" cy="936625"/>
          </a:xfrm>
        </p:spPr>
        <p:txBody>
          <a:bodyPr/>
          <a:lstStyle/>
          <a:p>
            <a:r>
              <a:rPr lang="de-DE" dirty="0"/>
              <a:t>Strategic Partnerships – Training </a:t>
            </a:r>
            <a:br>
              <a:rPr lang="de-DE" dirty="0"/>
            </a:br>
            <a:r>
              <a:rPr lang="de-DE" dirty="0"/>
              <a:t>EPO / EIC</a:t>
            </a:r>
          </a:p>
        </p:txBody>
      </p:sp>
      <p:pic>
        <p:nvPicPr>
          <p:cNvPr id="6" name="Picture 5">
            <a:extLst>
              <a:ext uri="{FF2B5EF4-FFF2-40B4-BE49-F238E27FC236}">
                <a16:creationId xmlns:a16="http://schemas.microsoft.com/office/drawing/2014/main" id="{FDF92ECF-2FD2-2622-4131-1E2F512C0A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27080" y="2623181"/>
            <a:ext cx="3960440" cy="2226588"/>
          </a:xfrm>
          <a:prstGeom prst="rect">
            <a:avLst/>
          </a:prstGeom>
        </p:spPr>
      </p:pic>
      <p:pic>
        <p:nvPicPr>
          <p:cNvPr id="22" name="Picture 21">
            <a:extLst>
              <a:ext uri="{FF2B5EF4-FFF2-40B4-BE49-F238E27FC236}">
                <a16:creationId xmlns:a16="http://schemas.microsoft.com/office/drawing/2014/main" id="{E6D7CB29-9678-9186-4258-3C9AD177702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0401" y="4234819"/>
            <a:ext cx="4033358" cy="2268764"/>
          </a:xfrm>
          <a:prstGeom prst="rect">
            <a:avLst/>
          </a:prstGeom>
        </p:spPr>
      </p:pic>
      <p:pic>
        <p:nvPicPr>
          <p:cNvPr id="4" name="Picture 3">
            <a:extLst>
              <a:ext uri="{FF2B5EF4-FFF2-40B4-BE49-F238E27FC236}">
                <a16:creationId xmlns:a16="http://schemas.microsoft.com/office/drawing/2014/main" id="{5665E671-7DFC-0931-172A-4E8B81045A7A}"/>
              </a:ext>
            </a:extLst>
          </p:cNvPr>
          <p:cNvPicPr>
            <a:picLocks noChangeAspect="1"/>
          </p:cNvPicPr>
          <p:nvPr/>
        </p:nvPicPr>
        <p:blipFill>
          <a:blip r:embed="rId5"/>
          <a:stretch>
            <a:fillRect/>
          </a:stretch>
        </p:blipFill>
        <p:spPr>
          <a:xfrm>
            <a:off x="6960096" y="1340768"/>
            <a:ext cx="4921503" cy="5162815"/>
          </a:xfrm>
          <a:prstGeom prst="rect">
            <a:avLst/>
          </a:prstGeom>
        </p:spPr>
      </p:pic>
    </p:spTree>
    <p:extLst>
      <p:ext uri="{BB962C8B-B14F-4D97-AF65-F5344CB8AC3E}">
        <p14:creationId xmlns:p14="http://schemas.microsoft.com/office/powerpoint/2010/main" val="5847310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4">
            <a:extLst>
              <a:ext uri="{FF2B5EF4-FFF2-40B4-BE49-F238E27FC236}">
                <a16:creationId xmlns:a16="http://schemas.microsoft.com/office/drawing/2014/main" id="{E79BE7ED-74C8-D6CD-CBB7-FF69AC79B1FC}"/>
              </a:ext>
            </a:extLst>
          </p:cNvPr>
          <p:cNvSpPr>
            <a:spLocks noGrp="1"/>
          </p:cNvSpPr>
          <p:nvPr>
            <p:ph type="title"/>
          </p:nvPr>
        </p:nvSpPr>
        <p:spPr>
          <a:xfrm>
            <a:off x="552409" y="1412776"/>
            <a:ext cx="5543591" cy="1114023"/>
          </a:xfrm>
        </p:spPr>
        <p:txBody>
          <a:bodyPr/>
          <a:lstStyle/>
          <a:p>
            <a:r>
              <a:rPr lang="de-DE" dirty="0"/>
              <a:t>IP Ambassador Network</a:t>
            </a:r>
          </a:p>
        </p:txBody>
      </p:sp>
      <p:sp>
        <p:nvSpPr>
          <p:cNvPr id="7" name="Content Placeholder 5">
            <a:extLst>
              <a:ext uri="{FF2B5EF4-FFF2-40B4-BE49-F238E27FC236}">
                <a16:creationId xmlns:a16="http://schemas.microsoft.com/office/drawing/2014/main" id="{2E92CCD9-2C10-14A1-9473-3F6829C1B596}"/>
              </a:ext>
            </a:extLst>
          </p:cNvPr>
          <p:cNvSpPr txBox="1">
            <a:spLocks/>
          </p:cNvSpPr>
          <p:nvPr/>
        </p:nvSpPr>
        <p:spPr>
          <a:xfrm>
            <a:off x="999501" y="2132856"/>
            <a:ext cx="4588723" cy="3995462"/>
          </a:xfrm>
          <a:prstGeom prst="rect">
            <a:avLst/>
          </a:prstGeom>
        </p:spPr>
        <p:txBody>
          <a:bodyPr/>
          <a:lstStyle>
            <a:lvl1pPr marL="342900" indent="-342900" algn="l" defTabSz="914400" rtl="0" eaLnBrk="1" latinLnBrk="0" hangingPunct="1">
              <a:spcBef>
                <a:spcPct val="20000"/>
              </a:spcBef>
              <a:buClr>
                <a:srgbClr val="0F5494"/>
              </a:buClr>
              <a:buFont typeface="Arial" pitchFamily="34" charset="0"/>
              <a:buChar char="•"/>
              <a:defRPr sz="2200" i="0" kern="1200">
                <a:solidFill>
                  <a:srgbClr val="006FB4"/>
                </a:solidFill>
                <a:latin typeface="Arial" panose="020B0604020202020204" pitchFamily="34" charset="0"/>
                <a:ea typeface="Verdana" panose="020B0604030504040204" pitchFamily="34" charset="0"/>
                <a:cs typeface="Arial" panose="020B0604020202020204" pitchFamily="34" charset="0"/>
              </a:defRPr>
            </a:lvl1pPr>
            <a:lvl2pPr marL="742950" indent="-285750" algn="l" defTabSz="914400" rtl="0" eaLnBrk="1" latinLnBrk="0" hangingPunct="1">
              <a:spcBef>
                <a:spcPct val="20000"/>
              </a:spcBef>
              <a:buClr>
                <a:srgbClr val="FFD624"/>
              </a:buClr>
              <a:buFont typeface="Wingdings" pitchFamily="2" charset="2"/>
              <a:buChar char="§"/>
              <a:defRPr sz="2000" b="0" kern="1200">
                <a:solidFill>
                  <a:srgbClr val="006FB4"/>
                </a:solidFill>
                <a:latin typeface="Arial" panose="020B0604020202020204" pitchFamily="34" charset="0"/>
                <a:ea typeface="Verdana" panose="020B0604030504040204" pitchFamily="34" charset="0"/>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1800" kern="1200">
                <a:solidFill>
                  <a:srgbClr val="006FB4"/>
                </a:solidFill>
                <a:latin typeface="Arial" panose="020B0604020202020204" pitchFamily="34" charset="0"/>
                <a:ea typeface="Verdana" panose="020B0604030504040204" pitchFamily="34" charset="0"/>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de-DE" dirty="0" err="1"/>
              <a:t>Since</a:t>
            </a:r>
            <a:r>
              <a:rPr lang="de-DE" dirty="0"/>
              <a:t> </a:t>
            </a:r>
            <a:r>
              <a:rPr lang="de-DE" b="1" dirty="0"/>
              <a:t>2013</a:t>
            </a:r>
          </a:p>
          <a:p>
            <a:r>
              <a:rPr lang="en-US" b="1" dirty="0"/>
              <a:t>43</a:t>
            </a:r>
            <a:r>
              <a:rPr lang="en-US" dirty="0"/>
              <a:t> IP Ambassadors – </a:t>
            </a:r>
            <a:r>
              <a:rPr lang="en-US" b="1" dirty="0"/>
              <a:t>26</a:t>
            </a:r>
            <a:r>
              <a:rPr lang="en-US" dirty="0"/>
              <a:t> countries</a:t>
            </a:r>
          </a:p>
          <a:p>
            <a:r>
              <a:rPr lang="en-US" dirty="0"/>
              <a:t>Building </a:t>
            </a:r>
            <a:r>
              <a:rPr lang="en-US" b="1" dirty="0"/>
              <a:t>IP capacities </a:t>
            </a:r>
            <a:r>
              <a:rPr lang="en-US" dirty="0"/>
              <a:t>among European </a:t>
            </a:r>
            <a:r>
              <a:rPr lang="en-US" b="1" dirty="0"/>
              <a:t>SMEs</a:t>
            </a:r>
          </a:p>
          <a:p>
            <a:r>
              <a:rPr lang="en-US" dirty="0"/>
              <a:t>Overcoming </a:t>
            </a:r>
            <a:r>
              <a:rPr lang="en-US" b="1" dirty="0"/>
              <a:t>language</a:t>
            </a:r>
            <a:r>
              <a:rPr lang="en-US" dirty="0"/>
              <a:t> barriers</a:t>
            </a:r>
          </a:p>
          <a:p>
            <a:r>
              <a:rPr lang="en-US" dirty="0"/>
              <a:t>Making the topic more </a:t>
            </a:r>
            <a:r>
              <a:rPr lang="en-US" b="1" dirty="0"/>
              <a:t>accessible</a:t>
            </a:r>
          </a:p>
          <a:p>
            <a:r>
              <a:rPr lang="en-US" b="1" dirty="0"/>
              <a:t>Exchange</a:t>
            </a:r>
            <a:r>
              <a:rPr lang="en-US" dirty="0"/>
              <a:t> and </a:t>
            </a:r>
            <a:r>
              <a:rPr lang="en-US" b="1" dirty="0"/>
              <a:t>feedback</a:t>
            </a:r>
            <a:r>
              <a:rPr lang="en-US" dirty="0"/>
              <a:t> from ambassadors on needs of SMEs</a:t>
            </a:r>
          </a:p>
          <a:p>
            <a:r>
              <a:rPr lang="en-US" b="1" dirty="0"/>
              <a:t>Local</a:t>
            </a:r>
            <a:r>
              <a:rPr lang="en-US" dirty="0"/>
              <a:t> awareness and training events</a:t>
            </a:r>
            <a:endParaRPr lang="de-DE" dirty="0"/>
          </a:p>
        </p:txBody>
      </p:sp>
      <p:pic>
        <p:nvPicPr>
          <p:cNvPr id="11" name="Picture 10">
            <a:extLst>
              <a:ext uri="{FF2B5EF4-FFF2-40B4-BE49-F238E27FC236}">
                <a16:creationId xmlns:a16="http://schemas.microsoft.com/office/drawing/2014/main" id="{9894064F-2862-46B5-A2F5-E5B5713FD1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8224" y="2159136"/>
            <a:ext cx="3028709" cy="2304256"/>
          </a:xfrm>
          <a:prstGeom prst="rect">
            <a:avLst/>
          </a:prstGeom>
        </p:spPr>
      </p:pic>
      <p:pic>
        <p:nvPicPr>
          <p:cNvPr id="13" name="Picture 12">
            <a:extLst>
              <a:ext uri="{FF2B5EF4-FFF2-40B4-BE49-F238E27FC236}">
                <a16:creationId xmlns:a16="http://schemas.microsoft.com/office/drawing/2014/main" id="{A6AC4F5B-F05A-5A43-0C19-A53FC8DF95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12224" y="1101800"/>
            <a:ext cx="3919513" cy="2613008"/>
          </a:xfrm>
          <a:prstGeom prst="rect">
            <a:avLst/>
          </a:prstGeom>
        </p:spPr>
      </p:pic>
      <p:sp>
        <p:nvSpPr>
          <p:cNvPr id="2" name="Textfeld 1">
            <a:extLst>
              <a:ext uri="{FF2B5EF4-FFF2-40B4-BE49-F238E27FC236}">
                <a16:creationId xmlns:a16="http://schemas.microsoft.com/office/drawing/2014/main" id="{915DA491-6C96-C177-D848-059D3D128952}"/>
              </a:ext>
            </a:extLst>
          </p:cNvPr>
          <p:cNvSpPr txBox="1"/>
          <p:nvPr/>
        </p:nvSpPr>
        <p:spPr>
          <a:xfrm>
            <a:off x="7752184" y="4797152"/>
            <a:ext cx="4279553" cy="1200329"/>
          </a:xfrm>
          <a:prstGeom prst="rect">
            <a:avLst/>
          </a:prstGeom>
          <a:solidFill>
            <a:schemeClr val="accent1">
              <a:lumMod val="20000"/>
              <a:lumOff val="80000"/>
            </a:schemeClr>
          </a:solidFill>
        </p:spPr>
        <p:txBody>
          <a:bodyPr wrap="square" rtlCol="0">
            <a:spAutoFit/>
          </a:bodyPr>
          <a:lstStyle/>
          <a:p>
            <a:r>
              <a:rPr lang="de-DE" b="1" dirty="0">
                <a:solidFill>
                  <a:srgbClr val="006FB4"/>
                </a:solidFill>
              </a:rPr>
              <a:t>EEN-Contact in </a:t>
            </a:r>
            <a:r>
              <a:rPr lang="de-DE" b="1" dirty="0" err="1">
                <a:solidFill>
                  <a:srgbClr val="006FB4"/>
                </a:solidFill>
              </a:rPr>
              <a:t>Poland</a:t>
            </a:r>
            <a:r>
              <a:rPr lang="de-DE" b="1" dirty="0">
                <a:solidFill>
                  <a:srgbClr val="006FB4"/>
                </a:solidFill>
              </a:rPr>
              <a:t>: Tomasz </a:t>
            </a:r>
            <a:r>
              <a:rPr lang="de-DE" b="1" dirty="0" err="1">
                <a:solidFill>
                  <a:srgbClr val="006FB4"/>
                </a:solidFill>
              </a:rPr>
              <a:t>Łyżwiński</a:t>
            </a:r>
            <a:endParaRPr lang="de-DE" b="1" dirty="0">
              <a:solidFill>
                <a:srgbClr val="006FB4"/>
              </a:solidFill>
            </a:endParaRPr>
          </a:p>
          <a:p>
            <a:r>
              <a:rPr lang="en-US" b="1" dirty="0">
                <a:solidFill>
                  <a:srgbClr val="006FB4"/>
                </a:solidFill>
              </a:rPr>
              <a:t>Regional Centre for Innovation and Technology Transfer, Szczecin</a:t>
            </a:r>
            <a:endParaRPr lang="de-DE" b="1" dirty="0">
              <a:solidFill>
                <a:srgbClr val="006FB4"/>
              </a:solidFill>
            </a:endParaRPr>
          </a:p>
          <a:p>
            <a:endParaRPr lang="de-DE" b="1" dirty="0">
              <a:solidFill>
                <a:srgbClr val="006FB4"/>
              </a:solidFill>
            </a:endParaRPr>
          </a:p>
        </p:txBody>
      </p:sp>
    </p:spTree>
    <p:extLst>
      <p:ext uri="{BB962C8B-B14F-4D97-AF65-F5344CB8AC3E}">
        <p14:creationId xmlns:p14="http://schemas.microsoft.com/office/powerpoint/2010/main" val="18109970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0E17FC9E-181D-2C43-BC37-9AF7A89D17E1}"/>
              </a:ext>
            </a:extLst>
          </p:cNvPr>
          <p:cNvSpPr>
            <a:spLocks noGrp="1"/>
          </p:cNvSpPr>
          <p:nvPr>
            <p:ph type="ftr" sz="quarter" idx="11"/>
          </p:nvPr>
        </p:nvSpPr>
        <p:spPr/>
        <p:txBody>
          <a:bodyPr/>
          <a:lstStyle/>
          <a:p>
            <a:endParaRPr lang="en-GB" dirty="0"/>
          </a:p>
        </p:txBody>
      </p:sp>
      <p:sp>
        <p:nvSpPr>
          <p:cNvPr id="3" name="Titel 2">
            <a:extLst>
              <a:ext uri="{FF2B5EF4-FFF2-40B4-BE49-F238E27FC236}">
                <a16:creationId xmlns:a16="http://schemas.microsoft.com/office/drawing/2014/main" id="{D60B74EC-B606-046B-07B5-4B828875ECB7}"/>
              </a:ext>
            </a:extLst>
          </p:cNvPr>
          <p:cNvSpPr>
            <a:spLocks noGrp="1"/>
          </p:cNvSpPr>
          <p:nvPr>
            <p:ph type="title"/>
          </p:nvPr>
        </p:nvSpPr>
        <p:spPr/>
        <p:txBody>
          <a:bodyPr/>
          <a:lstStyle/>
          <a:p>
            <a:r>
              <a:rPr lang="de-DE" dirty="0" err="1"/>
              <a:t>Examples</a:t>
            </a:r>
            <a:r>
              <a:rPr lang="de-DE" dirty="0"/>
              <a:t> </a:t>
            </a:r>
            <a:r>
              <a:rPr lang="de-DE" dirty="0" err="1"/>
              <a:t>of</a:t>
            </a:r>
            <a:r>
              <a:rPr lang="de-DE" dirty="0"/>
              <a:t> </a:t>
            </a:r>
            <a:r>
              <a:rPr lang="de-DE" dirty="0" err="1"/>
              <a:t>other</a:t>
            </a:r>
            <a:r>
              <a:rPr lang="de-DE" dirty="0"/>
              <a:t> </a:t>
            </a:r>
            <a:r>
              <a:rPr lang="de-DE" dirty="0" err="1"/>
              <a:t>related</a:t>
            </a:r>
            <a:r>
              <a:rPr lang="de-DE" dirty="0"/>
              <a:t> </a:t>
            </a:r>
            <a:r>
              <a:rPr lang="de-DE" dirty="0" err="1"/>
              <a:t>IP&amp;Inno</a:t>
            </a:r>
            <a:r>
              <a:rPr lang="de-DE" dirty="0"/>
              <a:t> </a:t>
            </a:r>
            <a:r>
              <a:rPr lang="de-DE" dirty="0" err="1"/>
              <a:t>Activities</a:t>
            </a:r>
            <a:r>
              <a:rPr lang="de-DE" dirty="0"/>
              <a:t> </a:t>
            </a:r>
          </a:p>
        </p:txBody>
      </p:sp>
      <p:pic>
        <p:nvPicPr>
          <p:cNvPr id="5" name="Grafik 4">
            <a:extLst>
              <a:ext uri="{FF2B5EF4-FFF2-40B4-BE49-F238E27FC236}">
                <a16:creationId xmlns:a16="http://schemas.microsoft.com/office/drawing/2014/main" id="{41AD2142-A0E2-1920-2779-A7F4C9F596E3}"/>
              </a:ext>
            </a:extLst>
          </p:cNvPr>
          <p:cNvPicPr>
            <a:picLocks noChangeAspect="1"/>
          </p:cNvPicPr>
          <p:nvPr/>
        </p:nvPicPr>
        <p:blipFill>
          <a:blip r:embed="rId2"/>
          <a:stretch>
            <a:fillRect/>
          </a:stretch>
        </p:blipFill>
        <p:spPr>
          <a:xfrm>
            <a:off x="766507" y="2564904"/>
            <a:ext cx="2786113" cy="1048603"/>
          </a:xfrm>
          <a:prstGeom prst="rect">
            <a:avLst/>
          </a:prstGeom>
        </p:spPr>
      </p:pic>
      <p:pic>
        <p:nvPicPr>
          <p:cNvPr id="6" name="Grafik 5">
            <a:extLst>
              <a:ext uri="{FF2B5EF4-FFF2-40B4-BE49-F238E27FC236}">
                <a16:creationId xmlns:a16="http://schemas.microsoft.com/office/drawing/2014/main" id="{CFDAD41B-B5F9-123C-6FB0-D100E521229C}"/>
              </a:ext>
            </a:extLst>
          </p:cNvPr>
          <p:cNvPicPr>
            <a:picLocks noChangeAspect="1"/>
          </p:cNvPicPr>
          <p:nvPr/>
        </p:nvPicPr>
        <p:blipFill>
          <a:blip r:embed="rId3"/>
          <a:stretch>
            <a:fillRect/>
          </a:stretch>
        </p:blipFill>
        <p:spPr>
          <a:xfrm>
            <a:off x="7176120" y="2564904"/>
            <a:ext cx="3651821" cy="1353429"/>
          </a:xfrm>
          <a:prstGeom prst="rect">
            <a:avLst/>
          </a:prstGeom>
        </p:spPr>
      </p:pic>
      <p:pic>
        <p:nvPicPr>
          <p:cNvPr id="7" name="Grafik 6">
            <a:extLst>
              <a:ext uri="{FF2B5EF4-FFF2-40B4-BE49-F238E27FC236}">
                <a16:creationId xmlns:a16="http://schemas.microsoft.com/office/drawing/2014/main" id="{2BA13A6E-3C82-9F2C-6071-21C208B41CC8}"/>
              </a:ext>
            </a:extLst>
          </p:cNvPr>
          <p:cNvPicPr>
            <a:picLocks noChangeAspect="1"/>
          </p:cNvPicPr>
          <p:nvPr/>
        </p:nvPicPr>
        <p:blipFill>
          <a:blip r:embed="rId4"/>
          <a:stretch>
            <a:fillRect/>
          </a:stretch>
        </p:blipFill>
        <p:spPr>
          <a:xfrm>
            <a:off x="3935760" y="3979876"/>
            <a:ext cx="2880320" cy="1500166"/>
          </a:xfrm>
          <a:prstGeom prst="rect">
            <a:avLst/>
          </a:prstGeom>
        </p:spPr>
      </p:pic>
    </p:spTree>
    <p:extLst>
      <p:ext uri="{BB962C8B-B14F-4D97-AF65-F5344CB8AC3E}">
        <p14:creationId xmlns:p14="http://schemas.microsoft.com/office/powerpoint/2010/main" val="42554099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AFB15-4E3F-704C-2E47-9E8D1C6887FD}"/>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7C845E02-BF17-4094-7719-3BBA5DECCA8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9376" y="1196752"/>
            <a:ext cx="2790825" cy="1047750"/>
          </a:xfrm>
          <a:prstGeom prst="rect">
            <a:avLst/>
          </a:prstGeom>
        </p:spPr>
      </p:pic>
      <p:sp>
        <p:nvSpPr>
          <p:cNvPr id="8" name="TextBox 7">
            <a:extLst>
              <a:ext uri="{FF2B5EF4-FFF2-40B4-BE49-F238E27FC236}">
                <a16:creationId xmlns:a16="http://schemas.microsoft.com/office/drawing/2014/main" id="{0771CB9F-1A44-6737-AAC6-10BEDEE76EC5}"/>
              </a:ext>
            </a:extLst>
          </p:cNvPr>
          <p:cNvSpPr txBox="1"/>
          <p:nvPr/>
        </p:nvSpPr>
        <p:spPr>
          <a:xfrm>
            <a:off x="479376" y="2374551"/>
            <a:ext cx="9937104" cy="400110"/>
          </a:xfrm>
          <a:prstGeom prst="rect">
            <a:avLst/>
          </a:prstGeom>
          <a:noFill/>
        </p:spPr>
        <p:txBody>
          <a:bodyPr wrap="square">
            <a:spAutoFit/>
          </a:bodyPr>
          <a:lstStyle/>
          <a:p>
            <a:r>
              <a:rPr lang="en-US" sz="2000" b="1" dirty="0">
                <a:solidFill>
                  <a:srgbClr val="006FB4"/>
                </a:solidFill>
                <a:latin typeface="Arial" panose="020B0604020202020204" pitchFamily="34" charset="0"/>
                <a:ea typeface="Verdana" panose="020B0604030504040204" pitchFamily="34" charset="0"/>
                <a:cs typeface="Arial" panose="020B0604020202020204" pitchFamily="34" charset="0"/>
              </a:rPr>
              <a:t>Unpacking the possibilities of Intellectual Properties for Open Science </a:t>
            </a:r>
          </a:p>
        </p:txBody>
      </p:sp>
      <p:sp>
        <p:nvSpPr>
          <p:cNvPr id="10" name="TextBox 9">
            <a:extLst>
              <a:ext uri="{FF2B5EF4-FFF2-40B4-BE49-F238E27FC236}">
                <a16:creationId xmlns:a16="http://schemas.microsoft.com/office/drawing/2014/main" id="{AAF69BFB-AA6D-D452-72F7-7BD194A95D23}"/>
              </a:ext>
            </a:extLst>
          </p:cNvPr>
          <p:cNvSpPr txBox="1"/>
          <p:nvPr/>
        </p:nvSpPr>
        <p:spPr>
          <a:xfrm>
            <a:off x="767408" y="3744871"/>
            <a:ext cx="10801200" cy="2031325"/>
          </a:xfrm>
          <a:prstGeom prst="rect">
            <a:avLst/>
          </a:prstGeom>
          <a:noFill/>
        </p:spPr>
        <p:txBody>
          <a:bodyPr wrap="square" rtlCol="0">
            <a:spAutoFit/>
          </a:bodyPr>
          <a:lstStyle/>
          <a:p>
            <a:pPr marL="285750" indent="-285750" algn="just">
              <a:buFont typeface="Arial" panose="020B0604020202020204" pitchFamily="34" charset="0"/>
              <a:buChar char="•"/>
            </a:pPr>
            <a:r>
              <a:rPr lang="en-US" b="1" dirty="0">
                <a:solidFill>
                  <a:srgbClr val="006FB4"/>
                </a:solidFill>
              </a:rPr>
              <a:t>Mission and Leadership</a:t>
            </a:r>
            <a:r>
              <a:rPr lang="en-US" dirty="0">
                <a:solidFill>
                  <a:srgbClr val="006FB4"/>
                </a:solidFill>
              </a:rPr>
              <a:t>: IP4OS aims to enhance capacity in IP rights management to support Open Science and the dissemination of FAIR research outputs. The project is led by Kiel University, with eight partners in the consortium.  </a:t>
            </a:r>
          </a:p>
          <a:p>
            <a:pPr marL="285750" indent="-285750" algn="just">
              <a:buFont typeface="Arial" panose="020B0604020202020204" pitchFamily="34" charset="0"/>
              <a:buChar char="•"/>
            </a:pPr>
            <a:endParaRPr lang="en-US" dirty="0">
              <a:solidFill>
                <a:srgbClr val="006FB4"/>
              </a:solidFill>
            </a:endParaRPr>
          </a:p>
          <a:p>
            <a:pPr marL="285750" indent="-285750" algn="just">
              <a:buFont typeface="Arial" panose="020B0604020202020204" pitchFamily="34" charset="0"/>
              <a:buChar char="•"/>
            </a:pPr>
            <a:r>
              <a:rPr lang="en-US" b="1" dirty="0">
                <a:solidFill>
                  <a:srgbClr val="006FB4"/>
                </a:solidFill>
              </a:rPr>
              <a:t>Key Activities</a:t>
            </a:r>
            <a:r>
              <a:rPr lang="en-US" dirty="0">
                <a:solidFill>
                  <a:srgbClr val="006FB4"/>
                </a:solidFill>
              </a:rPr>
              <a:t>: Developing a framework on IP and Open Science, publishing a best practice manual for researchers and technology transfer professionals, and focusing on advocacy, training, and community building. </a:t>
            </a:r>
            <a:endParaRPr lang="de-DE" dirty="0">
              <a:solidFill>
                <a:srgbClr val="006FB4"/>
              </a:solidFill>
            </a:endParaRPr>
          </a:p>
        </p:txBody>
      </p:sp>
      <p:sp>
        <p:nvSpPr>
          <p:cNvPr id="4" name="TextBox 3">
            <a:extLst>
              <a:ext uri="{FF2B5EF4-FFF2-40B4-BE49-F238E27FC236}">
                <a16:creationId xmlns:a16="http://schemas.microsoft.com/office/drawing/2014/main" id="{28F0B20D-628C-1DEF-9CEC-CDB4721AA306}"/>
              </a:ext>
            </a:extLst>
          </p:cNvPr>
          <p:cNvSpPr txBox="1"/>
          <p:nvPr/>
        </p:nvSpPr>
        <p:spPr>
          <a:xfrm>
            <a:off x="4727848" y="5949280"/>
            <a:ext cx="6095158" cy="400110"/>
          </a:xfrm>
          <a:prstGeom prst="rect">
            <a:avLst/>
          </a:prstGeom>
          <a:noFill/>
        </p:spPr>
        <p:txBody>
          <a:bodyPr wrap="square">
            <a:spAutoFit/>
          </a:bodyPr>
          <a:lstStyle/>
          <a:p>
            <a:r>
              <a:rPr lang="de-DE" sz="2000" b="1" dirty="0">
                <a:solidFill>
                  <a:srgbClr val="8D2E5C"/>
                </a:solidFill>
              </a:rPr>
              <a:t>https://www.ip4os.eu/</a:t>
            </a:r>
          </a:p>
        </p:txBody>
      </p:sp>
      <p:pic>
        <p:nvPicPr>
          <p:cNvPr id="7" name="Graphic 6" descr="Arrow: Anti-clockwise curve with solid fill">
            <a:extLst>
              <a:ext uri="{FF2B5EF4-FFF2-40B4-BE49-F238E27FC236}">
                <a16:creationId xmlns:a16="http://schemas.microsoft.com/office/drawing/2014/main" id="{61DED3A4-EBE6-9F81-341A-23FCFBE1E7C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8016166">
            <a:off x="3836914" y="5562403"/>
            <a:ext cx="914400" cy="914400"/>
          </a:xfrm>
          <a:prstGeom prst="rect">
            <a:avLst/>
          </a:prstGeom>
        </p:spPr>
      </p:pic>
    </p:spTree>
    <p:extLst>
      <p:ext uri="{BB962C8B-B14F-4D97-AF65-F5344CB8AC3E}">
        <p14:creationId xmlns:p14="http://schemas.microsoft.com/office/powerpoint/2010/main" val="25345032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2B982-50AA-4CFF-1443-5D48E6BE4A8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9C6318D-8805-48B1-32C7-3B2A122DD57D}"/>
              </a:ext>
            </a:extLst>
          </p:cNvPr>
          <p:cNvSpPr txBox="1"/>
          <p:nvPr/>
        </p:nvSpPr>
        <p:spPr>
          <a:xfrm>
            <a:off x="551384" y="2740858"/>
            <a:ext cx="8352928" cy="400110"/>
          </a:xfrm>
          <a:prstGeom prst="rect">
            <a:avLst/>
          </a:prstGeom>
          <a:noFill/>
        </p:spPr>
        <p:txBody>
          <a:bodyPr wrap="square" rtlCol="0">
            <a:spAutoFit/>
          </a:bodyPr>
          <a:lstStyle/>
          <a:p>
            <a:r>
              <a:rPr lang="de-DE" sz="2000" b="1" dirty="0" err="1">
                <a:solidFill>
                  <a:srgbClr val="006FB4"/>
                </a:solidFill>
                <a:latin typeface="Arial" panose="020B0604020202020204" pitchFamily="34" charset="0"/>
                <a:cs typeface="Arial" panose="020B0604020202020204" pitchFamily="34" charset="0"/>
              </a:rPr>
              <a:t>Intellectual</a:t>
            </a:r>
            <a:r>
              <a:rPr lang="de-DE" sz="2000" b="1" dirty="0">
                <a:solidFill>
                  <a:srgbClr val="006FB4"/>
                </a:solidFill>
                <a:latin typeface="Arial" panose="020B0604020202020204" pitchFamily="34" charset="0"/>
                <a:cs typeface="Arial" panose="020B0604020202020204" pitchFamily="34" charset="0"/>
              </a:rPr>
              <a:t> Asset Management </a:t>
            </a:r>
            <a:r>
              <a:rPr lang="de-DE" sz="2000" b="1" dirty="0" err="1">
                <a:solidFill>
                  <a:srgbClr val="006FB4"/>
                </a:solidFill>
                <a:latin typeface="Arial" panose="020B0604020202020204" pitchFamily="34" charset="0"/>
                <a:cs typeface="Arial" panose="020B0604020202020204" pitchFamily="34" charset="0"/>
              </a:rPr>
              <a:t>For</a:t>
            </a:r>
            <a:r>
              <a:rPr lang="de-DE" sz="2000" b="1" dirty="0">
                <a:solidFill>
                  <a:srgbClr val="006FB4"/>
                </a:solidFill>
                <a:latin typeface="Arial" panose="020B0604020202020204" pitchFamily="34" charset="0"/>
                <a:cs typeface="Arial" panose="020B0604020202020204" pitchFamily="34" charset="0"/>
              </a:rPr>
              <a:t> Research and Entrepreneurship </a:t>
            </a:r>
            <a:endParaRPr lang="en-GB" sz="2000" b="1" dirty="0">
              <a:solidFill>
                <a:srgbClr val="006FB4"/>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E9BB7768-21C0-B6A1-D795-CD7EED074804}"/>
              </a:ext>
            </a:extLst>
          </p:cNvPr>
          <p:cNvSpPr txBox="1"/>
          <p:nvPr/>
        </p:nvSpPr>
        <p:spPr>
          <a:xfrm>
            <a:off x="839416" y="3568948"/>
            <a:ext cx="10657184" cy="2308324"/>
          </a:xfrm>
          <a:prstGeom prst="rect">
            <a:avLst/>
          </a:prstGeom>
          <a:noFill/>
        </p:spPr>
        <p:txBody>
          <a:bodyPr wrap="square" rtlCol="0">
            <a:spAutoFit/>
          </a:bodyPr>
          <a:lstStyle/>
          <a:p>
            <a:r>
              <a:rPr lang="en-US" b="1" dirty="0">
                <a:solidFill>
                  <a:srgbClr val="006FB4"/>
                </a:solidFill>
              </a:rPr>
              <a:t>Mission:</a:t>
            </a:r>
          </a:p>
          <a:p>
            <a:r>
              <a:rPr lang="en-US" dirty="0">
                <a:solidFill>
                  <a:srgbClr val="006FB4"/>
                </a:solidFill>
              </a:rPr>
              <a:t>To empower public research organizations (PROs) and academic institutions (</a:t>
            </a:r>
            <a:r>
              <a:rPr lang="en-US" dirty="0" err="1">
                <a:solidFill>
                  <a:srgbClr val="006FB4"/>
                </a:solidFill>
              </a:rPr>
              <a:t>AcIs</a:t>
            </a:r>
            <a:r>
              <a:rPr lang="en-US" dirty="0">
                <a:solidFill>
                  <a:srgbClr val="006FB4"/>
                </a:solidFill>
              </a:rPr>
              <a:t>) by enhancing their capacity in knowledge </a:t>
            </a:r>
            <a:r>
              <a:rPr lang="en-US" dirty="0" err="1">
                <a:solidFill>
                  <a:srgbClr val="006FB4"/>
                </a:solidFill>
              </a:rPr>
              <a:t>valorisation</a:t>
            </a:r>
            <a:r>
              <a:rPr lang="en-US" dirty="0">
                <a:solidFill>
                  <a:srgbClr val="006FB4"/>
                </a:solidFill>
              </a:rPr>
              <a:t> and </a:t>
            </a:r>
            <a:r>
              <a:rPr lang="en-US" dirty="0" err="1">
                <a:solidFill>
                  <a:srgbClr val="006FB4"/>
                </a:solidFill>
              </a:rPr>
              <a:t>standardisation</a:t>
            </a:r>
            <a:r>
              <a:rPr lang="en-US" dirty="0">
                <a:solidFill>
                  <a:srgbClr val="006FB4"/>
                </a:solidFill>
              </a:rPr>
              <a:t>, fostering innovative ecosystems where intellectual property management drives societal and economic value.</a:t>
            </a:r>
          </a:p>
          <a:p>
            <a:endParaRPr lang="en-US" dirty="0">
              <a:solidFill>
                <a:srgbClr val="006FB4"/>
              </a:solidFill>
            </a:endParaRPr>
          </a:p>
          <a:p>
            <a:r>
              <a:rPr lang="en-US" b="1" dirty="0">
                <a:solidFill>
                  <a:srgbClr val="006FB4"/>
                </a:solidFill>
              </a:rPr>
              <a:t>Vision:</a:t>
            </a:r>
          </a:p>
          <a:p>
            <a:r>
              <a:rPr lang="en-US" dirty="0">
                <a:solidFill>
                  <a:srgbClr val="006FB4"/>
                </a:solidFill>
              </a:rPr>
              <a:t>To become a leading catalyst in transforming research outcomes into impactful innovations, enabling a sustainable, knowledge-driven European Research Area that excels in </a:t>
            </a:r>
            <a:r>
              <a:rPr lang="en-US" dirty="0" err="1">
                <a:solidFill>
                  <a:srgbClr val="006FB4"/>
                </a:solidFill>
              </a:rPr>
              <a:t>standardisation</a:t>
            </a:r>
            <a:r>
              <a:rPr lang="en-US" dirty="0">
                <a:solidFill>
                  <a:srgbClr val="006FB4"/>
                </a:solidFill>
              </a:rPr>
              <a:t> and IP management.</a:t>
            </a:r>
          </a:p>
        </p:txBody>
      </p:sp>
      <p:pic>
        <p:nvPicPr>
          <p:cNvPr id="7" name="Picture 6">
            <a:extLst>
              <a:ext uri="{FF2B5EF4-FFF2-40B4-BE49-F238E27FC236}">
                <a16:creationId xmlns:a16="http://schemas.microsoft.com/office/drawing/2014/main" id="{71B0C8ED-D0B0-C83F-91C1-A640D5E323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384" y="1427299"/>
            <a:ext cx="3646066" cy="1353629"/>
          </a:xfrm>
          <a:prstGeom prst="rect">
            <a:avLst/>
          </a:prstGeom>
        </p:spPr>
      </p:pic>
    </p:spTree>
    <p:extLst>
      <p:ext uri="{BB962C8B-B14F-4D97-AF65-F5344CB8AC3E}">
        <p14:creationId xmlns:p14="http://schemas.microsoft.com/office/powerpoint/2010/main" val="40175885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AA179-E58F-CD81-A763-C988E8F67AC4}"/>
              </a:ext>
            </a:extLst>
          </p:cNvPr>
          <p:cNvSpPr>
            <a:spLocks noGrp="1"/>
          </p:cNvSpPr>
          <p:nvPr>
            <p:ph type="title"/>
          </p:nvPr>
        </p:nvSpPr>
        <p:spPr/>
        <p:txBody>
          <a:bodyPr/>
          <a:lstStyle/>
          <a:p>
            <a:r>
              <a:rPr lang="hr-HR" dirty="0"/>
              <a:t>Impact Licensing Initative</a:t>
            </a:r>
            <a:endParaRPr lang="de-DE" dirty="0"/>
          </a:p>
        </p:txBody>
      </p:sp>
      <p:sp>
        <p:nvSpPr>
          <p:cNvPr id="3" name="Content Placeholder 2">
            <a:extLst>
              <a:ext uri="{FF2B5EF4-FFF2-40B4-BE49-F238E27FC236}">
                <a16:creationId xmlns:a16="http://schemas.microsoft.com/office/drawing/2014/main" id="{FD8EA180-3C75-A991-A928-FE06DE894848}"/>
              </a:ext>
            </a:extLst>
          </p:cNvPr>
          <p:cNvSpPr>
            <a:spLocks noGrp="1"/>
          </p:cNvSpPr>
          <p:nvPr>
            <p:ph idx="1"/>
          </p:nvPr>
        </p:nvSpPr>
        <p:spPr/>
        <p:txBody>
          <a:bodyPr/>
          <a:lstStyle/>
          <a:p>
            <a:r>
              <a:rPr lang="hr-HR" dirty="0"/>
              <a:t>I</a:t>
            </a:r>
            <a:r>
              <a:rPr lang="en-US" dirty="0" err="1"/>
              <a:t>nnovative</a:t>
            </a:r>
            <a:r>
              <a:rPr lang="en-US" dirty="0"/>
              <a:t> licensing practice consisting of reusing and re-purposing intellectual assets for the benefit of society without compromising the already existing economic returns</a:t>
            </a:r>
            <a:endParaRPr lang="hr-HR" dirty="0"/>
          </a:p>
          <a:p>
            <a:r>
              <a:rPr lang="hr-HR" dirty="0"/>
              <a:t>I</a:t>
            </a:r>
            <a:r>
              <a:rPr lang="en-US" dirty="0" err="1"/>
              <a:t>nvolves</a:t>
            </a:r>
            <a:r>
              <a:rPr lang="en-US" dirty="0"/>
              <a:t> granting time-bound, voluntary permission by technology holders to access their intellectual property (IP), a technology, a product, or service under preferred conditions to a predefined market</a:t>
            </a:r>
            <a:endParaRPr lang="hr-HR" dirty="0"/>
          </a:p>
          <a:p>
            <a:r>
              <a:rPr lang="hr-HR" dirty="0"/>
              <a:t>M</a:t>
            </a:r>
            <a:r>
              <a:rPr lang="en-US" dirty="0" err="1"/>
              <a:t>eet</a:t>
            </a:r>
            <a:r>
              <a:rPr lang="hr-HR" dirty="0"/>
              <a:t>ing</a:t>
            </a:r>
            <a:r>
              <a:rPr lang="en-US" dirty="0"/>
              <a:t> specified societal purposes, such as addressing unmet social or environmental needs, or responding to crisis situations</a:t>
            </a:r>
            <a:endParaRPr lang="hr-HR" dirty="0"/>
          </a:p>
          <a:p>
            <a:endParaRPr lang="hr-HR" dirty="0"/>
          </a:p>
          <a:p>
            <a:endParaRPr lang="de-DE" dirty="0"/>
          </a:p>
        </p:txBody>
      </p:sp>
      <p:sp>
        <p:nvSpPr>
          <p:cNvPr id="4" name="AutoShape 2" descr="ILI logo">
            <a:extLst>
              <a:ext uri="{FF2B5EF4-FFF2-40B4-BE49-F238E27FC236}">
                <a16:creationId xmlns:a16="http://schemas.microsoft.com/office/drawing/2014/main" id="{14B4EFA3-CB12-BBEF-A3CC-D2A54036D03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7" name="Picture 6">
            <a:extLst>
              <a:ext uri="{FF2B5EF4-FFF2-40B4-BE49-F238E27FC236}">
                <a16:creationId xmlns:a16="http://schemas.microsoft.com/office/drawing/2014/main" id="{ECB1D6A0-D211-8FED-35D6-8EAE1C9C14BD}"/>
              </a:ext>
            </a:extLst>
          </p:cNvPr>
          <p:cNvPicPr>
            <a:picLocks noChangeAspect="1"/>
          </p:cNvPicPr>
          <p:nvPr/>
        </p:nvPicPr>
        <p:blipFill>
          <a:blip r:embed="rId3"/>
          <a:stretch>
            <a:fillRect/>
          </a:stretch>
        </p:blipFill>
        <p:spPr>
          <a:xfrm>
            <a:off x="9192344" y="1230247"/>
            <a:ext cx="1759040" cy="914447"/>
          </a:xfrm>
          <a:prstGeom prst="rect">
            <a:avLst/>
          </a:prstGeom>
        </p:spPr>
      </p:pic>
    </p:spTree>
    <p:extLst>
      <p:ext uri="{BB962C8B-B14F-4D97-AF65-F5344CB8AC3E}">
        <p14:creationId xmlns:p14="http://schemas.microsoft.com/office/powerpoint/2010/main" val="2178429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platzhalter 4"/>
          <p:cNvPicPr>
            <a:picLocks noGrp="1" noChangeAspect="1"/>
          </p:cNvPicPr>
          <p:nvPr>
            <p:ph type="pic" sz="quarter" idx="13"/>
          </p:nvPr>
        </p:nvPicPr>
        <p:blipFill rotWithShape="1">
          <a:blip r:embed="rId3" cstate="email">
            <a:extLst>
              <a:ext uri="{28A0092B-C50C-407E-A947-70E740481C1C}">
                <a14:useLocalDpi xmlns:a14="http://schemas.microsoft.com/office/drawing/2010/main" val="0"/>
              </a:ext>
            </a:extLst>
          </a:blip>
          <a:srcRect l="17794" t="11789" r="17794" b="8032"/>
          <a:stretch/>
        </p:blipFill>
        <p:spPr>
          <a:xfrm>
            <a:off x="6895776" y="980728"/>
            <a:ext cx="5296224" cy="5877272"/>
          </a:xfrm>
        </p:spPr>
      </p:pic>
      <p:sp>
        <p:nvSpPr>
          <p:cNvPr id="2" name="Titel 1"/>
          <p:cNvSpPr>
            <a:spLocks noGrp="1"/>
          </p:cNvSpPr>
          <p:nvPr>
            <p:ph type="title"/>
          </p:nvPr>
        </p:nvSpPr>
        <p:spPr/>
        <p:txBody>
          <a:bodyPr/>
          <a:lstStyle/>
          <a:p>
            <a:r>
              <a:rPr lang="en-GB" dirty="0"/>
              <a:t>Thank you! QUESTIONS?</a:t>
            </a:r>
            <a:endParaRPr lang="de-DE" dirty="0"/>
          </a:p>
        </p:txBody>
      </p:sp>
      <p:sp>
        <p:nvSpPr>
          <p:cNvPr id="3" name="Inhaltsplatzhalter 2"/>
          <p:cNvSpPr>
            <a:spLocks noGrp="1"/>
          </p:cNvSpPr>
          <p:nvPr>
            <p:ph idx="1"/>
          </p:nvPr>
        </p:nvSpPr>
        <p:spPr>
          <a:xfrm>
            <a:off x="1981200" y="2348880"/>
            <a:ext cx="4690864" cy="3960440"/>
          </a:xfrm>
        </p:spPr>
        <p:txBody>
          <a:bodyPr/>
          <a:lstStyle/>
          <a:p>
            <a:r>
              <a:rPr lang="de-DE" dirty="0">
                <a:hlinkClick r:id="rId4"/>
              </a:rPr>
              <a:t>www.ec.europa.eu/ip-helpdesk</a:t>
            </a:r>
            <a:endParaRPr lang="de-DE" dirty="0"/>
          </a:p>
          <a:p>
            <a:pPr marL="0" indent="0">
              <a:buNone/>
            </a:pPr>
            <a:r>
              <a:rPr lang="de-DE" dirty="0"/>
              <a:t> </a:t>
            </a:r>
          </a:p>
          <a:p>
            <a:r>
              <a:rPr lang="de-DE" dirty="0">
                <a:hlinkClick r:id="rId5"/>
              </a:rPr>
              <a:t>helpline@iprhelpdesk.eu</a:t>
            </a:r>
            <a:r>
              <a:rPr lang="de-DE" dirty="0"/>
              <a:t> </a:t>
            </a:r>
          </a:p>
          <a:p>
            <a:r>
              <a:rPr lang="de-DE" dirty="0">
                <a:hlinkClick r:id="rId6"/>
              </a:rPr>
              <a:t>training@iprhelpdesk.eu</a:t>
            </a:r>
            <a:r>
              <a:rPr lang="de-DE" dirty="0"/>
              <a:t> </a:t>
            </a:r>
          </a:p>
          <a:p>
            <a:endParaRPr lang="de-DE" dirty="0"/>
          </a:p>
          <a:p>
            <a:r>
              <a:rPr lang="de-DE" dirty="0"/>
              <a:t>X </a:t>
            </a:r>
            <a:r>
              <a:rPr lang="de-DE" dirty="0">
                <a:solidFill>
                  <a:srgbClr val="FABB21"/>
                </a:solidFill>
              </a:rPr>
              <a:t>@iprhelpdesk</a:t>
            </a:r>
          </a:p>
          <a:p>
            <a:endParaRPr lang="de-DE" dirty="0"/>
          </a:p>
          <a:p>
            <a:r>
              <a:rPr lang="de-DE" dirty="0"/>
              <a:t>LinkedIn </a:t>
            </a:r>
            <a:r>
              <a:rPr lang="de-DE" dirty="0">
                <a:solidFill>
                  <a:srgbClr val="FABB21"/>
                </a:solidFill>
              </a:rPr>
              <a:t>/</a:t>
            </a:r>
            <a:r>
              <a:rPr lang="de-DE" dirty="0" err="1">
                <a:solidFill>
                  <a:srgbClr val="FABB21"/>
                </a:solidFill>
              </a:rPr>
              <a:t>european</a:t>
            </a:r>
            <a:r>
              <a:rPr lang="de-DE" dirty="0">
                <a:solidFill>
                  <a:srgbClr val="FABB21"/>
                </a:solidFill>
              </a:rPr>
              <a:t>-</a:t>
            </a:r>
            <a:r>
              <a:rPr lang="de-DE" dirty="0" err="1">
                <a:solidFill>
                  <a:srgbClr val="FABB21"/>
                </a:solidFill>
              </a:rPr>
              <a:t>ipr</a:t>
            </a:r>
            <a:r>
              <a:rPr lang="de-DE" dirty="0">
                <a:solidFill>
                  <a:srgbClr val="FABB21"/>
                </a:solidFill>
              </a:rPr>
              <a:t>-helpdesk</a:t>
            </a:r>
          </a:p>
          <a:p>
            <a:endParaRPr lang="de-DE" dirty="0">
              <a:solidFill>
                <a:srgbClr val="FABB21"/>
              </a:solidFill>
            </a:endParaRPr>
          </a:p>
          <a:p>
            <a:r>
              <a:rPr lang="de-DE" dirty="0" err="1"/>
              <a:t>Subscribe</a:t>
            </a:r>
            <a:r>
              <a:rPr lang="de-DE" dirty="0"/>
              <a:t> / </a:t>
            </a:r>
            <a:r>
              <a:rPr lang="de-DE" dirty="0">
                <a:hlinkClick r:id="rId7"/>
              </a:rPr>
              <a:t>Newsletter</a:t>
            </a:r>
            <a:r>
              <a:rPr lang="de-DE" dirty="0"/>
              <a:t> </a:t>
            </a:r>
            <a:endParaRPr lang="de-DE" dirty="0">
              <a:solidFill>
                <a:srgbClr val="FABB21"/>
              </a:solidFill>
            </a:endParaRPr>
          </a:p>
          <a:p>
            <a:endParaRPr lang="de-DE" dirty="0"/>
          </a:p>
        </p:txBody>
      </p:sp>
    </p:spTree>
    <p:extLst>
      <p:ext uri="{BB962C8B-B14F-4D97-AF65-F5344CB8AC3E}">
        <p14:creationId xmlns:p14="http://schemas.microsoft.com/office/powerpoint/2010/main" val="9449771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2134</Words>
  <Application>Microsoft Office PowerPoint</Application>
  <PresentationFormat>Breitbild</PresentationFormat>
  <Paragraphs>242</Paragraphs>
  <Slides>22</Slides>
  <Notes>18</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22</vt:i4>
      </vt:variant>
    </vt:vector>
  </HeadingPairs>
  <TitlesOfParts>
    <vt:vector size="27" baseType="lpstr">
      <vt:lpstr>Arial</vt:lpstr>
      <vt:lpstr>Arial</vt:lpstr>
      <vt:lpstr>Calibri</vt:lpstr>
      <vt:lpstr>Wingdings</vt:lpstr>
      <vt:lpstr>Office Theme</vt:lpstr>
      <vt:lpstr>PowerPoint-Präsentation</vt:lpstr>
      <vt:lpstr>The EC IP Helpdesks</vt:lpstr>
      <vt:lpstr>European IP Helpdesk</vt:lpstr>
      <vt:lpstr>European IP Helpdesk Services</vt:lpstr>
      <vt:lpstr>Valorisation Channels and Tools</vt:lpstr>
      <vt:lpstr>Codes of practices – Intellectual assets management</vt:lpstr>
      <vt:lpstr>European IP Helpdesk supporting resources </vt:lpstr>
      <vt:lpstr>Helpline</vt:lpstr>
      <vt:lpstr>Communication &amp; Publication Formats</vt:lpstr>
      <vt:lpstr>Structure of Resources</vt:lpstr>
      <vt:lpstr>The European IP Helpdesk offers specific training for</vt:lpstr>
      <vt:lpstr>Upcoming Training</vt:lpstr>
      <vt:lpstr>Tailored IP Training for EU Funding Programmes</vt:lpstr>
      <vt:lpstr>Sector-Specific IP Training Topics</vt:lpstr>
      <vt:lpstr>Strategic Partnerships – Training  Horizon Results Platform </vt:lpstr>
      <vt:lpstr>Strategic Partnerships – Training  EPO / EIC</vt:lpstr>
      <vt:lpstr>IP Ambassador Network</vt:lpstr>
      <vt:lpstr>Examples of other related IP&amp;Inno Activities </vt:lpstr>
      <vt:lpstr>PowerPoint-Präsentation</vt:lpstr>
      <vt:lpstr>PowerPoint-Präsentation</vt:lpstr>
      <vt:lpstr>Impact Licensing Initative</vt:lpstr>
      <vt:lpstr>Thank you! QUESTIONS?</vt:lpstr>
    </vt:vector>
  </TitlesOfParts>
  <Company>CRP Henri Tudor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Other IPR Helpdesks</dc:title>
  <dc:creator>Catarina MARTINS TEIXEIRA</dc:creator>
  <cp:lastModifiedBy>Jörg Scherer</cp:lastModifiedBy>
  <cp:revision>386</cp:revision>
  <dcterms:created xsi:type="dcterms:W3CDTF">2014-03-19T17:04:48Z</dcterms:created>
  <dcterms:modified xsi:type="dcterms:W3CDTF">2025-05-26T06:51:04Z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f850223-87a8-40c3-9eb2-432606efca2a_Enabled">
    <vt:lpwstr>True</vt:lpwstr>
  </property>
  <property fmtid="{D5CDD505-2E9C-101B-9397-08002B2CF9AE}" pid="3" name="MSIP_Label_7f850223-87a8-40c3-9eb2-432606efca2a_SiteId">
    <vt:lpwstr>fcb2b37b-5da0-466b-9b83-0014b67a7c78</vt:lpwstr>
  </property>
  <property fmtid="{D5CDD505-2E9C-101B-9397-08002B2CF9AE}" pid="4" name="MSIP_Label_7f850223-87a8-40c3-9eb2-432606efca2a_Owner">
    <vt:lpwstr>joerg.thomaier@bayer.com</vt:lpwstr>
  </property>
  <property fmtid="{D5CDD505-2E9C-101B-9397-08002B2CF9AE}" pid="5" name="MSIP_Label_7f850223-87a8-40c3-9eb2-432606efca2a_SetDate">
    <vt:lpwstr>2020-07-08T15:54:18.5898316Z</vt:lpwstr>
  </property>
  <property fmtid="{D5CDD505-2E9C-101B-9397-08002B2CF9AE}" pid="6" name="MSIP_Label_7f850223-87a8-40c3-9eb2-432606efca2a_Name">
    <vt:lpwstr>NO CLASSIFICATION</vt:lpwstr>
  </property>
  <property fmtid="{D5CDD505-2E9C-101B-9397-08002B2CF9AE}" pid="7" name="MSIP_Label_7f850223-87a8-40c3-9eb2-432606efca2a_Application">
    <vt:lpwstr>Microsoft Azure Information Protection</vt:lpwstr>
  </property>
  <property fmtid="{D5CDD505-2E9C-101B-9397-08002B2CF9AE}" pid="8" name="MSIP_Label_7f850223-87a8-40c3-9eb2-432606efca2a_Extended_MSFT_Method">
    <vt:lpwstr>Manual</vt:lpwstr>
  </property>
  <property fmtid="{D5CDD505-2E9C-101B-9397-08002B2CF9AE}" pid="9" name="Sensitivity">
    <vt:lpwstr>NO CLASSIFICATION</vt:lpwstr>
  </property>
</Properties>
</file>