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024F1-FAAC-48B1-9785-248BDC66A28E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48BC9-908B-4776-A0F4-F7437F9E13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1223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248BC9-908B-4776-A0F4-F7437F9E13CD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9927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3250DF-F04B-D7FA-A307-F8FCDF436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DC3B906-E495-0290-00B0-9CF25A7873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E7D56DC-64CC-5C4F-607C-22BFD93EC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729B7-13C9-473E-B893-5DC66B14FEA8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24B1105-7CA8-E135-52A0-4632BE542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B7EB5D2-EEF5-2F3A-9B30-48074A328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4AEEB-1BE9-4FED-92CC-4543033A0A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6397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9E1A9A-B801-AEA9-D742-79E7A4AA0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D51980-81A6-4B0D-9153-A36F7C9C2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57AA0B5-A6A7-168F-9C30-C8E4B6952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729B7-13C9-473E-B893-5DC66B14FEA8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6F34A8D-D1E8-ADB1-1E3B-7126A2820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E41CD74-5D6A-7610-532F-FEF1713D2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4AEEB-1BE9-4FED-92CC-4543033A0A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0922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22443D-359B-33EC-31A2-9AEC3273A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2282C63-3BC8-77BF-7C9C-984F7B872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F9E7F1-FB1B-28DD-4AFB-33D794674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729B7-13C9-473E-B893-5DC66B14FEA8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36A3D28-DD4A-DB9D-D20F-08228080E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14200D4-2EAE-A881-0655-39EDE081C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4AEEB-1BE9-4FED-92CC-4543033A0A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7072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A3821E-CB01-C102-87D1-B6500874A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17D90A7-9D69-9156-CE00-83C9A286C6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F7E47ED-4D35-0CA6-B4E3-C64F94BFD1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0772980-B55A-9845-6AC6-9B0DD037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729B7-13C9-473E-B893-5DC66B14FEA8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B65D8AB-41E9-8864-5A1B-0FCB12765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FABF38F-761B-8FF3-6A9A-1705406FE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4AEEB-1BE9-4FED-92CC-4543033A0A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16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61C86C-84E3-E771-66A0-8E2EA037D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67A918A-6A14-ABFE-235B-83F940280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28CF591-7DA9-D081-C9DA-FE4241B7E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5FDA259-7E2C-584A-01D1-B34BE63C3C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4315A858-467D-AA21-8D0F-C1D642F58F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FB66C96-1297-FC57-C4DE-747C6AE68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729B7-13C9-473E-B893-5DC66B14FEA8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BEF9CAB7-B1E7-0312-DF41-E6C1FA593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BE7B580-3C53-264D-7CDB-CCFB1976C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4AEEB-1BE9-4FED-92CC-4543033A0A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3687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4B34F9-75DD-B2F5-5663-4AFC14688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78A7B9C1-9879-A1ED-EE5B-8459E81F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729B7-13C9-473E-B893-5DC66B14FEA8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27BEEF7-BE42-E6AC-D5AE-7C984FEDA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97C5FF0-98A3-47F7-2AD2-4DBE20CF6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4AEEB-1BE9-4FED-92CC-4543033A0A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5281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1B731E2B-75B5-D630-DD8C-4818263F2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729B7-13C9-473E-B893-5DC66B14FEA8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D337ACEA-060E-8C32-8951-235E6B4E2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1CE95F8-F48C-2BA8-B948-888E615D1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4AEEB-1BE9-4FED-92CC-4543033A0A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384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564441-9230-A5D4-6F40-97099D270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80F98A9-6244-9BDE-93FB-FF86A51CD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1E3C1D5-F60A-9B7C-E4A3-2435E29400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1DB8D8B-AD49-546A-97AB-687D82D83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729B7-13C9-473E-B893-5DC66B14FEA8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A40EA15-724C-2E38-8569-B872067A4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C9A659A-1402-6A4E-608A-D32B8AC03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4AEEB-1BE9-4FED-92CC-4543033A0A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1797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71E8EF-D2F3-5D57-DED9-A6B0E216E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AFA9CF5B-C727-1C17-4D18-436F556410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5E025E5-3CB1-15E3-24A1-FE944FBB9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6709804-EECA-AE89-1198-A1DA451F3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729B7-13C9-473E-B893-5DC66B14FEA8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E94062E-2D9F-E7ED-8471-5E60125E2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FB4A66D-5FF7-3A7B-63F4-8AD42D5F1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4AEEB-1BE9-4FED-92CC-4543033A0A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4030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4464A4-8595-3476-90E1-F1F091919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8478B0E-8E89-61D6-6193-667723EEF0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2071464-53E8-1FAD-58E6-819C48693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729B7-13C9-473E-B893-5DC66B14FEA8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7CDA62D-BF41-28C6-8F4C-D79CCA16F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30978E5-3679-4B56-A93E-C5B72E835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4AEEB-1BE9-4FED-92CC-4543033A0A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5691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5859511-9C52-F259-61BF-9F3ED52A4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09D38DB-797C-E467-8DC3-5AF75C7309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525EB97-1C73-BEB7-A6B0-B6171A8F6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729B7-13C9-473E-B893-5DC66B14FEA8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78217FD-F979-A90A-003F-898983421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BDAB208-1D05-61E4-16B1-9F4F76B0A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4AEEB-1BE9-4FED-92CC-4543033A0A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7441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9D7DC927-9641-816C-9335-FB4FE9732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C050696-AB4F-3B33-96D0-D281A57EC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3DDB9C9-2F24-870C-FA82-A5A24931E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4729B7-13C9-473E-B893-5DC66B14FEA8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AD27ED5-313F-669B-91A3-EAD9E56949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BBE7D26-19FD-09BC-0C09-9EDE2D3D6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44AEEB-1BE9-4FED-92CC-4543033A0A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4022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3FD2B1F3-4A85-86EB-EB6E-CD2A3FC175AD}"/>
              </a:ext>
            </a:extLst>
          </p:cNvPr>
          <p:cNvSpPr/>
          <p:nvPr/>
        </p:nvSpPr>
        <p:spPr>
          <a:xfrm>
            <a:off x="474980" y="1602991"/>
            <a:ext cx="6805930" cy="829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3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The </a:t>
            </a:r>
            <a:r>
              <a:rPr lang="pl-PL" sz="3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Incubator</a:t>
            </a:r>
            <a:r>
              <a:rPr lang="pl-PL" sz="3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Program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F99683C4-CCC9-FBC7-E928-6AED95B9A13B}"/>
              </a:ext>
            </a:extLst>
          </p:cNvPr>
          <p:cNvSpPr/>
          <p:nvPr/>
        </p:nvSpPr>
        <p:spPr>
          <a:xfrm>
            <a:off x="474980" y="3814487"/>
            <a:ext cx="11493243" cy="829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000" b="1" dirty="0">
                <a:solidFill>
                  <a:schemeClr val="tx1"/>
                </a:solidFill>
              </a:rPr>
              <a:t>Commercialization Support</a:t>
            </a:r>
            <a:r>
              <a:rPr lang="en-US" sz="2000" dirty="0">
                <a:solidFill>
                  <a:schemeClr val="tx1"/>
                </a:solidFill>
              </a:rPr>
              <a:t/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Identifying research outcomes with real implementation potential.</a:t>
            </a:r>
          </a:p>
          <a:p>
            <a:pPr>
              <a:buNone/>
            </a:pPr>
            <a:endParaRPr lang="pl-PL" sz="2000" b="1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2000" b="1" dirty="0">
                <a:solidFill>
                  <a:schemeClr val="tx1"/>
                </a:solidFill>
              </a:rPr>
              <a:t>Technology Transfer Engagement</a:t>
            </a:r>
            <a:r>
              <a:rPr lang="en-US" sz="2000" dirty="0">
                <a:solidFill>
                  <a:schemeClr val="tx1"/>
                </a:solidFill>
              </a:rPr>
              <a:t/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Encouraging research institutions in sharing knowledge and innovations with industry.</a:t>
            </a:r>
            <a:endParaRPr lang="pl-PL" sz="2000" dirty="0">
              <a:solidFill>
                <a:schemeClr val="tx1"/>
              </a:solidFill>
            </a:endParaRPr>
          </a:p>
          <a:p>
            <a:pPr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2000" b="1" dirty="0" err="1">
                <a:solidFill>
                  <a:schemeClr val="tx1"/>
                </a:solidFill>
              </a:rPr>
              <a:t>Professionaliz</a:t>
            </a:r>
            <a:r>
              <a:rPr lang="pl-PL" sz="2000" b="1" dirty="0" err="1">
                <a:solidFill>
                  <a:schemeClr val="tx1"/>
                </a:solidFill>
              </a:rPr>
              <a:t>ation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pl-PL" sz="2000" b="1" dirty="0">
                <a:solidFill>
                  <a:schemeClr val="tx1"/>
                </a:solidFill>
              </a:rPr>
              <a:t>of </a:t>
            </a:r>
            <a:r>
              <a:rPr lang="en-US" sz="2000" b="1" dirty="0">
                <a:solidFill>
                  <a:schemeClr val="tx1"/>
                </a:solidFill>
              </a:rPr>
              <a:t>Commercialization Services</a:t>
            </a:r>
            <a:r>
              <a:rPr lang="en-US" sz="2000" dirty="0">
                <a:solidFill>
                  <a:schemeClr val="tx1"/>
                </a:solidFill>
              </a:rPr>
              <a:t/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Strengthening </a:t>
            </a:r>
            <a:r>
              <a:rPr lang="en-US" sz="2000" dirty="0" err="1">
                <a:solidFill>
                  <a:schemeClr val="tx1"/>
                </a:solidFill>
              </a:rPr>
              <a:t>instituti</a:t>
            </a:r>
            <a:r>
              <a:rPr lang="pl-PL" sz="2000" dirty="0" err="1">
                <a:solidFill>
                  <a:schemeClr val="tx1"/>
                </a:solidFill>
              </a:rPr>
              <a:t>ons</a:t>
            </a:r>
            <a:r>
              <a:rPr lang="en-US" sz="2000" dirty="0">
                <a:solidFill>
                  <a:schemeClr val="tx1"/>
                </a:solidFill>
              </a:rPr>
              <a:t> through the development of </a:t>
            </a:r>
            <a:r>
              <a:rPr lang="pl-PL" sz="2000" dirty="0" err="1">
                <a:solidFill>
                  <a:schemeClr val="tx1"/>
                </a:solidFill>
              </a:rPr>
              <a:t>TTOs</a:t>
            </a:r>
            <a:r>
              <a:rPr lang="pl-PL" sz="20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and expert support structures.</a:t>
            </a:r>
            <a:endParaRPr lang="pl-PL" sz="2000" dirty="0">
              <a:solidFill>
                <a:schemeClr val="tx1"/>
              </a:solidFill>
            </a:endParaRPr>
          </a:p>
          <a:p>
            <a:pPr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b="1" dirty="0">
                <a:solidFill>
                  <a:schemeClr val="tx1"/>
                </a:solidFill>
              </a:rPr>
              <a:t>Bridging Science and Business</a:t>
            </a:r>
            <a:r>
              <a:rPr lang="en-US" sz="2000" dirty="0">
                <a:solidFill>
                  <a:schemeClr val="tx1"/>
                </a:solidFill>
              </a:rPr>
              <a:t/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Building strategic partnerships and collaborative innovation projects between academia and industry.</a:t>
            </a:r>
          </a:p>
        </p:txBody>
      </p:sp>
      <p:pic>
        <p:nvPicPr>
          <p:cNvPr id="9" name="Picture 2" descr="University of Warsaw">
            <a:extLst>
              <a:ext uri="{FF2B5EF4-FFF2-40B4-BE49-F238E27FC236}">
                <a16:creationId xmlns:a16="http://schemas.microsoft.com/office/drawing/2014/main" id="{6348A179-589F-8D6F-DE31-DCF9B5E09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99" y="463018"/>
            <a:ext cx="2382622" cy="92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az 9" descr="Obraz zawierający Czcionka, tekst, Grafika, zrzut ekranu&#10;&#10;Opis wygenerowany automatycznie">
            <a:extLst>
              <a:ext uri="{FF2B5EF4-FFF2-40B4-BE49-F238E27FC236}">
                <a16:creationId xmlns:a16="http://schemas.microsoft.com/office/drawing/2014/main" id="{2C9A023F-D506-43AB-FE61-892BEA3EE75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165" y="472356"/>
            <a:ext cx="2828085" cy="93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37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86C87-F11F-EA93-AEF9-3B1A59301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971AC2B7-04EE-16AA-F31E-BF95E5CDBD47}"/>
              </a:ext>
            </a:extLst>
          </p:cNvPr>
          <p:cNvSpPr/>
          <p:nvPr/>
        </p:nvSpPr>
        <p:spPr>
          <a:xfrm>
            <a:off x="474980" y="1789320"/>
            <a:ext cx="11023600" cy="829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3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Science </a:t>
            </a:r>
            <a:r>
              <a:rPr lang="pl-PL" sz="3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meets</a:t>
            </a:r>
            <a:r>
              <a:rPr lang="pl-PL" sz="3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business – a </a:t>
            </a:r>
            <a:r>
              <a:rPr lang="pl-PL" sz="3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long</a:t>
            </a:r>
            <a:r>
              <a:rPr lang="pl-PL" sz="3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story in </a:t>
            </a:r>
            <a:r>
              <a:rPr lang="pl-PL" sz="3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short</a:t>
            </a:r>
            <a:endParaRPr lang="pl-PL" sz="34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6775AB0A-DC85-26E9-09FB-472E9C92F3D4}"/>
              </a:ext>
            </a:extLst>
          </p:cNvPr>
          <p:cNvSpPr/>
          <p:nvPr/>
        </p:nvSpPr>
        <p:spPr>
          <a:xfrm>
            <a:off x="474979" y="2701598"/>
            <a:ext cx="8796343" cy="829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800" dirty="0" err="1">
                <a:solidFill>
                  <a:schemeClr val="tx1"/>
                </a:solidFill>
              </a:rPr>
              <a:t>So</a:t>
            </a:r>
            <a:r>
              <a:rPr lang="pl-PL" sz="2800" dirty="0">
                <a:solidFill>
                  <a:schemeClr val="tx1"/>
                </a:solidFill>
              </a:rPr>
              <a:t> far, we </a:t>
            </a:r>
            <a:r>
              <a:rPr lang="pl-PL" sz="2800" dirty="0" err="1">
                <a:solidFill>
                  <a:schemeClr val="tx1"/>
                </a:solidFill>
              </a:rPr>
              <a:t>have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participated</a:t>
            </a:r>
            <a:r>
              <a:rPr lang="pl-PL" sz="2800" dirty="0">
                <a:solidFill>
                  <a:schemeClr val="tx1"/>
                </a:solidFill>
              </a:rPr>
              <a:t> in 3 </a:t>
            </a:r>
            <a:r>
              <a:rPr lang="pl-PL" sz="2800" dirty="0" err="1">
                <a:solidFill>
                  <a:schemeClr val="tx1"/>
                </a:solidFill>
              </a:rPr>
              <a:t>programs</a:t>
            </a:r>
            <a:r>
              <a:rPr lang="pl-PL" sz="2800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6E67301F-FB43-45C9-3EB1-26E9E2B3CDE9}"/>
              </a:ext>
            </a:extLst>
          </p:cNvPr>
          <p:cNvSpPr/>
          <p:nvPr/>
        </p:nvSpPr>
        <p:spPr>
          <a:xfrm>
            <a:off x="810644" y="4239512"/>
            <a:ext cx="11157579" cy="829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Inkubator Innowacyjności</a:t>
            </a:r>
            <a:r>
              <a:rPr lang="pl-PL" sz="2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		</a:t>
            </a:r>
            <a:r>
              <a:rPr lang="pl-PL" sz="2600" dirty="0">
                <a:solidFill>
                  <a:schemeClr val="tx1"/>
                </a:solidFill>
              </a:rPr>
              <a:t>02.2017 – 01.2019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6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Inkubator Innowacyjności 2.0</a:t>
            </a:r>
            <a:r>
              <a:rPr lang="pl-PL" sz="2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	</a:t>
            </a:r>
            <a:r>
              <a:rPr lang="pl-PL" sz="2600" dirty="0">
                <a:solidFill>
                  <a:schemeClr val="tx1"/>
                </a:solidFill>
              </a:rPr>
              <a:t>02.2019 – 07.2020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6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Inkubator Innowacyjności 4.0</a:t>
            </a:r>
            <a:r>
              <a:rPr lang="pl-PL" sz="2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	</a:t>
            </a:r>
            <a:r>
              <a:rPr lang="pl-PL" sz="2600" dirty="0">
                <a:solidFill>
                  <a:schemeClr val="tx1"/>
                </a:solidFill>
              </a:rPr>
              <a:t>07.2020 – 12.2023</a:t>
            </a:r>
          </a:p>
        </p:txBody>
      </p:sp>
      <p:pic>
        <p:nvPicPr>
          <p:cNvPr id="3" name="Picture 2" descr="University of Warsaw">
            <a:extLst>
              <a:ext uri="{FF2B5EF4-FFF2-40B4-BE49-F238E27FC236}">
                <a16:creationId xmlns:a16="http://schemas.microsoft.com/office/drawing/2014/main" id="{F8C435EF-EC95-29B3-AF11-EE385D590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99" y="463018"/>
            <a:ext cx="2382622" cy="92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4" descr="Obraz zawierający Czcionka, tekst, Grafika, zrzut ekranu&#10;&#10;Opis wygenerowany automatycznie">
            <a:extLst>
              <a:ext uri="{FF2B5EF4-FFF2-40B4-BE49-F238E27FC236}">
                <a16:creationId xmlns:a16="http://schemas.microsoft.com/office/drawing/2014/main" id="{3092F1CD-3521-AADA-7EBA-5F8A23BF303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165" y="472356"/>
            <a:ext cx="2828085" cy="93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004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9FDFF-9A7E-E21E-6FD5-AA0BC1C9F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C54645D7-B8C5-2E92-23D4-1B42707551B7}"/>
              </a:ext>
            </a:extLst>
          </p:cNvPr>
          <p:cNvSpPr/>
          <p:nvPr/>
        </p:nvSpPr>
        <p:spPr>
          <a:xfrm>
            <a:off x="474980" y="1789320"/>
            <a:ext cx="11023600" cy="829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3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Always</a:t>
            </a:r>
            <a:r>
              <a:rPr lang="pl-PL" sz="3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in a </a:t>
            </a:r>
            <a:r>
              <a:rPr lang="pl-PL" sz="3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consortium</a:t>
            </a:r>
            <a:r>
              <a:rPr lang="pl-PL" sz="3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and as a leader!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BD0621FE-CBB1-0FB0-B27F-B3E4B0A759DC}"/>
              </a:ext>
            </a:extLst>
          </p:cNvPr>
          <p:cNvSpPr/>
          <p:nvPr/>
        </p:nvSpPr>
        <p:spPr>
          <a:xfrm>
            <a:off x="474980" y="3824927"/>
            <a:ext cx="10023259" cy="829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sz="2800" b="1" dirty="0">
                <a:solidFill>
                  <a:schemeClr val="tx1"/>
                </a:solidFill>
              </a:rPr>
              <a:t>University of </a:t>
            </a:r>
            <a:r>
              <a:rPr lang="pl-PL" sz="2800" b="1" dirty="0" err="1">
                <a:solidFill>
                  <a:schemeClr val="tx1"/>
                </a:solidFill>
              </a:rPr>
              <a:t>Warsaw</a:t>
            </a:r>
            <a:r>
              <a:rPr lang="pl-PL" sz="2800" b="1" dirty="0">
                <a:solidFill>
                  <a:schemeClr val="tx1"/>
                </a:solidFill>
              </a:rPr>
              <a:t> </a:t>
            </a:r>
            <a:r>
              <a:rPr lang="pl-PL" sz="2800" dirty="0">
                <a:solidFill>
                  <a:schemeClr val="tx1"/>
                </a:solidFill>
              </a:rPr>
              <a:t>(the leader)</a:t>
            </a: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endParaRPr lang="pl-PL" sz="2000" dirty="0">
              <a:solidFill>
                <a:schemeClr val="tx1"/>
              </a:solidFill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tx1"/>
                </a:solidFill>
              </a:rPr>
              <a:t>UWRC Ltd. (</a:t>
            </a:r>
            <a:r>
              <a:rPr lang="pl-PL" sz="2800" dirty="0" err="1">
                <a:solidFill>
                  <a:schemeClr val="tx1"/>
                </a:solidFill>
              </a:rPr>
              <a:t>special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purpose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vehicle</a:t>
            </a:r>
            <a:r>
              <a:rPr lang="pl-PL" sz="2800" dirty="0">
                <a:solidFill>
                  <a:schemeClr val="tx1"/>
                </a:solidFill>
              </a:rPr>
              <a:t> of UW)</a:t>
            </a:r>
          </a:p>
          <a:p>
            <a:pPr>
              <a:buClr>
                <a:srgbClr val="00B0F0"/>
              </a:buClr>
            </a:pPr>
            <a:endParaRPr lang="pl-PL" sz="2000" dirty="0">
              <a:solidFill>
                <a:schemeClr val="tx1"/>
              </a:solidFill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tx1"/>
                </a:solidFill>
              </a:rPr>
              <a:t>Kielce University of Technology</a:t>
            </a: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endParaRPr lang="pl-PL" sz="2000" dirty="0">
              <a:solidFill>
                <a:schemeClr val="tx1"/>
              </a:solidFill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sz="2800" dirty="0" err="1">
                <a:solidFill>
                  <a:schemeClr val="tx1"/>
                </a:solidFill>
              </a:rPr>
              <a:t>NanotechIP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Ltd</a:t>
            </a:r>
            <a:r>
              <a:rPr lang="pl-PL" sz="2800" dirty="0">
                <a:solidFill>
                  <a:schemeClr val="tx1"/>
                </a:solidFill>
              </a:rPr>
              <a:t> (a </a:t>
            </a:r>
            <a:r>
              <a:rPr lang="pl-PL" sz="2800" dirty="0" err="1">
                <a:solidFill>
                  <a:schemeClr val="tx1"/>
                </a:solidFill>
              </a:rPr>
              <a:t>company</a:t>
            </a:r>
            <a:r>
              <a:rPr lang="pl-PL" sz="2800" dirty="0">
                <a:solidFill>
                  <a:schemeClr val="tx1"/>
                </a:solidFill>
              </a:rPr>
              <a:t> of PAN)</a:t>
            </a:r>
          </a:p>
        </p:txBody>
      </p:sp>
      <p:pic>
        <p:nvPicPr>
          <p:cNvPr id="3" name="Picture 2" descr="University of Warsaw">
            <a:extLst>
              <a:ext uri="{FF2B5EF4-FFF2-40B4-BE49-F238E27FC236}">
                <a16:creationId xmlns:a16="http://schemas.microsoft.com/office/drawing/2014/main" id="{0638B439-7131-E8ED-7B2A-5A26CFFB5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99" y="463018"/>
            <a:ext cx="2382622" cy="92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az 3" descr="Obraz zawierający Czcionka, tekst, Grafika, zrzut ekranu&#10;&#10;Opis wygenerowany automatycznie">
            <a:extLst>
              <a:ext uri="{FF2B5EF4-FFF2-40B4-BE49-F238E27FC236}">
                <a16:creationId xmlns:a16="http://schemas.microsoft.com/office/drawing/2014/main" id="{C278A3CC-E5DE-79B2-A9EF-7118E9590B7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165" y="472356"/>
            <a:ext cx="2828085" cy="93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85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92669-D247-1921-EB0A-D23750648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FC800898-2B47-19DA-9DBB-FB638FDF388E}"/>
              </a:ext>
            </a:extLst>
          </p:cNvPr>
          <p:cNvSpPr/>
          <p:nvPr/>
        </p:nvSpPr>
        <p:spPr>
          <a:xfrm>
            <a:off x="444927" y="1708298"/>
            <a:ext cx="11023600" cy="829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3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Science 4 Business </a:t>
            </a:r>
            <a:r>
              <a:rPr lang="pl-PL" sz="30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project</a:t>
            </a:r>
            <a:r>
              <a:rPr lang="pl-PL" sz="3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– The Development </a:t>
            </a:r>
            <a:r>
              <a:rPr lang="pl-PL" sz="30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Incubator</a:t>
            </a:r>
            <a:r>
              <a:rPr lang="pl-PL" sz="3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/>
            </a:r>
            <a:br>
              <a:rPr lang="pl-PL" sz="3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pl-PL" sz="3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(end of the </a:t>
            </a:r>
            <a:r>
              <a:rPr lang="pl-PL" sz="3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project</a:t>
            </a:r>
            <a:r>
              <a:rPr lang="pl-PL" sz="3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: 12.2028)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F1438B6F-6DB6-3341-4E76-A28CE008AB25}"/>
              </a:ext>
            </a:extLst>
          </p:cNvPr>
          <p:cNvSpPr/>
          <p:nvPr/>
        </p:nvSpPr>
        <p:spPr>
          <a:xfrm>
            <a:off x="584199" y="4320534"/>
            <a:ext cx="11023600" cy="829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B0F0"/>
              </a:buClr>
            </a:pPr>
            <a:r>
              <a:rPr lang="pl-PL" sz="2800" b="1" dirty="0">
                <a:solidFill>
                  <a:schemeClr val="tx1"/>
                </a:solidFill>
              </a:rPr>
              <a:t>The </a:t>
            </a:r>
            <a:r>
              <a:rPr lang="pl-PL" sz="2800" b="1" dirty="0" err="1">
                <a:solidFill>
                  <a:schemeClr val="tx1"/>
                </a:solidFill>
              </a:rPr>
              <a:t>highest</a:t>
            </a:r>
            <a:r>
              <a:rPr lang="pl-PL" sz="2800" b="1" dirty="0">
                <a:solidFill>
                  <a:schemeClr val="tx1"/>
                </a:solidFill>
              </a:rPr>
              <a:t> </a:t>
            </a:r>
            <a:r>
              <a:rPr lang="pl-PL" sz="2800" b="1" dirty="0" err="1">
                <a:solidFill>
                  <a:schemeClr val="tx1"/>
                </a:solidFill>
              </a:rPr>
              <a:t>rank</a:t>
            </a:r>
            <a:r>
              <a:rPr lang="pl-PL" sz="2800" b="1" dirty="0">
                <a:solidFill>
                  <a:schemeClr val="tx1"/>
                </a:solidFill>
              </a:rPr>
              <a:t> </a:t>
            </a:r>
            <a:r>
              <a:rPr lang="pl-PL" sz="2800" b="1" dirty="0" err="1">
                <a:solidFill>
                  <a:schemeClr val="tx1"/>
                </a:solidFill>
              </a:rPr>
              <a:t>among</a:t>
            </a:r>
            <a:r>
              <a:rPr lang="pl-PL" sz="2800" b="1" dirty="0">
                <a:solidFill>
                  <a:schemeClr val="tx1"/>
                </a:solidFill>
              </a:rPr>
              <a:t> 27 </a:t>
            </a:r>
            <a:r>
              <a:rPr lang="pl-PL" sz="2800" b="1" dirty="0" err="1">
                <a:solidFill>
                  <a:schemeClr val="tx1"/>
                </a:solidFill>
              </a:rPr>
              <a:t>other</a:t>
            </a:r>
            <a:r>
              <a:rPr lang="pl-PL" sz="2800" b="1" dirty="0">
                <a:solidFill>
                  <a:schemeClr val="tx1"/>
                </a:solidFill>
              </a:rPr>
              <a:t> </a:t>
            </a:r>
            <a:r>
              <a:rPr lang="pl-PL" sz="2800" b="1" dirty="0" err="1">
                <a:solidFill>
                  <a:schemeClr val="tx1"/>
                </a:solidFill>
              </a:rPr>
              <a:t>consortia</a:t>
            </a:r>
            <a:r>
              <a:rPr lang="pl-PL" sz="2800" b="1" dirty="0">
                <a:solidFill>
                  <a:schemeClr val="tx1"/>
                </a:solidFill>
              </a:rPr>
              <a:t>!</a:t>
            </a: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endParaRPr lang="pl-PL" sz="2800" b="1" dirty="0">
              <a:solidFill>
                <a:schemeClr val="tx1"/>
              </a:solidFill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sz="2800" b="1" dirty="0">
                <a:solidFill>
                  <a:schemeClr val="tx1"/>
                </a:solidFill>
              </a:rPr>
              <a:t>University of </a:t>
            </a:r>
            <a:r>
              <a:rPr lang="pl-PL" sz="2800" b="1" dirty="0" err="1">
                <a:solidFill>
                  <a:schemeClr val="tx1"/>
                </a:solidFill>
              </a:rPr>
              <a:t>Warsaw</a:t>
            </a:r>
            <a:r>
              <a:rPr lang="pl-PL" sz="2800" b="1" dirty="0">
                <a:solidFill>
                  <a:schemeClr val="tx1"/>
                </a:solidFill>
              </a:rPr>
              <a:t> </a:t>
            </a:r>
            <a:r>
              <a:rPr lang="pl-PL" sz="2800" dirty="0">
                <a:solidFill>
                  <a:schemeClr val="tx1"/>
                </a:solidFill>
              </a:rPr>
              <a:t>(the leader)</a:t>
            </a: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endParaRPr lang="pl-PL" sz="2000" dirty="0">
              <a:solidFill>
                <a:schemeClr val="tx1"/>
              </a:solidFill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tx1"/>
                </a:solidFill>
              </a:rPr>
              <a:t>UWRC Ltd. (</a:t>
            </a:r>
            <a:r>
              <a:rPr lang="pl-PL" sz="2800" dirty="0" err="1">
                <a:solidFill>
                  <a:schemeClr val="tx1"/>
                </a:solidFill>
              </a:rPr>
              <a:t>special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purpose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vehicle</a:t>
            </a:r>
            <a:r>
              <a:rPr lang="pl-PL" sz="2800" dirty="0">
                <a:solidFill>
                  <a:schemeClr val="tx1"/>
                </a:solidFill>
              </a:rPr>
              <a:t> of UW)</a:t>
            </a:r>
          </a:p>
          <a:p>
            <a:pPr>
              <a:buClr>
                <a:srgbClr val="00B0F0"/>
              </a:buClr>
            </a:pPr>
            <a:endParaRPr lang="pl-PL" sz="2000" dirty="0">
              <a:solidFill>
                <a:schemeClr val="tx1"/>
              </a:solidFill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sz="2800" dirty="0" err="1">
                <a:solidFill>
                  <a:schemeClr val="tx1"/>
                </a:solidFill>
              </a:rPr>
              <a:t>Warsaw</a:t>
            </a:r>
            <a:r>
              <a:rPr lang="pl-PL" sz="2800" dirty="0">
                <a:solidFill>
                  <a:schemeClr val="tx1"/>
                </a:solidFill>
              </a:rPr>
              <a:t> University of Technology</a:t>
            </a: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endParaRPr lang="pl-PL" sz="2000" dirty="0">
              <a:solidFill>
                <a:schemeClr val="tx1"/>
              </a:solidFill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tx1"/>
                </a:solidFill>
              </a:rPr>
              <a:t>Instytut Badań Stosowanych Ltd. (</a:t>
            </a:r>
            <a:r>
              <a:rPr lang="pl-PL" sz="2800" dirty="0" err="1">
                <a:solidFill>
                  <a:schemeClr val="tx1"/>
                </a:solidFill>
              </a:rPr>
              <a:t>special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purpose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vehicle</a:t>
            </a:r>
            <a:r>
              <a:rPr lang="pl-PL" sz="2800" dirty="0">
                <a:solidFill>
                  <a:schemeClr val="tx1"/>
                </a:solidFill>
              </a:rPr>
              <a:t> of WUT)</a:t>
            </a: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endParaRPr lang="pl-PL" sz="2800" dirty="0">
              <a:solidFill>
                <a:schemeClr val="tx1"/>
              </a:solidFill>
            </a:endParaRPr>
          </a:p>
        </p:txBody>
      </p:sp>
      <p:pic>
        <p:nvPicPr>
          <p:cNvPr id="3" name="Picture 2" descr="University of Warsaw">
            <a:extLst>
              <a:ext uri="{FF2B5EF4-FFF2-40B4-BE49-F238E27FC236}">
                <a16:creationId xmlns:a16="http://schemas.microsoft.com/office/drawing/2014/main" id="{CFFA79CB-0E84-320D-4DD0-2C4922ED8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99" y="463018"/>
            <a:ext cx="2382622" cy="92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az 3" descr="Obraz zawierający Czcionka, tekst, Grafika, zrzut ekranu&#10;&#10;Opis wygenerowany automatycznie">
            <a:extLst>
              <a:ext uri="{FF2B5EF4-FFF2-40B4-BE49-F238E27FC236}">
                <a16:creationId xmlns:a16="http://schemas.microsoft.com/office/drawing/2014/main" id="{9E5D71DF-A81C-73C4-C326-64F801175C1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165" y="472356"/>
            <a:ext cx="2828085" cy="93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26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EC98C-40DB-6517-75C9-DB448B175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63C60E10-7994-BFCC-9F03-240B07B9D51D}"/>
              </a:ext>
            </a:extLst>
          </p:cNvPr>
          <p:cNvSpPr/>
          <p:nvPr/>
        </p:nvSpPr>
        <p:spPr>
          <a:xfrm>
            <a:off x="474980" y="1789320"/>
            <a:ext cx="11023600" cy="829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3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Why</a:t>
            </a:r>
            <a:r>
              <a:rPr lang="pl-PL" sz="3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pl-PL" sz="3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are</a:t>
            </a:r>
            <a:r>
              <a:rPr lang="pl-PL" sz="3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pl-PL" sz="3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these</a:t>
            </a:r>
            <a:r>
              <a:rPr lang="pl-PL" sz="3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pl-PL" sz="3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programs</a:t>
            </a:r>
            <a:r>
              <a:rPr lang="pl-PL" sz="3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pl-PL" sz="3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so</a:t>
            </a:r>
            <a:r>
              <a:rPr lang="pl-PL" sz="3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pl-PL" sz="3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important</a:t>
            </a:r>
            <a:r>
              <a:rPr lang="pl-PL" sz="3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?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59FDE42F-948F-F604-B44F-DDF851D72DED}"/>
              </a:ext>
            </a:extLst>
          </p:cNvPr>
          <p:cNvSpPr/>
          <p:nvPr/>
        </p:nvSpPr>
        <p:spPr>
          <a:xfrm>
            <a:off x="584199" y="3014415"/>
            <a:ext cx="11023600" cy="829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tx1"/>
                </a:solidFill>
              </a:rPr>
              <a:t>It </a:t>
            </a:r>
            <a:r>
              <a:rPr lang="pl-PL" sz="2800" dirty="0" err="1">
                <a:solidFill>
                  <a:schemeClr val="tx1"/>
                </a:solidFill>
              </a:rPr>
              <a:t>reduces</a:t>
            </a:r>
            <a:r>
              <a:rPr lang="pl-PL" sz="2800" dirty="0">
                <a:solidFill>
                  <a:schemeClr val="tx1"/>
                </a:solidFill>
              </a:rPr>
              <a:t> the „Valley of </a:t>
            </a:r>
            <a:r>
              <a:rPr lang="pl-PL" sz="2800" dirty="0" err="1">
                <a:solidFill>
                  <a:schemeClr val="tx1"/>
                </a:solidFill>
              </a:rPr>
              <a:t>Death</a:t>
            </a:r>
            <a:r>
              <a:rPr lang="pl-PL" sz="2800" dirty="0">
                <a:solidFill>
                  <a:schemeClr val="tx1"/>
                </a:solidFill>
              </a:rPr>
              <a:t>” </a:t>
            </a:r>
            <a:r>
              <a:rPr lang="pl-PL" sz="2800" dirty="0" err="1">
                <a:solidFill>
                  <a:schemeClr val="tx1"/>
                </a:solidFill>
              </a:rPr>
              <a:t>phenomenon</a:t>
            </a:r>
            <a:r>
              <a:rPr lang="pl-PL" sz="2800" dirty="0">
                <a:solidFill>
                  <a:schemeClr val="tx1"/>
                </a:solidFill>
              </a:rPr>
              <a:t> in TT.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44393B6B-D471-37FD-9AB0-D8347B1366E9}"/>
              </a:ext>
            </a:extLst>
          </p:cNvPr>
          <p:cNvSpPr/>
          <p:nvPr/>
        </p:nvSpPr>
        <p:spPr>
          <a:xfrm>
            <a:off x="584199" y="4239510"/>
            <a:ext cx="11291426" cy="829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sz="2800" dirty="0" err="1">
                <a:solidFill>
                  <a:schemeClr val="tx1"/>
                </a:solidFill>
              </a:rPr>
              <a:t>Is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b="1" dirty="0">
                <a:solidFill>
                  <a:schemeClr val="tx1"/>
                </a:solidFill>
              </a:rPr>
              <a:t>the </a:t>
            </a:r>
            <a:r>
              <a:rPr lang="pl-PL" sz="2800" b="1" dirty="0" err="1">
                <a:solidFill>
                  <a:schemeClr val="tx1"/>
                </a:solidFill>
              </a:rPr>
              <a:t>key</a:t>
            </a:r>
            <a:r>
              <a:rPr lang="pl-PL" sz="2800" b="1" dirty="0">
                <a:solidFill>
                  <a:schemeClr val="tx1"/>
                </a:solidFill>
              </a:rPr>
              <a:t> </a:t>
            </a:r>
            <a:r>
              <a:rPr lang="pl-PL" sz="2800" b="1" dirty="0" err="1">
                <a:solidFill>
                  <a:schemeClr val="tx1"/>
                </a:solidFill>
              </a:rPr>
              <a:t>tool</a:t>
            </a:r>
            <a:r>
              <a:rPr lang="pl-PL" sz="2800" b="1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supporting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scientists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interested</a:t>
            </a:r>
            <a:r>
              <a:rPr lang="pl-PL" sz="2800" dirty="0">
                <a:solidFill>
                  <a:schemeClr val="tx1"/>
                </a:solidFill>
              </a:rPr>
              <a:t> in </a:t>
            </a:r>
            <a:r>
              <a:rPr lang="pl-PL" sz="2800" dirty="0" err="1">
                <a:solidFill>
                  <a:schemeClr val="tx1"/>
                </a:solidFill>
              </a:rPr>
              <a:t>commercialization</a:t>
            </a:r>
            <a:r>
              <a:rPr lang="pl-PL" sz="2800" dirty="0">
                <a:solidFill>
                  <a:schemeClr val="tx1"/>
                </a:solidFill>
              </a:rPr>
              <a:t>, </a:t>
            </a:r>
            <a:r>
              <a:rPr lang="pl-PL" sz="2800" dirty="0" err="1">
                <a:solidFill>
                  <a:schemeClr val="tx1"/>
                </a:solidFill>
              </a:rPr>
              <a:t>TTOs</a:t>
            </a:r>
            <a:r>
              <a:rPr lang="pl-PL" sz="2800" dirty="0">
                <a:solidFill>
                  <a:schemeClr val="tx1"/>
                </a:solidFill>
              </a:rPr>
              <a:t> and </a:t>
            </a:r>
            <a:r>
              <a:rPr lang="pl-PL" sz="2800" dirty="0" err="1">
                <a:solidFill>
                  <a:schemeClr val="tx1"/>
                </a:solidFill>
              </a:rPr>
              <a:t>industries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interested</a:t>
            </a:r>
            <a:r>
              <a:rPr lang="pl-PL" sz="2800" dirty="0">
                <a:solidFill>
                  <a:schemeClr val="tx1"/>
                </a:solidFill>
              </a:rPr>
              <a:t> in </a:t>
            </a:r>
            <a:r>
              <a:rPr lang="pl-PL" sz="2800" dirty="0" err="1">
                <a:solidFill>
                  <a:schemeClr val="tx1"/>
                </a:solidFill>
              </a:rPr>
              <a:t>implementing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research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output</a:t>
            </a:r>
            <a:endParaRPr lang="pl-PL" sz="2800" dirty="0">
              <a:solidFill>
                <a:schemeClr val="tx1"/>
              </a:solidFill>
            </a:endParaRPr>
          </a:p>
        </p:txBody>
      </p:sp>
      <p:pic>
        <p:nvPicPr>
          <p:cNvPr id="4" name="Picture 2" descr="University of Warsaw">
            <a:extLst>
              <a:ext uri="{FF2B5EF4-FFF2-40B4-BE49-F238E27FC236}">
                <a16:creationId xmlns:a16="http://schemas.microsoft.com/office/drawing/2014/main" id="{761AB24C-01EC-CD2E-FB2F-4D7B5BBFB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99" y="463018"/>
            <a:ext cx="2382622" cy="92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4" descr="Obraz zawierający Czcionka, tekst, Grafika, zrzut ekranu&#10;&#10;Opis wygenerowany automatycznie">
            <a:extLst>
              <a:ext uri="{FF2B5EF4-FFF2-40B4-BE49-F238E27FC236}">
                <a16:creationId xmlns:a16="http://schemas.microsoft.com/office/drawing/2014/main" id="{3D0F6842-B8AA-5782-C3D7-1663EDBCDBA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165" y="472356"/>
            <a:ext cx="2828085" cy="93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316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0BC61-1018-7AB4-EE46-291A940A9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5BE931ED-877F-4EE2-8B33-2A68A41CA9FB}"/>
              </a:ext>
            </a:extLst>
          </p:cNvPr>
          <p:cNvSpPr/>
          <p:nvPr/>
        </p:nvSpPr>
        <p:spPr>
          <a:xfrm>
            <a:off x="474980" y="1789320"/>
            <a:ext cx="11023600" cy="829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3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Why</a:t>
            </a:r>
            <a:r>
              <a:rPr lang="pl-PL" sz="3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pl-PL" sz="3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are</a:t>
            </a:r>
            <a:r>
              <a:rPr lang="pl-PL" sz="3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pl-PL" sz="3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these</a:t>
            </a:r>
            <a:r>
              <a:rPr lang="pl-PL" sz="3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pl-PL" sz="3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programs</a:t>
            </a:r>
            <a:r>
              <a:rPr lang="pl-PL" sz="3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pl-PL" sz="3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so</a:t>
            </a:r>
            <a:r>
              <a:rPr lang="pl-PL" sz="3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pl-PL" sz="3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important</a:t>
            </a:r>
            <a:r>
              <a:rPr lang="pl-PL" sz="3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?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63AA40AA-43F0-17B0-0D6F-34F9CBB94B51}"/>
              </a:ext>
            </a:extLst>
          </p:cNvPr>
          <p:cNvSpPr/>
          <p:nvPr/>
        </p:nvSpPr>
        <p:spPr>
          <a:xfrm>
            <a:off x="474980" y="2804818"/>
            <a:ext cx="11023600" cy="829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B0F0"/>
              </a:buClr>
            </a:pPr>
            <a:r>
              <a:rPr lang="en-US" sz="2800" dirty="0">
                <a:solidFill>
                  <a:schemeClr val="tx1"/>
                </a:solidFill>
              </a:rPr>
              <a:t>The University of Warsaw is a leader in terms of the number</a:t>
            </a:r>
            <a:r>
              <a:rPr lang="pl-PL" sz="2800" dirty="0">
                <a:solidFill>
                  <a:schemeClr val="tx1"/>
                </a:solidFill>
              </a:rPr>
              <a:t/>
            </a:r>
            <a:br>
              <a:rPr lang="pl-PL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of established spin-off companies.</a:t>
            </a:r>
            <a:endParaRPr lang="pl-PL" sz="2800" dirty="0">
              <a:solidFill>
                <a:schemeClr val="tx1"/>
              </a:solidFill>
            </a:endParaRP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7707CF94-A525-DA98-65D1-0D6725A49087}"/>
              </a:ext>
            </a:extLst>
          </p:cNvPr>
          <p:cNvSpPr/>
          <p:nvPr/>
        </p:nvSpPr>
        <p:spPr>
          <a:xfrm>
            <a:off x="873566" y="4937167"/>
            <a:ext cx="4381340" cy="829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EIT Food CLC </a:t>
            </a:r>
            <a:r>
              <a:rPr lang="pl-PL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North</a:t>
            </a:r>
            <a:r>
              <a:rPr lang="pl-PL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-East</a:t>
            </a: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Mataiki</a:t>
            </a:r>
            <a:r>
              <a:rPr lang="pl-PL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Bioscience</a:t>
            </a:r>
            <a:endParaRPr lang="pl-PL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000000"/>
                </a:solidFill>
                <a:latin typeface="Calibri" panose="020F0502020204030204" pitchFamily="34" charset="0"/>
              </a:rPr>
              <a:t>Centrum Rafinacji Informacji</a:t>
            </a: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000000"/>
                </a:solidFill>
                <a:latin typeface="Calibri" panose="020F0502020204030204" pitchFamily="34" charset="0"/>
              </a:rPr>
              <a:t>Meteo.pl</a:t>
            </a: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Nephrolab</a:t>
            </a:r>
            <a:r>
              <a:rPr lang="pl-PL" b="1" dirty="0">
                <a:solidFill>
                  <a:srgbClr val="000000"/>
                </a:solidFill>
                <a:latin typeface="Calibri" panose="020F0502020204030204" pitchFamily="34" charset="0"/>
              </a:rPr>
              <a:t> Plus</a:t>
            </a: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Microanalysis</a:t>
            </a:r>
            <a:endParaRPr lang="pl-PL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000000"/>
                </a:solidFill>
                <a:latin typeface="Calibri" panose="020F0502020204030204" pitchFamily="34" charset="0"/>
              </a:rPr>
              <a:t>DDG </a:t>
            </a: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Bioinformatics</a:t>
            </a:r>
            <a:endParaRPr lang="pl-PL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Geolearning</a:t>
            </a:r>
            <a:endParaRPr lang="pl-PL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Project42</a:t>
            </a:r>
            <a:endParaRPr lang="pl-PL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9FB64E38-754F-BD95-105A-B0F982C03B65}"/>
              </a:ext>
            </a:extLst>
          </p:cNvPr>
          <p:cNvSpPr/>
          <p:nvPr/>
        </p:nvSpPr>
        <p:spPr>
          <a:xfrm>
            <a:off x="4278452" y="4818245"/>
            <a:ext cx="4381340" cy="829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endParaRPr lang="pl-PL" b="1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000000"/>
                </a:solidFill>
                <a:latin typeface="Calibri" panose="020F0502020204030204" pitchFamily="34" charset="0"/>
              </a:rPr>
              <a:t>INELCO</a:t>
            </a: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000000"/>
                </a:solidFill>
                <a:latin typeface="Calibri" panose="020F0502020204030204" pitchFamily="34" charset="0"/>
              </a:rPr>
              <a:t>INNTER</a:t>
            </a: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ExPLoRNA</a:t>
            </a:r>
            <a:r>
              <a:rPr lang="pl-PL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Therapeutics</a:t>
            </a:r>
            <a:endParaRPr lang="pl-PL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000000"/>
                </a:solidFill>
                <a:latin typeface="Calibri" panose="020F0502020204030204" pitchFamily="34" charset="0"/>
              </a:rPr>
              <a:t>WAHAF FARMA</a:t>
            </a: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Oncoboost</a:t>
            </a:r>
            <a:endParaRPr lang="pl-PL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Lecturus</a:t>
            </a:r>
            <a:endParaRPr lang="pl-PL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Smarter</a:t>
            </a:r>
            <a:r>
              <a:rPr lang="pl-PL" b="1" dirty="0">
                <a:solidFill>
                  <a:srgbClr val="000000"/>
                </a:solidFill>
                <a:latin typeface="Calibri" panose="020F0502020204030204" pitchFamily="34" charset="0"/>
              </a:rPr>
              <a:t> Diagnostics</a:t>
            </a: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Quant</a:t>
            </a: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_k</a:t>
            </a:r>
            <a:r>
              <a:rPr lang="pl-PL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it</a:t>
            </a:r>
            <a:endParaRPr lang="pl-PL" b="1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InnBAT</a:t>
            </a:r>
            <a:endParaRPr lang="pl-PL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461A1E20-D277-3AE0-695E-257ABA5BEB0B}"/>
              </a:ext>
            </a:extLst>
          </p:cNvPr>
          <p:cNvSpPr/>
          <p:nvPr/>
        </p:nvSpPr>
        <p:spPr>
          <a:xfrm>
            <a:off x="7683338" y="4403660"/>
            <a:ext cx="4381340" cy="829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endParaRPr lang="pl-PL" b="1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endParaRPr lang="pl-PL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Biotemist</a:t>
            </a:r>
            <a:endParaRPr lang="pl-PL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UpGrow</a:t>
            </a:r>
            <a:endParaRPr lang="pl-PL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EduGram</a:t>
            </a:r>
            <a:endParaRPr lang="pl-PL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InArcheo</a:t>
            </a:r>
            <a:endParaRPr lang="pl-PL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000000"/>
                </a:solidFill>
                <a:latin typeface="Calibri" panose="020F0502020204030204" pitchFamily="34" charset="0"/>
              </a:rPr>
              <a:t>Green for </a:t>
            </a: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You</a:t>
            </a:r>
            <a:endParaRPr lang="pl-PL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Demetrius</a:t>
            </a:r>
            <a:r>
              <a:rPr lang="pl-PL" b="1" dirty="0">
                <a:solidFill>
                  <a:srgbClr val="000000"/>
                </a:solidFill>
                <a:latin typeface="Calibri" panose="020F0502020204030204" pitchFamily="34" charset="0"/>
              </a:rPr>
              <a:t> Lab</a:t>
            </a: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pl-PL" b="1" dirty="0" err="1">
                <a:solidFill>
                  <a:srgbClr val="000000"/>
                </a:solidFill>
                <a:latin typeface="Calibri" panose="020F0502020204030204" pitchFamily="34" charset="0"/>
              </a:rPr>
              <a:t>Neurolight</a:t>
            </a:r>
            <a:endParaRPr lang="pl-PL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Clr>
                <a:srgbClr val="00B0F0"/>
              </a:buClr>
              <a:buFont typeface="Arial" panose="020B0604020202020204" pitchFamily="34" charset="0"/>
              <a:buChar char="•"/>
            </a:pPr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8" name="Picture 2" descr="University of Warsaw">
            <a:extLst>
              <a:ext uri="{FF2B5EF4-FFF2-40B4-BE49-F238E27FC236}">
                <a16:creationId xmlns:a16="http://schemas.microsoft.com/office/drawing/2014/main" id="{76352FF0-AE87-CF62-8A07-08114A230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99" y="463018"/>
            <a:ext cx="2382622" cy="92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az 8" descr="Obraz zawierający Czcionka, tekst, Grafika, zrzut ekranu&#10;&#10;Opis wygenerowany automatycznie">
            <a:extLst>
              <a:ext uri="{FF2B5EF4-FFF2-40B4-BE49-F238E27FC236}">
                <a16:creationId xmlns:a16="http://schemas.microsoft.com/office/drawing/2014/main" id="{4F54783E-272E-1859-0D1A-AB0006B4AD3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165" y="472356"/>
            <a:ext cx="2828085" cy="93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89678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306</Words>
  <Application>Microsoft Office PowerPoint</Application>
  <PresentationFormat>Panoramiczny</PresentationFormat>
  <Paragraphs>67</Paragraphs>
  <Slides>6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Marek Massalski</dc:creator>
  <cp:lastModifiedBy>Katarzyna Walczyk-Matuszyk</cp:lastModifiedBy>
  <cp:revision>5</cp:revision>
  <dcterms:created xsi:type="dcterms:W3CDTF">2025-05-23T10:04:43Z</dcterms:created>
  <dcterms:modified xsi:type="dcterms:W3CDTF">2025-05-26T12:48:42Z</dcterms:modified>
</cp:coreProperties>
</file>