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98" r:id="rId1"/>
    <p:sldMasterId id="2147484910" r:id="rId2"/>
    <p:sldMasterId id="2147484921" r:id="rId3"/>
  </p:sldMasterIdLst>
  <p:notesMasterIdLst>
    <p:notesMasterId r:id="rId31"/>
  </p:notesMasterIdLst>
  <p:sldIdLst>
    <p:sldId id="265" r:id="rId4"/>
    <p:sldId id="378" r:id="rId5"/>
    <p:sldId id="592" r:id="rId6"/>
    <p:sldId id="620" r:id="rId7"/>
    <p:sldId id="616" r:id="rId8"/>
    <p:sldId id="623" r:id="rId9"/>
    <p:sldId id="621" r:id="rId10"/>
    <p:sldId id="604" r:id="rId11"/>
    <p:sldId id="603" r:id="rId12"/>
    <p:sldId id="605" r:id="rId13"/>
    <p:sldId id="606" r:id="rId14"/>
    <p:sldId id="609" r:id="rId15"/>
    <p:sldId id="610" r:id="rId16"/>
    <p:sldId id="612" r:id="rId17"/>
    <p:sldId id="613" r:id="rId18"/>
    <p:sldId id="287" r:id="rId19"/>
    <p:sldId id="624" r:id="rId20"/>
    <p:sldId id="622" r:id="rId21"/>
    <p:sldId id="626" r:id="rId22"/>
    <p:sldId id="627" r:id="rId23"/>
    <p:sldId id="628" r:id="rId24"/>
    <p:sldId id="629" r:id="rId25"/>
    <p:sldId id="625" r:id="rId26"/>
    <p:sldId id="314" r:id="rId27"/>
    <p:sldId id="630" r:id="rId28"/>
    <p:sldId id="289" r:id="rId29"/>
    <p:sldId id="61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645" autoAdjust="0"/>
    <p:restoredTop sz="95345" autoAdjust="0"/>
  </p:normalViewPr>
  <p:slideViewPr>
    <p:cSldViewPr snapToGrid="0">
      <p:cViewPr varScale="1">
        <p:scale>
          <a:sx n="64" d="100"/>
          <a:sy n="64" d="100"/>
        </p:scale>
        <p:origin x="72" y="1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25FB1-EEF1-471C-B1E0-AB17C7CCF717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4FCA7-12AA-4CCC-BC26-D425E702EC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1556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B27A2-2D21-A84C-B089-9EDB3B870D2F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5174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Atoms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a </a:t>
            </a:r>
            <a:r>
              <a:rPr lang="pl-PL" dirty="0" err="1"/>
              <a:t>versatile</a:t>
            </a:r>
            <a:r>
              <a:rPr lang="pl-PL" dirty="0"/>
              <a:t> medium in </a:t>
            </a:r>
            <a:r>
              <a:rPr lang="pl-PL" dirty="0" err="1"/>
              <a:t>which</a:t>
            </a:r>
            <a:r>
              <a:rPr lang="pl-PL" dirty="0"/>
              <a:t> we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store</a:t>
            </a:r>
            <a:r>
              <a:rPr lang="pl-PL" dirty="0"/>
              <a:t>, </a:t>
            </a:r>
            <a:r>
              <a:rPr lang="pl-PL" dirty="0" err="1"/>
              <a:t>process</a:t>
            </a:r>
            <a:r>
              <a:rPr lang="pl-PL" dirty="0"/>
              <a:t>, and </a:t>
            </a:r>
            <a:r>
              <a:rPr lang="pl-PL" dirty="0" err="1"/>
              <a:t>finally</a:t>
            </a:r>
            <a:r>
              <a:rPr lang="pl-PL" dirty="0"/>
              <a:t> </a:t>
            </a:r>
            <a:r>
              <a:rPr lang="pl-PL" dirty="0" err="1"/>
              <a:t>read</a:t>
            </a:r>
            <a:r>
              <a:rPr lang="pl-PL" dirty="0"/>
              <a:t>-out </a:t>
            </a:r>
            <a:r>
              <a:rPr lang="pl-PL" dirty="0" err="1"/>
              <a:t>light</a:t>
            </a:r>
            <a:r>
              <a:rPr lang="pl-PL" dirty="0"/>
              <a:t>. By performing </a:t>
            </a:r>
            <a:r>
              <a:rPr lang="pl-PL" dirty="0" err="1"/>
              <a:t>maniupulation</a:t>
            </a:r>
            <a:r>
              <a:rPr lang="pl-PL" dirty="0"/>
              <a:t> of </a:t>
            </a:r>
            <a:r>
              <a:rPr lang="pl-PL" dirty="0" err="1"/>
              <a:t>stored</a:t>
            </a:r>
            <a:r>
              <a:rPr lang="pl-PL" dirty="0"/>
              <a:t> </a:t>
            </a:r>
            <a:r>
              <a:rPr lang="pl-PL" dirty="0" err="1"/>
              <a:t>light</a:t>
            </a:r>
            <a:r>
              <a:rPr lang="pl-PL" dirty="0"/>
              <a:t>, we </a:t>
            </a:r>
            <a:r>
              <a:rPr lang="pl-PL" dirty="0" err="1"/>
              <a:t>may</a:t>
            </a:r>
            <a:r>
              <a:rPr lang="pl-PL" dirty="0"/>
              <a:t> </a:t>
            </a:r>
            <a:r>
              <a:rPr lang="pl-PL" dirty="0" err="1"/>
              <a:t>achieve</a:t>
            </a:r>
            <a:r>
              <a:rPr lang="pl-PL" dirty="0"/>
              <a:t> </a:t>
            </a:r>
            <a:r>
              <a:rPr lang="pl-PL" dirty="0" err="1"/>
              <a:t>operations</a:t>
            </a:r>
            <a:r>
              <a:rPr lang="pl-PL" dirty="0"/>
              <a:t> </a:t>
            </a:r>
            <a:r>
              <a:rPr lang="pl-PL" dirty="0" err="1"/>
              <a:t>which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precise</a:t>
            </a:r>
            <a:r>
              <a:rPr lang="pl-PL" dirty="0"/>
              <a:t> down to the </a:t>
            </a:r>
            <a:r>
              <a:rPr lang="pl-PL" dirty="0" err="1"/>
              <a:t>level</a:t>
            </a:r>
            <a:r>
              <a:rPr lang="pl-PL" dirty="0"/>
              <a:t> of single </a:t>
            </a:r>
            <a:r>
              <a:rPr lang="pl-PL" dirty="0" err="1"/>
              <a:t>photons</a:t>
            </a:r>
            <a:r>
              <a:rPr lang="pl-PL" dirty="0"/>
              <a:t>, in a </a:t>
            </a:r>
            <a:r>
              <a:rPr lang="pl-PL" dirty="0" err="1"/>
              <a:t>stark</a:t>
            </a:r>
            <a:r>
              <a:rPr lang="pl-PL" dirty="0"/>
              <a:t> </a:t>
            </a:r>
            <a:r>
              <a:rPr lang="pl-PL" dirty="0" err="1"/>
              <a:t>contrast</a:t>
            </a:r>
            <a:r>
              <a:rPr lang="pl-PL" dirty="0"/>
              <a:t> to </a:t>
            </a:r>
            <a:r>
              <a:rPr lang="pl-PL" dirty="0" err="1"/>
              <a:t>any</a:t>
            </a:r>
            <a:r>
              <a:rPr lang="pl-PL" dirty="0"/>
              <a:t> </a:t>
            </a:r>
            <a:r>
              <a:rPr lang="pl-PL" dirty="0" err="1"/>
              <a:t>electronic</a:t>
            </a:r>
            <a:r>
              <a:rPr lang="pl-PL" dirty="0"/>
              <a:t> </a:t>
            </a:r>
            <a:r>
              <a:rPr lang="pl-PL" dirty="0" err="1"/>
              <a:t>processing</a:t>
            </a:r>
            <a:r>
              <a:rPr lang="pl-PL" dirty="0"/>
              <a:t> in modern networks.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4FCA7-12AA-4CCC-BC26-D425E702EC2C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1658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Atoms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a </a:t>
            </a:r>
            <a:r>
              <a:rPr lang="pl-PL" dirty="0" err="1"/>
              <a:t>versatile</a:t>
            </a:r>
            <a:r>
              <a:rPr lang="pl-PL" dirty="0"/>
              <a:t> medium in </a:t>
            </a:r>
            <a:r>
              <a:rPr lang="pl-PL" dirty="0" err="1"/>
              <a:t>which</a:t>
            </a:r>
            <a:r>
              <a:rPr lang="pl-PL" dirty="0"/>
              <a:t> we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store</a:t>
            </a:r>
            <a:r>
              <a:rPr lang="pl-PL" dirty="0"/>
              <a:t>, </a:t>
            </a:r>
            <a:r>
              <a:rPr lang="pl-PL" dirty="0" err="1"/>
              <a:t>process</a:t>
            </a:r>
            <a:r>
              <a:rPr lang="pl-PL" dirty="0"/>
              <a:t>, and </a:t>
            </a:r>
            <a:r>
              <a:rPr lang="pl-PL" dirty="0" err="1"/>
              <a:t>finally</a:t>
            </a:r>
            <a:r>
              <a:rPr lang="pl-PL" dirty="0"/>
              <a:t> </a:t>
            </a:r>
            <a:r>
              <a:rPr lang="pl-PL" dirty="0" err="1"/>
              <a:t>read</a:t>
            </a:r>
            <a:r>
              <a:rPr lang="pl-PL" dirty="0"/>
              <a:t>-out </a:t>
            </a:r>
            <a:r>
              <a:rPr lang="pl-PL" dirty="0" err="1"/>
              <a:t>light</a:t>
            </a:r>
            <a:r>
              <a:rPr lang="pl-PL" dirty="0"/>
              <a:t>. By performing </a:t>
            </a:r>
            <a:r>
              <a:rPr lang="pl-PL" dirty="0" err="1"/>
              <a:t>maniupulation</a:t>
            </a:r>
            <a:r>
              <a:rPr lang="pl-PL" dirty="0"/>
              <a:t> of </a:t>
            </a:r>
            <a:r>
              <a:rPr lang="pl-PL" dirty="0" err="1"/>
              <a:t>stored</a:t>
            </a:r>
            <a:r>
              <a:rPr lang="pl-PL" dirty="0"/>
              <a:t> </a:t>
            </a:r>
            <a:r>
              <a:rPr lang="pl-PL" dirty="0" err="1"/>
              <a:t>light</a:t>
            </a:r>
            <a:r>
              <a:rPr lang="pl-PL" dirty="0"/>
              <a:t>, we </a:t>
            </a:r>
            <a:r>
              <a:rPr lang="pl-PL" dirty="0" err="1"/>
              <a:t>may</a:t>
            </a:r>
            <a:r>
              <a:rPr lang="pl-PL" dirty="0"/>
              <a:t> </a:t>
            </a:r>
            <a:r>
              <a:rPr lang="pl-PL" dirty="0" err="1"/>
              <a:t>achieve</a:t>
            </a:r>
            <a:r>
              <a:rPr lang="pl-PL" dirty="0"/>
              <a:t> </a:t>
            </a:r>
            <a:r>
              <a:rPr lang="pl-PL" dirty="0" err="1"/>
              <a:t>operations</a:t>
            </a:r>
            <a:r>
              <a:rPr lang="pl-PL" dirty="0"/>
              <a:t> </a:t>
            </a:r>
            <a:r>
              <a:rPr lang="pl-PL" dirty="0" err="1"/>
              <a:t>which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precise</a:t>
            </a:r>
            <a:r>
              <a:rPr lang="pl-PL" dirty="0"/>
              <a:t> down to the </a:t>
            </a:r>
            <a:r>
              <a:rPr lang="pl-PL" dirty="0" err="1"/>
              <a:t>level</a:t>
            </a:r>
            <a:r>
              <a:rPr lang="pl-PL" dirty="0"/>
              <a:t> of single </a:t>
            </a:r>
            <a:r>
              <a:rPr lang="pl-PL" dirty="0" err="1"/>
              <a:t>photons</a:t>
            </a:r>
            <a:r>
              <a:rPr lang="pl-PL" dirty="0"/>
              <a:t>, in a </a:t>
            </a:r>
            <a:r>
              <a:rPr lang="pl-PL" dirty="0" err="1"/>
              <a:t>stark</a:t>
            </a:r>
            <a:r>
              <a:rPr lang="pl-PL" dirty="0"/>
              <a:t> </a:t>
            </a:r>
            <a:r>
              <a:rPr lang="pl-PL" dirty="0" err="1"/>
              <a:t>contrast</a:t>
            </a:r>
            <a:r>
              <a:rPr lang="pl-PL" dirty="0"/>
              <a:t> to </a:t>
            </a:r>
            <a:r>
              <a:rPr lang="pl-PL" dirty="0" err="1"/>
              <a:t>any</a:t>
            </a:r>
            <a:r>
              <a:rPr lang="pl-PL" dirty="0"/>
              <a:t> </a:t>
            </a:r>
            <a:r>
              <a:rPr lang="pl-PL" dirty="0" err="1"/>
              <a:t>electronic</a:t>
            </a:r>
            <a:r>
              <a:rPr lang="pl-PL" dirty="0"/>
              <a:t> </a:t>
            </a:r>
            <a:r>
              <a:rPr lang="pl-PL" dirty="0" err="1"/>
              <a:t>processing</a:t>
            </a:r>
            <a:r>
              <a:rPr lang="pl-PL" dirty="0"/>
              <a:t> in modern networks.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4FCA7-12AA-4CCC-BC26-D425E702EC2C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8530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The IRA </a:t>
            </a:r>
            <a:r>
              <a:rPr lang="pl-PL" dirty="0" err="1"/>
              <a:t>programme</a:t>
            </a:r>
            <a:r>
              <a:rPr lang="pl-PL" dirty="0"/>
              <a:t> </a:t>
            </a:r>
            <a:r>
              <a:rPr lang="pl-PL" dirty="0" err="1"/>
              <a:t>allowed</a:t>
            </a:r>
            <a:r>
              <a:rPr lang="pl-PL" dirty="0"/>
              <a:t> </a:t>
            </a:r>
            <a:r>
              <a:rPr lang="pl-PL" dirty="0" err="1"/>
              <a:t>us</a:t>
            </a:r>
            <a:r>
              <a:rPr lang="pl-PL" dirty="0"/>
              <a:t> to </a:t>
            </a:r>
            <a:r>
              <a:rPr lang="pl-PL" dirty="0" err="1"/>
              <a:t>enter</a:t>
            </a:r>
            <a:r>
              <a:rPr lang="pl-PL" dirty="0"/>
              <a:t> a </a:t>
            </a:r>
            <a:r>
              <a:rPr lang="pl-PL" dirty="0" err="1"/>
              <a:t>new</a:t>
            </a:r>
            <a:r>
              <a:rPr lang="pl-PL" dirty="0"/>
              <a:t> </a:t>
            </a:r>
            <a:r>
              <a:rPr lang="pl-PL" dirty="0" err="1"/>
              <a:t>topic</a:t>
            </a:r>
            <a:r>
              <a:rPr lang="pl-PL" dirty="0"/>
              <a:t> of </a:t>
            </a:r>
            <a:r>
              <a:rPr lang="pl-PL" dirty="0" err="1"/>
              <a:t>Rybderg</a:t>
            </a:r>
            <a:r>
              <a:rPr lang="pl-PL" dirty="0"/>
              <a:t> </a:t>
            </a:r>
            <a:r>
              <a:rPr lang="pl-PL" dirty="0" err="1"/>
              <a:t>physics</a:t>
            </a:r>
            <a:r>
              <a:rPr lang="pl-PL" dirty="0"/>
              <a:t>. With immediate </a:t>
            </a:r>
            <a:r>
              <a:rPr lang="pl-PL" dirty="0" err="1"/>
              <a:t>applications</a:t>
            </a:r>
            <a:r>
              <a:rPr lang="pl-PL" dirty="0"/>
              <a:t> in </a:t>
            </a:r>
            <a:r>
              <a:rPr lang="pl-PL" dirty="0" err="1"/>
              <a:t>mind</a:t>
            </a:r>
            <a:r>
              <a:rPr lang="pl-PL" dirty="0"/>
              <a:t>, we </a:t>
            </a:r>
            <a:r>
              <a:rPr lang="pl-PL" dirty="0" err="1"/>
              <a:t>decided</a:t>
            </a:r>
            <a:r>
              <a:rPr lang="pl-PL" dirty="0"/>
              <a:t> to </a:t>
            </a:r>
            <a:r>
              <a:rPr lang="pl-PL" dirty="0" err="1"/>
              <a:t>use</a:t>
            </a:r>
            <a:r>
              <a:rPr lang="pl-PL" dirty="0"/>
              <a:t> hot </a:t>
            </a:r>
            <a:r>
              <a:rPr lang="pl-PL" dirty="0" err="1"/>
              <a:t>Rydberg</a:t>
            </a:r>
            <a:r>
              <a:rPr lang="pl-PL" dirty="0"/>
              <a:t>-atom </a:t>
            </a:r>
            <a:r>
              <a:rPr lang="pl-PL" dirty="0" err="1"/>
              <a:t>vapor</a:t>
            </a:r>
            <a:r>
              <a:rPr lang="pl-PL" dirty="0"/>
              <a:t> for quantum </a:t>
            </a:r>
            <a:r>
              <a:rPr lang="pl-PL" dirty="0" err="1"/>
              <a:t>transduction</a:t>
            </a:r>
            <a:r>
              <a:rPr lang="pl-PL" dirty="0"/>
              <a:t>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4FCA7-12AA-4CCC-BC26-D425E702EC2C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4953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Applications of quantum </a:t>
            </a:r>
            <a:r>
              <a:rPr lang="pl-PL" dirty="0" err="1"/>
              <a:t>transduction</a:t>
            </a:r>
            <a:r>
              <a:rPr lang="pl-PL" dirty="0"/>
              <a:t> </a:t>
            </a:r>
            <a:r>
              <a:rPr lang="pl-PL" dirty="0" err="1"/>
              <a:t>stretch</a:t>
            </a:r>
            <a:r>
              <a:rPr lang="pl-PL" dirty="0"/>
              <a:t> from </a:t>
            </a:r>
            <a:r>
              <a:rPr lang="pl-PL" dirty="0" err="1"/>
              <a:t>very</a:t>
            </a:r>
            <a:r>
              <a:rPr lang="pl-PL" dirty="0"/>
              <a:t> far-</a:t>
            </a:r>
            <a:r>
              <a:rPr lang="pl-PL" dirty="0" err="1"/>
              <a:t>fetched</a:t>
            </a:r>
            <a:r>
              <a:rPr lang="pl-PL" dirty="0"/>
              <a:t> </a:t>
            </a:r>
            <a:r>
              <a:rPr lang="pl-PL" dirty="0" err="1"/>
              <a:t>ones</a:t>
            </a:r>
            <a:r>
              <a:rPr lang="pl-PL" dirty="0"/>
              <a:t> </a:t>
            </a:r>
            <a:r>
              <a:rPr lang="pl-PL" dirty="0" err="1"/>
              <a:t>related</a:t>
            </a:r>
            <a:r>
              <a:rPr lang="pl-PL" dirty="0"/>
              <a:t> to </a:t>
            </a:r>
            <a:r>
              <a:rPr lang="pl-PL" dirty="0" err="1"/>
              <a:t>linking</a:t>
            </a:r>
            <a:r>
              <a:rPr lang="pl-PL" dirty="0"/>
              <a:t> quantum </a:t>
            </a:r>
            <a:r>
              <a:rPr lang="pl-PL" dirty="0" err="1"/>
              <a:t>computers</a:t>
            </a:r>
            <a:r>
              <a:rPr lang="pl-PL" dirty="0"/>
              <a:t> (</a:t>
            </a:r>
            <a:r>
              <a:rPr lang="pl-PL" dirty="0" err="1"/>
              <a:t>we’re</a:t>
            </a:r>
            <a:r>
              <a:rPr lang="pl-PL" dirty="0"/>
              <a:t> not </a:t>
            </a:r>
            <a:r>
              <a:rPr lang="pl-PL" dirty="0" err="1"/>
              <a:t>there</a:t>
            </a:r>
            <a:r>
              <a:rPr lang="pl-PL" dirty="0"/>
              <a:t> </a:t>
            </a:r>
            <a:r>
              <a:rPr lang="pl-PL" dirty="0" err="1"/>
              <a:t>yet</a:t>
            </a:r>
            <a:r>
              <a:rPr lang="pl-PL" dirty="0"/>
              <a:t>), </a:t>
            </a:r>
            <a:r>
              <a:rPr lang="pl-PL" dirty="0" err="1"/>
              <a:t>through</a:t>
            </a:r>
            <a:r>
              <a:rPr lang="pl-PL" dirty="0"/>
              <a:t> </a:t>
            </a:r>
            <a:r>
              <a:rPr lang="pl-PL" dirty="0" err="1"/>
              <a:t>THz</a:t>
            </a:r>
            <a:r>
              <a:rPr lang="pl-PL" dirty="0"/>
              <a:t> </a:t>
            </a:r>
            <a:r>
              <a:rPr lang="pl-PL" dirty="0" err="1"/>
              <a:t>imaging</a:t>
            </a:r>
            <a:r>
              <a:rPr lang="pl-PL" dirty="0"/>
              <a:t> </a:t>
            </a:r>
            <a:r>
              <a:rPr lang="pl-PL" dirty="0" err="1"/>
              <a:t>first</a:t>
            </a:r>
            <a:r>
              <a:rPr lang="pl-PL" dirty="0"/>
              <a:t> </a:t>
            </a:r>
            <a:r>
              <a:rPr lang="pl-PL" dirty="0" err="1"/>
              <a:t>explored</a:t>
            </a:r>
            <a:r>
              <a:rPr lang="pl-PL" dirty="0"/>
              <a:t> </a:t>
            </a:r>
            <a:r>
              <a:rPr lang="pl-PL" dirty="0" err="1"/>
              <a:t>recently</a:t>
            </a:r>
            <a:r>
              <a:rPr lang="pl-PL" dirty="0"/>
              <a:t> by a UK </a:t>
            </a:r>
            <a:r>
              <a:rPr lang="pl-PL" dirty="0" err="1"/>
              <a:t>group</a:t>
            </a:r>
            <a:r>
              <a:rPr lang="pl-PL" dirty="0"/>
              <a:t> from Durham, and </a:t>
            </a:r>
            <a:r>
              <a:rPr lang="pl-PL" dirty="0" err="1"/>
              <a:t>finally</a:t>
            </a:r>
            <a:r>
              <a:rPr lang="pl-PL" dirty="0"/>
              <a:t> </a:t>
            </a:r>
            <a:r>
              <a:rPr lang="pl-PL" dirty="0" err="1"/>
              <a:t>sensing</a:t>
            </a:r>
            <a:r>
              <a:rPr lang="pl-PL" dirty="0"/>
              <a:t> and </a:t>
            </a:r>
            <a:r>
              <a:rPr lang="pl-PL" dirty="0" err="1"/>
              <a:t>communication</a:t>
            </a:r>
            <a:r>
              <a:rPr lang="pl-PL" dirty="0"/>
              <a:t> with </a:t>
            </a:r>
            <a:r>
              <a:rPr lang="pl-PL" dirty="0" err="1"/>
              <a:t>extrementally</a:t>
            </a:r>
            <a:r>
              <a:rPr lang="pl-PL" dirty="0"/>
              <a:t> </a:t>
            </a:r>
            <a:r>
              <a:rPr lang="pl-PL" dirty="0" err="1"/>
              <a:t>weak</a:t>
            </a:r>
            <a:r>
              <a:rPr lang="pl-PL" dirty="0"/>
              <a:t> </a:t>
            </a:r>
            <a:r>
              <a:rPr lang="pl-PL" dirty="0" err="1"/>
              <a:t>microwave</a:t>
            </a:r>
            <a:r>
              <a:rPr lang="pl-PL" dirty="0"/>
              <a:t> and </a:t>
            </a:r>
            <a:r>
              <a:rPr lang="pl-PL" dirty="0" err="1"/>
              <a:t>terhertz</a:t>
            </a:r>
            <a:r>
              <a:rPr lang="pl-PL" dirty="0"/>
              <a:t> </a:t>
            </a:r>
            <a:r>
              <a:rPr lang="pl-PL" dirty="0" err="1"/>
              <a:t>fields</a:t>
            </a:r>
            <a:r>
              <a:rPr lang="pl-PL" dirty="0"/>
              <a:t>.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ties</a:t>
            </a:r>
            <a:r>
              <a:rPr lang="pl-PL" dirty="0"/>
              <a:t> in </a:t>
            </a:r>
            <a:r>
              <a:rPr lang="pl-PL" dirty="0" err="1"/>
              <a:t>directly</a:t>
            </a:r>
            <a:r>
              <a:rPr lang="pl-PL" dirty="0"/>
              <a:t> to modern </a:t>
            </a:r>
            <a:r>
              <a:rPr lang="pl-PL" dirty="0" err="1"/>
              <a:t>communication</a:t>
            </a:r>
            <a:r>
              <a:rPr lang="pl-PL" dirty="0"/>
              <a:t> networks </a:t>
            </a:r>
            <a:r>
              <a:rPr lang="pl-PL" dirty="0" err="1"/>
              <a:t>which</a:t>
            </a:r>
            <a:r>
              <a:rPr lang="pl-PL" dirty="0"/>
              <a:t> </a:t>
            </a:r>
            <a:r>
              <a:rPr lang="pl-PL" dirty="0" err="1"/>
              <a:t>have</a:t>
            </a:r>
            <a:r>
              <a:rPr lang="pl-PL" dirty="0"/>
              <a:t> a </a:t>
            </a:r>
            <a:r>
              <a:rPr lang="pl-PL" dirty="0" err="1"/>
              <a:t>hybrid</a:t>
            </a:r>
            <a:r>
              <a:rPr lang="pl-PL" dirty="0"/>
              <a:t> </a:t>
            </a:r>
            <a:r>
              <a:rPr lang="pl-PL" dirty="0" err="1"/>
              <a:t>character</a:t>
            </a:r>
            <a:r>
              <a:rPr lang="pl-PL" dirty="0"/>
              <a:t> of </a:t>
            </a:r>
            <a:r>
              <a:rPr lang="pl-PL" dirty="0" err="1"/>
              <a:t>using</a:t>
            </a:r>
            <a:r>
              <a:rPr lang="pl-PL" dirty="0"/>
              <a:t> </a:t>
            </a:r>
            <a:r>
              <a:rPr lang="pl-PL" dirty="0" err="1"/>
              <a:t>both</a:t>
            </a:r>
            <a:r>
              <a:rPr lang="pl-PL" dirty="0"/>
              <a:t> </a:t>
            </a:r>
            <a:r>
              <a:rPr lang="pl-PL" dirty="0" err="1"/>
              <a:t>optics</a:t>
            </a:r>
            <a:r>
              <a:rPr lang="pl-PL" dirty="0"/>
              <a:t>, </a:t>
            </a:r>
            <a:r>
              <a:rPr lang="pl-PL" dirty="0" err="1"/>
              <a:t>microwaves</a:t>
            </a:r>
            <a:r>
              <a:rPr lang="pl-PL" dirty="0"/>
              <a:t> and mm-</a:t>
            </a:r>
            <a:r>
              <a:rPr lang="pl-PL" dirty="0" err="1"/>
              <a:t>waves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4FCA7-12AA-4CCC-BC26-D425E702EC2C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7443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Applications of quantum </a:t>
            </a:r>
            <a:r>
              <a:rPr lang="pl-PL" dirty="0" err="1"/>
              <a:t>transduction</a:t>
            </a:r>
            <a:r>
              <a:rPr lang="pl-PL" dirty="0"/>
              <a:t> </a:t>
            </a:r>
            <a:r>
              <a:rPr lang="pl-PL" dirty="0" err="1"/>
              <a:t>stretch</a:t>
            </a:r>
            <a:r>
              <a:rPr lang="pl-PL" dirty="0"/>
              <a:t> from </a:t>
            </a:r>
            <a:r>
              <a:rPr lang="pl-PL" dirty="0" err="1"/>
              <a:t>very</a:t>
            </a:r>
            <a:r>
              <a:rPr lang="pl-PL" dirty="0"/>
              <a:t> far-</a:t>
            </a:r>
            <a:r>
              <a:rPr lang="pl-PL" dirty="0" err="1"/>
              <a:t>fetched</a:t>
            </a:r>
            <a:r>
              <a:rPr lang="pl-PL" dirty="0"/>
              <a:t> </a:t>
            </a:r>
            <a:r>
              <a:rPr lang="pl-PL" dirty="0" err="1"/>
              <a:t>ones</a:t>
            </a:r>
            <a:r>
              <a:rPr lang="pl-PL" dirty="0"/>
              <a:t> </a:t>
            </a:r>
            <a:r>
              <a:rPr lang="pl-PL" dirty="0" err="1"/>
              <a:t>related</a:t>
            </a:r>
            <a:r>
              <a:rPr lang="pl-PL" dirty="0"/>
              <a:t> to </a:t>
            </a:r>
            <a:r>
              <a:rPr lang="pl-PL" dirty="0" err="1"/>
              <a:t>linking</a:t>
            </a:r>
            <a:r>
              <a:rPr lang="pl-PL" dirty="0"/>
              <a:t> quantum </a:t>
            </a:r>
            <a:r>
              <a:rPr lang="pl-PL" dirty="0" err="1"/>
              <a:t>computers</a:t>
            </a:r>
            <a:r>
              <a:rPr lang="pl-PL" dirty="0"/>
              <a:t> (</a:t>
            </a:r>
            <a:r>
              <a:rPr lang="pl-PL" dirty="0" err="1"/>
              <a:t>we’re</a:t>
            </a:r>
            <a:r>
              <a:rPr lang="pl-PL" dirty="0"/>
              <a:t> not </a:t>
            </a:r>
            <a:r>
              <a:rPr lang="pl-PL" dirty="0" err="1"/>
              <a:t>there</a:t>
            </a:r>
            <a:r>
              <a:rPr lang="pl-PL" dirty="0"/>
              <a:t> </a:t>
            </a:r>
            <a:r>
              <a:rPr lang="pl-PL" dirty="0" err="1"/>
              <a:t>yet</a:t>
            </a:r>
            <a:r>
              <a:rPr lang="pl-PL" dirty="0"/>
              <a:t>), </a:t>
            </a:r>
            <a:r>
              <a:rPr lang="pl-PL" dirty="0" err="1"/>
              <a:t>through</a:t>
            </a:r>
            <a:r>
              <a:rPr lang="pl-PL" dirty="0"/>
              <a:t> </a:t>
            </a:r>
            <a:r>
              <a:rPr lang="pl-PL" dirty="0" err="1"/>
              <a:t>THz</a:t>
            </a:r>
            <a:r>
              <a:rPr lang="pl-PL" dirty="0"/>
              <a:t> </a:t>
            </a:r>
            <a:r>
              <a:rPr lang="pl-PL" dirty="0" err="1"/>
              <a:t>imaging</a:t>
            </a:r>
            <a:r>
              <a:rPr lang="pl-PL" dirty="0"/>
              <a:t> </a:t>
            </a:r>
            <a:r>
              <a:rPr lang="pl-PL" dirty="0" err="1"/>
              <a:t>first</a:t>
            </a:r>
            <a:r>
              <a:rPr lang="pl-PL" dirty="0"/>
              <a:t> </a:t>
            </a:r>
            <a:r>
              <a:rPr lang="pl-PL" dirty="0" err="1"/>
              <a:t>explored</a:t>
            </a:r>
            <a:r>
              <a:rPr lang="pl-PL" dirty="0"/>
              <a:t> </a:t>
            </a:r>
            <a:r>
              <a:rPr lang="pl-PL" dirty="0" err="1"/>
              <a:t>recently</a:t>
            </a:r>
            <a:r>
              <a:rPr lang="pl-PL" dirty="0"/>
              <a:t> by a UK </a:t>
            </a:r>
            <a:r>
              <a:rPr lang="pl-PL" dirty="0" err="1"/>
              <a:t>group</a:t>
            </a:r>
            <a:r>
              <a:rPr lang="pl-PL" dirty="0"/>
              <a:t> from Durham, and </a:t>
            </a:r>
            <a:r>
              <a:rPr lang="pl-PL" dirty="0" err="1"/>
              <a:t>finally</a:t>
            </a:r>
            <a:r>
              <a:rPr lang="pl-PL" dirty="0"/>
              <a:t> </a:t>
            </a:r>
            <a:r>
              <a:rPr lang="pl-PL" dirty="0" err="1"/>
              <a:t>sensing</a:t>
            </a:r>
            <a:r>
              <a:rPr lang="pl-PL" dirty="0"/>
              <a:t> and </a:t>
            </a:r>
            <a:r>
              <a:rPr lang="pl-PL" dirty="0" err="1"/>
              <a:t>communication</a:t>
            </a:r>
            <a:r>
              <a:rPr lang="pl-PL" dirty="0"/>
              <a:t> with </a:t>
            </a:r>
            <a:r>
              <a:rPr lang="pl-PL" dirty="0" err="1"/>
              <a:t>extrementally</a:t>
            </a:r>
            <a:r>
              <a:rPr lang="pl-PL" dirty="0"/>
              <a:t> </a:t>
            </a:r>
            <a:r>
              <a:rPr lang="pl-PL" dirty="0" err="1"/>
              <a:t>weak</a:t>
            </a:r>
            <a:r>
              <a:rPr lang="pl-PL" dirty="0"/>
              <a:t> </a:t>
            </a:r>
            <a:r>
              <a:rPr lang="pl-PL" dirty="0" err="1"/>
              <a:t>microwave</a:t>
            </a:r>
            <a:r>
              <a:rPr lang="pl-PL" dirty="0"/>
              <a:t> and </a:t>
            </a:r>
            <a:r>
              <a:rPr lang="pl-PL" dirty="0" err="1"/>
              <a:t>terhertz</a:t>
            </a:r>
            <a:r>
              <a:rPr lang="pl-PL" dirty="0"/>
              <a:t> </a:t>
            </a:r>
            <a:r>
              <a:rPr lang="pl-PL" dirty="0" err="1"/>
              <a:t>fields</a:t>
            </a:r>
            <a:r>
              <a:rPr lang="pl-PL" dirty="0"/>
              <a:t>.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ties</a:t>
            </a:r>
            <a:r>
              <a:rPr lang="pl-PL" dirty="0"/>
              <a:t> in </a:t>
            </a:r>
            <a:r>
              <a:rPr lang="pl-PL" dirty="0" err="1"/>
              <a:t>directly</a:t>
            </a:r>
            <a:r>
              <a:rPr lang="pl-PL" dirty="0"/>
              <a:t> to modern </a:t>
            </a:r>
            <a:r>
              <a:rPr lang="pl-PL" dirty="0" err="1"/>
              <a:t>communication</a:t>
            </a:r>
            <a:r>
              <a:rPr lang="pl-PL" dirty="0"/>
              <a:t> networks </a:t>
            </a:r>
            <a:r>
              <a:rPr lang="pl-PL" dirty="0" err="1"/>
              <a:t>which</a:t>
            </a:r>
            <a:r>
              <a:rPr lang="pl-PL" dirty="0"/>
              <a:t> </a:t>
            </a:r>
            <a:r>
              <a:rPr lang="pl-PL" dirty="0" err="1"/>
              <a:t>have</a:t>
            </a:r>
            <a:r>
              <a:rPr lang="pl-PL" dirty="0"/>
              <a:t> a </a:t>
            </a:r>
            <a:r>
              <a:rPr lang="pl-PL" dirty="0" err="1"/>
              <a:t>hybrid</a:t>
            </a:r>
            <a:r>
              <a:rPr lang="pl-PL" dirty="0"/>
              <a:t> </a:t>
            </a:r>
            <a:r>
              <a:rPr lang="pl-PL" dirty="0" err="1"/>
              <a:t>character</a:t>
            </a:r>
            <a:r>
              <a:rPr lang="pl-PL" dirty="0"/>
              <a:t> of </a:t>
            </a:r>
            <a:r>
              <a:rPr lang="pl-PL" dirty="0" err="1"/>
              <a:t>using</a:t>
            </a:r>
            <a:r>
              <a:rPr lang="pl-PL" dirty="0"/>
              <a:t> </a:t>
            </a:r>
            <a:r>
              <a:rPr lang="pl-PL" dirty="0" err="1"/>
              <a:t>both</a:t>
            </a:r>
            <a:r>
              <a:rPr lang="pl-PL" dirty="0"/>
              <a:t> </a:t>
            </a:r>
            <a:r>
              <a:rPr lang="pl-PL" dirty="0" err="1"/>
              <a:t>optics</a:t>
            </a:r>
            <a:r>
              <a:rPr lang="pl-PL" dirty="0"/>
              <a:t>, </a:t>
            </a:r>
            <a:r>
              <a:rPr lang="pl-PL" dirty="0" err="1"/>
              <a:t>microwaves</a:t>
            </a:r>
            <a:r>
              <a:rPr lang="pl-PL" dirty="0"/>
              <a:t> and mm-</a:t>
            </a:r>
            <a:r>
              <a:rPr lang="pl-PL" dirty="0" err="1"/>
              <a:t>waves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4FCA7-12AA-4CCC-BC26-D425E702EC2C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041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Impressievly</a:t>
            </a:r>
            <a:r>
              <a:rPr lang="pl-PL" dirty="0"/>
              <a:t>, </a:t>
            </a:r>
            <a:r>
              <a:rPr lang="pl-PL" dirty="0" err="1"/>
              <a:t>our</a:t>
            </a:r>
            <a:r>
              <a:rPr lang="pl-PL" dirty="0"/>
              <a:t> </a:t>
            </a:r>
            <a:r>
              <a:rPr lang="pl-PL" dirty="0" err="1"/>
              <a:t>device</a:t>
            </a:r>
            <a:r>
              <a:rPr lang="pl-PL" dirty="0"/>
              <a:t> </a:t>
            </a:r>
            <a:r>
              <a:rPr lang="pl-PL" dirty="0" err="1"/>
              <a:t>operates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six</a:t>
            </a:r>
            <a:r>
              <a:rPr lang="pl-PL" dirty="0"/>
              <a:t> </a:t>
            </a:r>
            <a:r>
              <a:rPr lang="pl-PL" dirty="0" err="1"/>
              <a:t>orders</a:t>
            </a:r>
            <a:r>
              <a:rPr lang="pl-PL" dirty="0"/>
              <a:t> of </a:t>
            </a:r>
            <a:r>
              <a:rPr lang="pl-PL" dirty="0" err="1"/>
              <a:t>magnitude</a:t>
            </a:r>
            <a:r>
              <a:rPr lang="pl-PL" dirty="0"/>
              <a:t> and </a:t>
            </a:r>
            <a:r>
              <a:rPr lang="pl-PL" dirty="0" err="1"/>
              <a:t>allows</a:t>
            </a:r>
            <a:r>
              <a:rPr lang="pl-PL" dirty="0"/>
              <a:t> for </a:t>
            </a:r>
            <a:r>
              <a:rPr lang="pl-PL" dirty="0" err="1"/>
              <a:t>direct</a:t>
            </a:r>
            <a:r>
              <a:rPr lang="pl-PL" dirty="0"/>
              <a:t> Photon-</a:t>
            </a:r>
            <a:r>
              <a:rPr lang="pl-PL" dirty="0" err="1"/>
              <a:t>counting</a:t>
            </a:r>
            <a:r>
              <a:rPr lang="pl-PL" dirty="0"/>
              <a:t>, </a:t>
            </a:r>
            <a:r>
              <a:rPr lang="pl-PL" dirty="0" err="1"/>
              <a:t>background-free</a:t>
            </a:r>
            <a:r>
              <a:rPr lang="pl-PL" dirty="0"/>
              <a:t> </a:t>
            </a:r>
            <a:r>
              <a:rPr lang="pl-PL" dirty="0" err="1"/>
              <a:t>observation</a:t>
            </a:r>
            <a:r>
              <a:rPr lang="pl-PL" dirty="0"/>
              <a:t> of </a:t>
            </a:r>
            <a:r>
              <a:rPr lang="pl-PL" dirty="0" err="1"/>
              <a:t>room-temperature</a:t>
            </a:r>
            <a:r>
              <a:rPr lang="pl-PL" dirty="0"/>
              <a:t> </a:t>
            </a:r>
            <a:r>
              <a:rPr lang="pl-PL" dirty="0" err="1"/>
              <a:t>radiation</a:t>
            </a:r>
            <a:r>
              <a:rPr lang="pl-PL" dirty="0"/>
              <a:t>. </a:t>
            </a:r>
            <a:r>
              <a:rPr lang="pl-PL" dirty="0" err="1"/>
              <a:t>Callibration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intrinsic</a:t>
            </a:r>
            <a:r>
              <a:rPr lang="pl-PL" dirty="0"/>
              <a:t> and SI-</a:t>
            </a:r>
            <a:r>
              <a:rPr lang="pl-PL" dirty="0" err="1"/>
              <a:t>traceable</a:t>
            </a:r>
            <a:r>
              <a:rPr lang="pl-PL" dirty="0"/>
              <a:t> </a:t>
            </a:r>
            <a:r>
              <a:rPr lang="pl-PL" dirty="0" err="1"/>
              <a:t>thanks</a:t>
            </a:r>
            <a:r>
              <a:rPr lang="pl-PL" dirty="0"/>
              <a:t> to </a:t>
            </a:r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atomic</a:t>
            </a:r>
            <a:r>
              <a:rPr lang="pl-PL" dirty="0"/>
              <a:t> </a:t>
            </a:r>
            <a:r>
              <a:rPr lang="pl-PL" dirty="0" err="1"/>
              <a:t>properties</a:t>
            </a:r>
            <a:r>
              <a:rPr lang="pl-PL" dirty="0"/>
              <a:t>, </a:t>
            </a:r>
            <a:r>
              <a:rPr lang="pl-PL" dirty="0" err="1"/>
              <a:t>which</a:t>
            </a:r>
            <a:r>
              <a:rPr lang="pl-PL" dirty="0"/>
              <a:t> we </a:t>
            </a:r>
            <a:r>
              <a:rPr lang="pl-PL" dirty="0" err="1"/>
              <a:t>confirmed</a:t>
            </a:r>
            <a:r>
              <a:rPr lang="pl-PL" dirty="0"/>
              <a:t> with </a:t>
            </a:r>
            <a:r>
              <a:rPr lang="pl-PL" dirty="0" err="1"/>
              <a:t>excellent</a:t>
            </a:r>
            <a:r>
              <a:rPr lang="pl-PL" dirty="0"/>
              <a:t> </a:t>
            </a:r>
            <a:r>
              <a:rPr lang="pl-PL" dirty="0" err="1"/>
              <a:t>precission</a:t>
            </a:r>
            <a:r>
              <a:rPr lang="pl-PL" dirty="0"/>
              <a:t> </a:t>
            </a:r>
            <a:r>
              <a:rPr lang="pl-PL" dirty="0" err="1"/>
              <a:t>comparing</a:t>
            </a:r>
            <a:r>
              <a:rPr lang="pl-PL" dirty="0"/>
              <a:t> </a:t>
            </a:r>
            <a:r>
              <a:rPr lang="pl-PL" dirty="0" err="1"/>
              <a:t>against</a:t>
            </a:r>
            <a:r>
              <a:rPr lang="pl-PL" dirty="0"/>
              <a:t> </a:t>
            </a:r>
            <a:r>
              <a:rPr lang="pl-PL" dirty="0" err="1"/>
              <a:t>expected</a:t>
            </a:r>
            <a:r>
              <a:rPr lang="pl-PL" dirty="0"/>
              <a:t> </a:t>
            </a:r>
            <a:r>
              <a:rPr lang="pl-PL" dirty="0" err="1"/>
              <a:t>thermal</a:t>
            </a:r>
            <a:r>
              <a:rPr lang="pl-PL" dirty="0"/>
              <a:t> </a:t>
            </a:r>
            <a:r>
              <a:rPr lang="pl-PL" dirty="0" err="1"/>
              <a:t>noise</a:t>
            </a:r>
            <a:r>
              <a:rPr lang="pl-PL" dirty="0"/>
              <a:t>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4FCA7-12AA-4CCC-BC26-D425E702EC2C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0977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We </a:t>
            </a:r>
            <a:r>
              <a:rPr lang="pl-PL" dirty="0" err="1"/>
              <a:t>confirm</a:t>
            </a:r>
            <a:r>
              <a:rPr lang="pl-PL" dirty="0"/>
              <a:t> </a:t>
            </a:r>
            <a:r>
              <a:rPr lang="pl-PL" dirty="0" err="1"/>
              <a:t>our</a:t>
            </a:r>
            <a:r>
              <a:rPr lang="pl-PL" dirty="0"/>
              <a:t> </a:t>
            </a:r>
            <a:r>
              <a:rPr lang="pl-PL" dirty="0" err="1"/>
              <a:t>noise</a:t>
            </a:r>
            <a:r>
              <a:rPr lang="pl-PL" dirty="0"/>
              <a:t> </a:t>
            </a:r>
            <a:r>
              <a:rPr lang="pl-PL" dirty="0" err="1"/>
              <a:t>properties</a:t>
            </a:r>
            <a:r>
              <a:rPr lang="pl-PL" dirty="0"/>
              <a:t> by </a:t>
            </a:r>
            <a:r>
              <a:rPr lang="pl-PL" dirty="0" err="1"/>
              <a:t>obseveration</a:t>
            </a:r>
            <a:r>
              <a:rPr lang="pl-PL" dirty="0"/>
              <a:t> of </a:t>
            </a:r>
            <a:r>
              <a:rPr lang="pl-PL" dirty="0" err="1"/>
              <a:t>bunching</a:t>
            </a:r>
            <a:r>
              <a:rPr lang="pl-PL" dirty="0"/>
              <a:t> of </a:t>
            </a:r>
            <a:r>
              <a:rPr lang="pl-PL" dirty="0" err="1"/>
              <a:t>thermal</a:t>
            </a:r>
            <a:r>
              <a:rPr lang="pl-PL" dirty="0"/>
              <a:t> </a:t>
            </a:r>
            <a:r>
              <a:rPr lang="pl-PL" dirty="0" err="1"/>
              <a:t>microwave</a:t>
            </a:r>
            <a:r>
              <a:rPr lang="pl-PL" dirty="0"/>
              <a:t> </a:t>
            </a:r>
            <a:r>
              <a:rPr lang="pl-PL" dirty="0" err="1"/>
              <a:t>photons</a:t>
            </a:r>
            <a:r>
              <a:rPr lang="pl-PL" dirty="0"/>
              <a:t> on </a:t>
            </a:r>
            <a:r>
              <a:rPr lang="pl-PL" dirty="0" err="1"/>
              <a:t>our</a:t>
            </a:r>
            <a:r>
              <a:rPr lang="pl-PL" dirty="0"/>
              <a:t> </a:t>
            </a:r>
            <a:r>
              <a:rPr lang="pl-PL" dirty="0" err="1"/>
              <a:t>detectectors</a:t>
            </a:r>
            <a:r>
              <a:rPr lang="pl-PL" dirty="0"/>
              <a:t>, </a:t>
            </a:r>
            <a:r>
              <a:rPr lang="pl-PL" dirty="0" err="1"/>
              <a:t>which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a </a:t>
            </a:r>
            <a:r>
              <a:rPr lang="pl-PL" dirty="0" err="1"/>
              <a:t>hallmark</a:t>
            </a:r>
            <a:r>
              <a:rPr lang="pl-PL" dirty="0"/>
              <a:t> of </a:t>
            </a:r>
            <a:r>
              <a:rPr lang="pl-PL" dirty="0" err="1"/>
              <a:t>thermality</a:t>
            </a:r>
            <a:r>
              <a:rPr lang="pl-PL" dirty="0"/>
              <a:t> of the </a:t>
            </a:r>
            <a:r>
              <a:rPr lang="pl-PL" dirty="0" err="1"/>
              <a:t>radiation</a:t>
            </a:r>
            <a:r>
              <a:rPr lang="pl-PL" dirty="0"/>
              <a:t>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4FCA7-12AA-4CCC-BC26-D425E702EC2C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2961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We </a:t>
            </a:r>
            <a:r>
              <a:rPr lang="pl-PL" dirty="0" err="1"/>
              <a:t>expect</a:t>
            </a:r>
            <a:r>
              <a:rPr lang="pl-PL" dirty="0"/>
              <a:t> to </a:t>
            </a:r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our</a:t>
            </a:r>
            <a:r>
              <a:rPr lang="pl-PL" dirty="0"/>
              <a:t> </a:t>
            </a:r>
            <a:r>
              <a:rPr lang="pl-PL" dirty="0" err="1"/>
              <a:t>scheme</a:t>
            </a:r>
            <a:r>
              <a:rPr lang="pl-PL" dirty="0"/>
              <a:t> for </a:t>
            </a:r>
            <a:r>
              <a:rPr lang="pl-PL" dirty="0" err="1"/>
              <a:t>imaging</a:t>
            </a:r>
            <a:r>
              <a:rPr lang="pl-PL" dirty="0"/>
              <a:t> of </a:t>
            </a:r>
            <a:r>
              <a:rPr lang="pl-PL" dirty="0" err="1"/>
              <a:t>microwave</a:t>
            </a:r>
            <a:r>
              <a:rPr lang="pl-PL" dirty="0"/>
              <a:t> to </a:t>
            </a:r>
            <a:r>
              <a:rPr lang="pl-PL" dirty="0" err="1"/>
              <a:t>THz</a:t>
            </a:r>
            <a:r>
              <a:rPr lang="pl-PL" dirty="0"/>
              <a:t> </a:t>
            </a:r>
            <a:r>
              <a:rPr lang="pl-PL" dirty="0" err="1"/>
              <a:t>waves</a:t>
            </a:r>
            <a:r>
              <a:rPr lang="pl-PL" dirty="0"/>
              <a:t> in </a:t>
            </a:r>
            <a:r>
              <a:rPr lang="pl-PL" dirty="0" err="1"/>
              <a:t>various</a:t>
            </a:r>
            <a:r>
              <a:rPr lang="pl-PL" dirty="0"/>
              <a:t> </a:t>
            </a:r>
            <a:r>
              <a:rPr lang="pl-PL" dirty="0" err="1"/>
              <a:t>novel</a:t>
            </a:r>
            <a:r>
              <a:rPr lang="pl-PL" dirty="0"/>
              <a:t> </a:t>
            </a:r>
            <a:r>
              <a:rPr lang="pl-PL" dirty="0" err="1"/>
              <a:t>scenarios</a:t>
            </a:r>
            <a:r>
              <a:rPr lang="pl-PL" dirty="0"/>
              <a:t> with </a:t>
            </a:r>
            <a:r>
              <a:rPr lang="pl-PL" dirty="0" err="1"/>
              <a:t>unprecedented</a:t>
            </a:r>
            <a:r>
              <a:rPr lang="pl-PL" dirty="0"/>
              <a:t> </a:t>
            </a:r>
            <a:r>
              <a:rPr lang="pl-PL" dirty="0" err="1"/>
              <a:t>technical</a:t>
            </a:r>
            <a:r>
              <a:rPr lang="pl-PL" dirty="0"/>
              <a:t> </a:t>
            </a:r>
            <a:r>
              <a:rPr lang="pl-PL" dirty="0" err="1"/>
              <a:t>paramters</a:t>
            </a:r>
            <a:r>
              <a:rPr lang="pl-PL" dirty="0"/>
              <a:t> of </a:t>
            </a:r>
            <a:r>
              <a:rPr lang="pl-PL" dirty="0" err="1"/>
              <a:t>noise</a:t>
            </a:r>
            <a:r>
              <a:rPr lang="pl-PL" dirty="0"/>
              <a:t> and </a:t>
            </a:r>
            <a:r>
              <a:rPr lang="pl-PL" dirty="0" err="1"/>
              <a:t>efficiency</a:t>
            </a:r>
            <a:r>
              <a:rPr lang="pl-PL" dirty="0"/>
              <a:t>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4FCA7-12AA-4CCC-BC26-D425E702EC2C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9103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Future</a:t>
            </a:r>
            <a:r>
              <a:rPr lang="pl-PL" dirty="0"/>
              <a:t> </a:t>
            </a:r>
            <a:r>
              <a:rPr lang="pl-PL" dirty="0" err="1"/>
              <a:t>systems</a:t>
            </a:r>
            <a:r>
              <a:rPr lang="pl-PL" dirty="0"/>
              <a:t> </a:t>
            </a:r>
            <a:r>
              <a:rPr lang="pl-PL" dirty="0" err="1"/>
              <a:t>will</a:t>
            </a:r>
            <a:r>
              <a:rPr lang="pl-PL" dirty="0"/>
              <a:t> </a:t>
            </a:r>
            <a:r>
              <a:rPr lang="pl-PL" dirty="0" err="1"/>
              <a:t>become</a:t>
            </a:r>
            <a:r>
              <a:rPr lang="pl-PL" dirty="0"/>
              <a:t> </a:t>
            </a:r>
            <a:r>
              <a:rPr lang="pl-PL" dirty="0" err="1"/>
              <a:t>miniaturized</a:t>
            </a:r>
            <a:r>
              <a:rPr lang="pl-PL" dirty="0"/>
              <a:t>, </a:t>
            </a:r>
            <a:r>
              <a:rPr lang="pl-PL" dirty="0" err="1"/>
              <a:t>circuit-based</a:t>
            </a:r>
            <a:r>
              <a:rPr lang="pl-PL" dirty="0"/>
              <a:t> and </a:t>
            </a:r>
            <a:r>
              <a:rPr lang="pl-PL" dirty="0" err="1"/>
              <a:t>ready</a:t>
            </a:r>
            <a:r>
              <a:rPr lang="pl-PL" dirty="0"/>
              <a:t> for </a:t>
            </a:r>
            <a:r>
              <a:rPr lang="pl-PL" dirty="0" err="1"/>
              <a:t>applications</a:t>
            </a:r>
            <a:r>
              <a:rPr lang="pl-PL" dirty="0"/>
              <a:t> in </a:t>
            </a:r>
            <a:r>
              <a:rPr lang="pl-PL" dirty="0" err="1"/>
              <a:t>rought</a:t>
            </a:r>
            <a:r>
              <a:rPr lang="pl-PL" dirty="0"/>
              <a:t> </a:t>
            </a:r>
            <a:r>
              <a:rPr lang="pl-PL" dirty="0" err="1"/>
              <a:t>environments</a:t>
            </a:r>
            <a:r>
              <a:rPr lang="pl-PL" dirty="0"/>
              <a:t>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4FCA7-12AA-4CCC-BC26-D425E702EC2C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0231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4E02C8-9967-FE62-55FD-1668B0E98D38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D70E0-91A7-D3FB-A0C3-F77E51641FF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493FFC-49C9-AF01-8D8E-0066EAA7B4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C2A02B-28BD-8911-9A02-297E1A1F9A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rearrange</a:t>
            </a:r>
            <a:r>
              <a:rPr lang="pl-PL" dirty="0"/>
              <a:t> </a:t>
            </a:r>
            <a:r>
              <a:rPr lang="pl-PL" dirty="0" err="1"/>
              <a:t>them</a:t>
            </a:r>
            <a:r>
              <a:rPr lang="pl-PL" dirty="0"/>
              <a:t> and </a:t>
            </a:r>
            <a:r>
              <a:rPr lang="pl-PL" dirty="0" err="1"/>
              <a:t>create</a:t>
            </a:r>
            <a:r>
              <a:rPr lang="pl-PL" dirty="0"/>
              <a:t> quantum chips.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E9EAD7-E2EE-B52A-5906-67538E2D4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D164D7-5500-BDA0-0D97-944F1C33E24B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40609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3986005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27988421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pl-PL" dirty="0"/>
              <a:t>And </a:t>
            </a:r>
            <a:r>
              <a:rPr lang="pl-PL" dirty="0" err="1"/>
              <a:t>so</a:t>
            </a:r>
            <a:r>
              <a:rPr lang="pl-PL" dirty="0"/>
              <a:t> far we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made</a:t>
            </a:r>
            <a:r>
              <a:rPr lang="pl-PL" dirty="0"/>
              <a:t> progres and we </a:t>
            </a:r>
            <a:r>
              <a:rPr lang="pl-PL" dirty="0" err="1"/>
              <a:t>already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generate</a:t>
            </a:r>
            <a:r>
              <a:rPr lang="pl-PL" dirty="0"/>
              <a:t> </a:t>
            </a:r>
            <a:r>
              <a:rPr lang="pl-PL" dirty="0" err="1"/>
              <a:t>atomic</a:t>
            </a:r>
            <a:r>
              <a:rPr lang="pl-PL" dirty="0"/>
              <a:t> </a:t>
            </a:r>
            <a:r>
              <a:rPr lang="pl-PL" dirty="0" err="1"/>
              <a:t>rydberg</a:t>
            </a:r>
            <a:r>
              <a:rPr lang="pl-PL" dirty="0"/>
              <a:t> </a:t>
            </a:r>
            <a:r>
              <a:rPr lang="pl-PL" dirty="0" err="1"/>
              <a:t>qubits</a:t>
            </a:r>
            <a:r>
              <a:rPr lang="pl-PL" dirty="0"/>
              <a:t> in </a:t>
            </a:r>
            <a:r>
              <a:rPr lang="pl-PL" dirty="0" err="1"/>
              <a:t>our</a:t>
            </a:r>
            <a:r>
              <a:rPr lang="pl-PL" dirty="0"/>
              <a:t> lab in </a:t>
            </a:r>
            <a:r>
              <a:rPr lang="pl-PL" dirty="0" err="1"/>
              <a:t>Warsaw</a:t>
            </a:r>
            <a:r>
              <a:rPr lang="pl-PL" dirty="0"/>
              <a:t>.</a:t>
            </a:r>
            <a:endParaRPr dirty="0"/>
          </a:p>
        </p:txBody>
      </p:sp>
      <p:sp>
        <p:nvSpPr>
          <p:cNvPr id="33567448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5491096-7926-3EAB-A154-DF24681E684D}" type="slidenum">
              <a:rPr/>
              <a:t>26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Many of the </a:t>
            </a:r>
            <a:r>
              <a:rPr lang="pl-PL" dirty="0" err="1"/>
              <a:t>results</a:t>
            </a:r>
            <a:r>
              <a:rPr lang="pl-PL" dirty="0"/>
              <a:t>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been</a:t>
            </a:r>
            <a:r>
              <a:rPr lang="pl-PL" dirty="0"/>
              <a:t> </a:t>
            </a:r>
            <a:r>
              <a:rPr lang="pl-PL" dirty="0" err="1"/>
              <a:t>based</a:t>
            </a:r>
            <a:r>
              <a:rPr lang="pl-PL" dirty="0"/>
              <a:t> on </a:t>
            </a:r>
            <a:r>
              <a:rPr lang="pl-PL" dirty="0" err="1"/>
              <a:t>our</a:t>
            </a:r>
            <a:r>
              <a:rPr lang="pl-PL" dirty="0"/>
              <a:t> patent-</a:t>
            </a:r>
            <a:r>
              <a:rPr lang="pl-PL" dirty="0" err="1"/>
              <a:t>pending</a:t>
            </a:r>
            <a:r>
              <a:rPr lang="pl-PL" dirty="0"/>
              <a:t> laser </a:t>
            </a:r>
            <a:r>
              <a:rPr lang="pl-PL" dirty="0" err="1"/>
              <a:t>locks</a:t>
            </a:r>
            <a:r>
              <a:rPr lang="pl-PL" dirty="0"/>
              <a:t>. </a:t>
            </a:r>
            <a:r>
              <a:rPr lang="pl-PL" dirty="0" err="1"/>
              <a:t>Our</a:t>
            </a:r>
            <a:r>
              <a:rPr lang="pl-PL" dirty="0"/>
              <a:t> </a:t>
            </a:r>
            <a:r>
              <a:rPr lang="pl-PL" dirty="0" err="1"/>
              <a:t>locking</a:t>
            </a:r>
            <a:r>
              <a:rPr lang="pl-PL" dirty="0"/>
              <a:t> </a:t>
            </a:r>
            <a:r>
              <a:rPr lang="pl-PL" dirty="0" err="1"/>
              <a:t>scheme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more</a:t>
            </a:r>
            <a:r>
              <a:rPr lang="pl-PL" dirty="0"/>
              <a:t> compact and less </a:t>
            </a:r>
            <a:r>
              <a:rPr lang="pl-PL" dirty="0" err="1"/>
              <a:t>fragile</a:t>
            </a:r>
            <a:r>
              <a:rPr lang="pl-PL" dirty="0"/>
              <a:t>, with much </a:t>
            </a:r>
            <a:r>
              <a:rPr lang="pl-PL" dirty="0" err="1"/>
              <a:t>room</a:t>
            </a:r>
            <a:r>
              <a:rPr lang="pl-PL" dirty="0"/>
              <a:t> for </a:t>
            </a:r>
            <a:r>
              <a:rPr lang="pl-PL" dirty="0" err="1"/>
              <a:t>further</a:t>
            </a:r>
            <a:r>
              <a:rPr lang="pl-PL" dirty="0"/>
              <a:t> </a:t>
            </a:r>
            <a:r>
              <a:rPr lang="pl-PL" dirty="0" err="1"/>
              <a:t>miniaturization</a:t>
            </a:r>
            <a:r>
              <a:rPr lang="pl-PL" dirty="0"/>
              <a:t>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4FCA7-12AA-4CCC-BC26-D425E702EC2C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6645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0.png"/><Relationship Id="rId2" Type="http://schemas.openxmlformats.org/officeDocument/2006/relationships/image" Target="../media/image6.png"/><Relationship Id="rId16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B2A18BA-9B36-4779-9E09-A6828D4F58BF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66757BD-321D-4E38-AD6E-028A30E96383}" type="slidenum">
              <a:rPr lang="pl-PL" smtClean="0"/>
              <a:t>‹#›</a:t>
            </a:fld>
            <a:endParaRPr lang="pl-PL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956199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18BA-9B36-4779-9E09-A6828D4F58BF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757BD-321D-4E38-AD6E-028A30E963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4629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B2A18BA-9B36-4779-9E09-A6828D4F58BF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6757BD-321D-4E38-AD6E-028A30E9638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70346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18BA-9B36-4779-9E09-A6828D4F58BF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757BD-321D-4E38-AD6E-028A30E963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88767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18BA-9B36-4779-9E09-A6828D4F58BF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757BD-321D-4E38-AD6E-028A30E963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40776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18BA-9B36-4779-9E09-A6828D4F58BF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757BD-321D-4E38-AD6E-028A30E963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3132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18BA-9B36-4779-9E09-A6828D4F58BF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757BD-321D-4E38-AD6E-028A30E963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2783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B2A18BA-9B36-4779-9E09-A6828D4F58BF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6757BD-321D-4E38-AD6E-028A30E96383}" type="slidenum">
              <a:rPr lang="pl-PL" smtClean="0"/>
              <a:t>‹#›</a:t>
            </a:fld>
            <a:endParaRPr lang="pl-PL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09719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B2A18BA-9B36-4779-9E09-A6828D4F58BF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6757BD-321D-4E38-AD6E-028A30E96383}" type="slidenum">
              <a:rPr lang="pl-PL" smtClean="0"/>
              <a:t>‹#›</a:t>
            </a:fld>
            <a:endParaRPr lang="pl-PL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51420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18BA-9B36-4779-9E09-A6828D4F58BF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757BD-321D-4E38-AD6E-028A30E963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8659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18BA-9B36-4779-9E09-A6828D4F58BF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757BD-321D-4E38-AD6E-028A30E963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0784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61" y="1790614"/>
            <a:ext cx="9851923" cy="3924815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1"/>
            <a:ext cx="5685979" cy="262496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2"/>
            <a:ext cx="9031400" cy="977333"/>
          </a:xfrm>
        </p:spPr>
        <p:txBody>
          <a:bodyPr anchor="t" anchorCtr="0">
            <a:normAutofit/>
          </a:bodyPr>
          <a:lstStyle>
            <a:lvl1pPr algn="l">
              <a:lnSpc>
                <a:spcPts val="3630"/>
              </a:lnSpc>
              <a:defRPr sz="2903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33" y="3852312"/>
            <a:ext cx="9031311" cy="653828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457216" indent="0" algn="ctr">
              <a:buNone/>
              <a:defRPr sz="2000"/>
            </a:lvl2pPr>
            <a:lvl3pPr marL="914428" indent="0" algn="ctr">
              <a:buNone/>
              <a:defRPr sz="1800"/>
            </a:lvl3pPr>
            <a:lvl4pPr marL="1371644" indent="0" algn="ctr">
              <a:buNone/>
              <a:defRPr sz="1600"/>
            </a:lvl4pPr>
            <a:lvl5pPr marL="1828857" indent="0" algn="ctr">
              <a:buNone/>
              <a:defRPr sz="1600"/>
            </a:lvl5pPr>
            <a:lvl6pPr marL="2286072" indent="0" algn="ctr">
              <a:buNone/>
              <a:defRPr sz="1600"/>
            </a:lvl6pPr>
            <a:lvl7pPr marL="2743286" indent="0" algn="ctr">
              <a:buNone/>
              <a:defRPr sz="1600"/>
            </a:lvl7pPr>
            <a:lvl8pPr marL="3200501" indent="0" algn="ctr">
              <a:buNone/>
              <a:defRPr sz="1600"/>
            </a:lvl8pPr>
            <a:lvl9pPr marL="3657716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99AC2CA-7069-4A8E-9D19-13E7BFB1BE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8" y="1790613"/>
            <a:ext cx="4516563" cy="832380"/>
          </a:xfrm>
          <a:prstGeom prst="rect">
            <a:avLst/>
          </a:prstGeom>
        </p:spPr>
      </p:pic>
      <p:sp>
        <p:nvSpPr>
          <p:cNvPr id="5" name="Freeform 10">
            <a:extLst>
              <a:ext uri="{FF2B5EF4-FFF2-40B4-BE49-F238E27FC236}">
                <a16:creationId xmlns:a16="http://schemas.microsoft.com/office/drawing/2014/main" id="{D36918FF-6FB2-2AF6-CE5E-8C4CC80A3247}"/>
              </a:ext>
            </a:extLst>
          </p:cNvPr>
          <p:cNvSpPr/>
          <p:nvPr userDrawn="1"/>
        </p:nvSpPr>
        <p:spPr>
          <a:xfrm>
            <a:off x="1169418" y="5767800"/>
            <a:ext cx="9851923" cy="931290"/>
          </a:xfrm>
          <a:custGeom>
            <a:avLst/>
            <a:gdLst/>
            <a:ahLst/>
            <a:cxnLst/>
            <a:rect l="l" t="t" r="r" b="b"/>
            <a:pathLst>
              <a:path w="15510239" h="1434697">
                <a:moveTo>
                  <a:pt x="0" y="0"/>
                </a:moveTo>
                <a:lnTo>
                  <a:pt x="15510239" y="0"/>
                </a:lnTo>
                <a:lnTo>
                  <a:pt x="15510239" y="1434697"/>
                </a:lnTo>
                <a:lnTo>
                  <a:pt x="0" y="14346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70" r="-1122"/>
            </a:stretch>
          </a:blipFill>
        </p:spPr>
        <p:txBody>
          <a:bodyPr/>
          <a:lstStyle/>
          <a:p>
            <a:endParaRPr lang="en-GB" sz="1800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34BCEDD6-6A36-6576-0C63-7B19AB23F6E2}"/>
              </a:ext>
            </a:extLst>
          </p:cNvPr>
          <p:cNvGrpSpPr/>
          <p:nvPr userDrawn="1"/>
        </p:nvGrpSpPr>
        <p:grpSpPr>
          <a:xfrm>
            <a:off x="1169417" y="2614456"/>
            <a:ext cx="4516563" cy="108344"/>
            <a:chOff x="0" y="0"/>
            <a:chExt cx="2014871" cy="39958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3C02B05-8BDA-3E85-A8CD-09CD6B14ED86}"/>
                </a:ext>
              </a:extLst>
            </p:cNvPr>
            <p:cNvSpPr/>
            <p:nvPr/>
          </p:nvSpPr>
          <p:spPr>
            <a:xfrm>
              <a:off x="0" y="0"/>
              <a:ext cx="2014871" cy="39958"/>
            </a:xfrm>
            <a:custGeom>
              <a:avLst/>
              <a:gdLst/>
              <a:ahLst/>
              <a:cxnLst/>
              <a:rect l="l" t="t" r="r" b="b"/>
              <a:pathLst>
                <a:path w="2014871" h="39958">
                  <a:moveTo>
                    <a:pt x="0" y="0"/>
                  </a:moveTo>
                  <a:lnTo>
                    <a:pt x="2014871" y="0"/>
                  </a:lnTo>
                  <a:lnTo>
                    <a:pt x="2014871" y="39958"/>
                  </a:lnTo>
                  <a:lnTo>
                    <a:pt x="0" y="39958"/>
                  </a:lnTo>
                  <a:close/>
                </a:path>
              </a:pathLst>
            </a:custGeom>
            <a:solidFill>
              <a:srgbClr val="00828C"/>
            </a:solidFill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CAA7F885-F6AB-840D-75D2-907DA44EF5EB}"/>
                </a:ext>
              </a:extLst>
            </p:cNvPr>
            <p:cNvSpPr txBox="1"/>
            <p:nvPr/>
          </p:nvSpPr>
          <p:spPr>
            <a:xfrm>
              <a:off x="0" y="-47625"/>
              <a:ext cx="2014871" cy="87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7507377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rostokąt 29">
            <a:extLst>
              <a:ext uri="{FF2B5EF4-FFF2-40B4-BE49-F238E27FC236}">
                <a16:creationId xmlns:a16="http://schemas.microsoft.com/office/drawing/2014/main" id="{C0CA1683-BBD7-49B1-A28E-B898DDE62117}"/>
              </a:ext>
            </a:extLst>
          </p:cNvPr>
          <p:cNvSpPr/>
          <p:nvPr userDrawn="1"/>
        </p:nvSpPr>
        <p:spPr>
          <a:xfrm>
            <a:off x="2" y="1"/>
            <a:ext cx="5685979" cy="262496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5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5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30"/>
              </a:lnSpc>
              <a:defRPr sz="2903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7" y="4410533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16" indent="0" algn="ctr">
              <a:buNone/>
              <a:defRPr sz="2000"/>
            </a:lvl2pPr>
            <a:lvl3pPr marL="914428" indent="0" algn="ctr">
              <a:buNone/>
              <a:defRPr sz="1800"/>
            </a:lvl3pPr>
            <a:lvl4pPr marL="1371644" indent="0" algn="ctr">
              <a:buNone/>
              <a:defRPr sz="1600"/>
            </a:lvl4pPr>
            <a:lvl5pPr marL="1828857" indent="0" algn="ctr">
              <a:buNone/>
              <a:defRPr sz="1600"/>
            </a:lvl5pPr>
            <a:lvl6pPr marL="2286072" indent="0" algn="ctr">
              <a:buNone/>
              <a:defRPr sz="1600"/>
            </a:lvl6pPr>
            <a:lvl7pPr marL="2743286" indent="0" algn="ctr">
              <a:buNone/>
              <a:defRPr sz="1600"/>
            </a:lvl7pPr>
            <a:lvl8pPr marL="3200501" indent="0" algn="ctr">
              <a:buNone/>
              <a:defRPr sz="1600"/>
            </a:lvl8pPr>
            <a:lvl9pPr marL="3657716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60" y="490244"/>
            <a:ext cx="2052383" cy="316709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26.05.2025</a:t>
            </a:fld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68" y="1099736"/>
            <a:ext cx="457200" cy="4572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32" y="466071"/>
            <a:ext cx="457200" cy="4572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635" y="1099736"/>
            <a:ext cx="457200" cy="4572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747" y="459195"/>
            <a:ext cx="457200" cy="4572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466069"/>
            <a:ext cx="457200" cy="4572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972" y="1109228"/>
            <a:ext cx="457200" cy="4572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985" y="463984"/>
            <a:ext cx="457200" cy="4572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724" y="456456"/>
            <a:ext cx="457200" cy="4572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245" y="452669"/>
            <a:ext cx="457200" cy="4572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97" y="1106649"/>
            <a:ext cx="457200" cy="4572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551" y="1105345"/>
            <a:ext cx="457200" cy="4572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985" y="1105345"/>
            <a:ext cx="457200" cy="457200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A2E34B4B-2F98-4123-BCC4-081E05CD7DB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8" y="1790613"/>
            <a:ext cx="4516563" cy="832380"/>
          </a:xfrm>
          <a:prstGeom prst="rect">
            <a:avLst/>
          </a:prstGeom>
        </p:spPr>
      </p:pic>
      <p:pic>
        <p:nvPicPr>
          <p:cNvPr id="34" name="Obraz 33">
            <a:extLst>
              <a:ext uri="{FF2B5EF4-FFF2-40B4-BE49-F238E27FC236}">
                <a16:creationId xmlns:a16="http://schemas.microsoft.com/office/drawing/2014/main" id="{2B8C7807-531F-4621-B53E-F62BE86700D0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4" y="5779697"/>
            <a:ext cx="1870176" cy="1094925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B49339D9-C6B3-4A84-9FE3-CB89355BAB46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9" y="5779697"/>
            <a:ext cx="3037684" cy="1094925"/>
          </a:xfrm>
          <a:prstGeom prst="rect">
            <a:avLst/>
          </a:prstGeom>
        </p:spPr>
      </p:pic>
      <p:pic>
        <p:nvPicPr>
          <p:cNvPr id="38" name="Obraz 37">
            <a:extLst>
              <a:ext uri="{FF2B5EF4-FFF2-40B4-BE49-F238E27FC236}">
                <a16:creationId xmlns:a16="http://schemas.microsoft.com/office/drawing/2014/main" id="{0E48CF08-3797-41AA-99F6-9E7EFBC357D5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5" y="5779089"/>
            <a:ext cx="2583652" cy="109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50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8">
            <a:extLst>
              <a:ext uri="{FF2B5EF4-FFF2-40B4-BE49-F238E27FC236}">
                <a16:creationId xmlns:a16="http://schemas.microsoft.com/office/drawing/2014/main" id="{5DB7025B-8E3D-400F-9C76-C0A26B3011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035" y="12543"/>
            <a:ext cx="7801096" cy="491638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7850" h="4860406">
                <a:moveTo>
                  <a:pt x="0" y="351"/>
                </a:moveTo>
                <a:lnTo>
                  <a:pt x="5637850" y="0"/>
                </a:lnTo>
                <a:cubicBezTo>
                  <a:pt x="5635556" y="1416545"/>
                  <a:pt x="5637342" y="2622528"/>
                  <a:pt x="5635048" y="4039073"/>
                </a:cubicBezTo>
                <a:lnTo>
                  <a:pt x="2326135" y="4042306"/>
                </a:lnTo>
                <a:cubicBezTo>
                  <a:pt x="2323841" y="4291688"/>
                  <a:pt x="2325876" y="4611024"/>
                  <a:pt x="2323582" y="4860406"/>
                </a:cubicBezTo>
                <a:lnTo>
                  <a:pt x="0" y="4859689"/>
                </a:lnTo>
                <a:lnTo>
                  <a:pt x="0" y="3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200" y="489654"/>
            <a:ext cx="2052383" cy="332687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26.05.2025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3" y="5779697"/>
            <a:ext cx="1870176" cy="1094925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9" y="5779699"/>
            <a:ext cx="3037684" cy="1094925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3" y="5779088"/>
            <a:ext cx="2583652" cy="1096469"/>
          </a:xfrm>
          <a:prstGeom prst="rect">
            <a:avLst/>
          </a:prstGeom>
        </p:spPr>
      </p:pic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15681" y="4082831"/>
            <a:ext cx="7968885" cy="16962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7913" y="5053387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0077315-1D70-4F03-A08B-B97A5ED5F43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2" y="4082829"/>
            <a:ext cx="4592727" cy="84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619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64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8" y="4082829"/>
            <a:ext cx="8205841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2"/>
            <a:ext cx="7800560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45924 w 6835775"/>
              <a:gd name="connsiteY3" fmla="*/ 4519230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45924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55825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40726" h="4859338">
                <a:moveTo>
                  <a:pt x="0" y="0"/>
                </a:moveTo>
                <a:lnTo>
                  <a:pt x="6835775" y="0"/>
                </a:lnTo>
                <a:cubicBezTo>
                  <a:pt x="6837425" y="1504336"/>
                  <a:pt x="6839076" y="3008672"/>
                  <a:pt x="6840726" y="4513008"/>
                </a:cubicBezTo>
                <a:lnTo>
                  <a:pt x="2155825" y="4519230"/>
                </a:lnTo>
                <a:cubicBezTo>
                  <a:pt x="2155825" y="4632599"/>
                  <a:pt x="2155824" y="4745969"/>
                  <a:pt x="2155824" y="4859338"/>
                </a:cubicBezTo>
                <a:lnTo>
                  <a:pt x="0" y="48593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2" y="4082830"/>
            <a:ext cx="4105636" cy="326036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9" y="4082830"/>
            <a:ext cx="1230967" cy="325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3" y="4713464"/>
            <a:ext cx="7389421" cy="1197861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653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181910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3" y="1796073"/>
            <a:ext cx="4720891" cy="424562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7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40752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1" y="816317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3"/>
            <a:ext cx="4926583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816568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</a:t>
            </a:r>
          </a:p>
        </p:txBody>
      </p:sp>
    </p:spTree>
    <p:extLst>
      <p:ext uri="{BB962C8B-B14F-4D97-AF65-F5344CB8AC3E}">
        <p14:creationId xmlns:p14="http://schemas.microsoft.com/office/powerpoint/2010/main" val="14535222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200" y="6695266"/>
            <a:ext cx="1232383" cy="1627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</p:spTree>
    <p:extLst>
      <p:ext uri="{BB962C8B-B14F-4D97-AF65-F5344CB8AC3E}">
        <p14:creationId xmlns:p14="http://schemas.microsoft.com/office/powerpoint/2010/main" val="906727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3" y="1796073"/>
            <a:ext cx="4720891" cy="424562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7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200" y="6695266"/>
            <a:ext cx="1232383" cy="1627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</p:spTree>
    <p:extLst>
      <p:ext uri="{BB962C8B-B14F-4D97-AF65-F5344CB8AC3E}">
        <p14:creationId xmlns:p14="http://schemas.microsoft.com/office/powerpoint/2010/main" val="7017565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56571" y="3"/>
            <a:ext cx="9866013" cy="4895951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29626 w 8640763"/>
              <a:gd name="connsiteY2" fmla="*/ 4359975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0 w 8640763"/>
              <a:gd name="connsiteY5" fmla="*/ 5221288 h 5231492"/>
              <a:gd name="connsiteX6" fmla="*/ 0 w 8640763"/>
              <a:gd name="connsiteY6" fmla="*/ 0 h 5231492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8353 w 8640763"/>
              <a:gd name="connsiteY5" fmla="*/ 5211085 h 5231492"/>
              <a:gd name="connsiteX6" fmla="*/ 0 w 8640763"/>
              <a:gd name="connsiteY6" fmla="*/ 0 h 5231492"/>
              <a:gd name="connsiteX0" fmla="*/ 0 w 8640763"/>
              <a:gd name="connsiteY0" fmla="*/ 0 h 5240109"/>
              <a:gd name="connsiteX1" fmla="*/ 8640763 w 8640763"/>
              <a:gd name="connsiteY1" fmla="*/ 0 h 5240109"/>
              <a:gd name="connsiteX2" fmla="*/ 8629626 w 8640763"/>
              <a:gd name="connsiteY2" fmla="*/ 4359975 h 5240109"/>
              <a:gd name="connsiteX3" fmla="*/ 1443576 w 8640763"/>
              <a:gd name="connsiteY3" fmla="*/ 4369045 h 5240109"/>
              <a:gd name="connsiteX4" fmla="*/ 1439863 w 8640763"/>
              <a:gd name="connsiteY4" fmla="*/ 5231492 h 5240109"/>
              <a:gd name="connsiteX5" fmla="*/ 8353 w 8640763"/>
              <a:gd name="connsiteY5" fmla="*/ 5240109 h 5240109"/>
              <a:gd name="connsiteX6" fmla="*/ 0 w 8640763"/>
              <a:gd name="connsiteY6" fmla="*/ 0 h 5240109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49632"/>
              <a:gd name="connsiteX1" fmla="*/ 8640763 w 8640763"/>
              <a:gd name="connsiteY1" fmla="*/ 0 h 5249632"/>
              <a:gd name="connsiteX2" fmla="*/ 8629626 w 8640763"/>
              <a:gd name="connsiteY2" fmla="*/ 4359975 h 5249632"/>
              <a:gd name="connsiteX3" fmla="*/ 1443576 w 8640763"/>
              <a:gd name="connsiteY3" fmla="*/ 4369045 h 5249632"/>
              <a:gd name="connsiteX4" fmla="*/ 1449764 w 8640763"/>
              <a:gd name="connsiteY4" fmla="*/ 5249632 h 5249632"/>
              <a:gd name="connsiteX5" fmla="*/ 8353 w 8640763"/>
              <a:gd name="connsiteY5" fmla="*/ 5232853 h 5249632"/>
              <a:gd name="connsiteX6" fmla="*/ 0 w 8640763"/>
              <a:gd name="connsiteY6" fmla="*/ 0 h 5249632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9764 w 8640763"/>
              <a:gd name="connsiteY4" fmla="*/ 5249632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3824 w 8640763"/>
              <a:gd name="connsiteY4" fmla="*/ 5242376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8843 w 8649606"/>
              <a:gd name="connsiteY0" fmla="*/ 0 h 5242376"/>
              <a:gd name="connsiteX1" fmla="*/ 8649606 w 8649606"/>
              <a:gd name="connsiteY1" fmla="*/ 0 h 5242376"/>
              <a:gd name="connsiteX2" fmla="*/ 8638469 w 8649606"/>
              <a:gd name="connsiteY2" fmla="*/ 4359975 h 5242376"/>
              <a:gd name="connsiteX3" fmla="*/ 1452419 w 8649606"/>
              <a:gd name="connsiteY3" fmla="*/ 4369045 h 5242376"/>
              <a:gd name="connsiteX4" fmla="*/ 1452667 w 8649606"/>
              <a:gd name="connsiteY4" fmla="*/ 5242376 h 5242376"/>
              <a:gd name="connsiteX5" fmla="*/ 367 w 8649606"/>
              <a:gd name="connsiteY5" fmla="*/ 5236481 h 5242376"/>
              <a:gd name="connsiteX6" fmla="*/ 8843 w 8649606"/>
              <a:gd name="connsiteY6" fmla="*/ 0 h 5242376"/>
              <a:gd name="connsiteX0" fmla="*/ 8843 w 8649606"/>
              <a:gd name="connsiteY0" fmla="*/ 0 h 5250993"/>
              <a:gd name="connsiteX1" fmla="*/ 8649606 w 8649606"/>
              <a:gd name="connsiteY1" fmla="*/ 0 h 5250993"/>
              <a:gd name="connsiteX2" fmla="*/ 8638469 w 8649606"/>
              <a:gd name="connsiteY2" fmla="*/ 4359975 h 5250993"/>
              <a:gd name="connsiteX3" fmla="*/ 1452419 w 8649606"/>
              <a:gd name="connsiteY3" fmla="*/ 4369045 h 5250993"/>
              <a:gd name="connsiteX4" fmla="*/ 1452667 w 8649606"/>
              <a:gd name="connsiteY4" fmla="*/ 5242376 h 5250993"/>
              <a:gd name="connsiteX5" fmla="*/ 367 w 8649606"/>
              <a:gd name="connsiteY5" fmla="*/ 5250993 h 5250993"/>
              <a:gd name="connsiteX6" fmla="*/ 8843 w 8649606"/>
              <a:gd name="connsiteY6" fmla="*/ 0 h 5250993"/>
              <a:gd name="connsiteX0" fmla="*/ 11268 w 8652031"/>
              <a:gd name="connsiteY0" fmla="*/ 0 h 5250993"/>
              <a:gd name="connsiteX1" fmla="*/ 8652031 w 8652031"/>
              <a:gd name="connsiteY1" fmla="*/ 0 h 5250993"/>
              <a:gd name="connsiteX2" fmla="*/ 8640894 w 8652031"/>
              <a:gd name="connsiteY2" fmla="*/ 4359975 h 5250993"/>
              <a:gd name="connsiteX3" fmla="*/ 1454844 w 8652031"/>
              <a:gd name="connsiteY3" fmla="*/ 4369045 h 5250993"/>
              <a:gd name="connsiteX4" fmla="*/ 1455092 w 8652031"/>
              <a:gd name="connsiteY4" fmla="*/ 5242376 h 5250993"/>
              <a:gd name="connsiteX5" fmla="*/ 317 w 8652031"/>
              <a:gd name="connsiteY5" fmla="*/ 5250993 h 5250993"/>
              <a:gd name="connsiteX6" fmla="*/ 11268 w 8652031"/>
              <a:gd name="connsiteY6" fmla="*/ 0 h 5250993"/>
              <a:gd name="connsiteX0" fmla="*/ 11268 w 8652031"/>
              <a:gd name="connsiteY0" fmla="*/ 0 h 5244947"/>
              <a:gd name="connsiteX1" fmla="*/ 8652031 w 8652031"/>
              <a:gd name="connsiteY1" fmla="*/ 0 h 5244947"/>
              <a:gd name="connsiteX2" fmla="*/ 8640894 w 8652031"/>
              <a:gd name="connsiteY2" fmla="*/ 4359975 h 5244947"/>
              <a:gd name="connsiteX3" fmla="*/ 1454844 w 8652031"/>
              <a:gd name="connsiteY3" fmla="*/ 4369045 h 5244947"/>
              <a:gd name="connsiteX4" fmla="*/ 1455092 w 8652031"/>
              <a:gd name="connsiteY4" fmla="*/ 5242376 h 5244947"/>
              <a:gd name="connsiteX5" fmla="*/ 317 w 8652031"/>
              <a:gd name="connsiteY5" fmla="*/ 5244947 h 5244947"/>
              <a:gd name="connsiteX6" fmla="*/ 11268 w 8652031"/>
              <a:gd name="connsiteY6" fmla="*/ 0 h 524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52031" h="5244947">
                <a:moveTo>
                  <a:pt x="11268" y="0"/>
                </a:moveTo>
                <a:lnTo>
                  <a:pt x="8652031" y="0"/>
                </a:lnTo>
                <a:cubicBezTo>
                  <a:pt x="8648319" y="1453325"/>
                  <a:pt x="8644606" y="2906650"/>
                  <a:pt x="8640894" y="4359975"/>
                </a:cubicBezTo>
                <a:lnTo>
                  <a:pt x="1454844" y="4369045"/>
                </a:lnTo>
                <a:cubicBezTo>
                  <a:pt x="1453606" y="4653126"/>
                  <a:pt x="1456330" y="4958295"/>
                  <a:pt x="1455092" y="5242376"/>
                </a:cubicBezTo>
                <a:lnTo>
                  <a:pt x="317" y="5244947"/>
                </a:lnTo>
                <a:cubicBezTo>
                  <a:pt x="-2467" y="3507919"/>
                  <a:pt x="14052" y="1737028"/>
                  <a:pt x="1126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2" y="4066750"/>
            <a:ext cx="9380691" cy="16486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1692" y="4997164"/>
            <a:ext cx="8620387" cy="64008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4" y="5779697"/>
            <a:ext cx="1870176" cy="1094925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9" y="5779697"/>
            <a:ext cx="3037684" cy="1094925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5" y="5779089"/>
            <a:ext cx="2583652" cy="109646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9997DB1B-7AEA-45AB-A95E-349DEBEE204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312" y="4066749"/>
            <a:ext cx="4516563" cy="83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99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Slajd tytułow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0" y="2157319"/>
            <a:ext cx="11887200" cy="877824"/>
          </a:xfrm>
          <a:prstGeom prst="rect">
            <a:avLst/>
          </a:prstGeom>
          <a:solidFill>
            <a:srgbClr val="193374"/>
          </a:solidFill>
        </p:spPr>
        <p:txBody>
          <a:bodyPr/>
          <a:lstStyle/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219200" y="3034559"/>
            <a:ext cx="10668000" cy="3823447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354">
              <a:spcBef>
                <a:spcPts val="2000"/>
              </a:spcBef>
              <a:buClr>
                <a:schemeClr val="accent1"/>
              </a:buClr>
              <a:buFont typeface="Wingdings 2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pl-PL"/>
              <a:t>Kliknij, aby edytować styl wzorca podtytułu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0" y="6310000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2C8B1-FBE8-C14C-8043-01C6DB33ECA7}" type="datetimeFigureOut">
              <a:rPr lang="pl-PL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0" y="62039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6D73A-8DEB-094D-A965-C3D6159EFFBC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622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ytuł i zawartość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3" y="182880"/>
            <a:ext cx="10572360" cy="9144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/>
          <a:lstStyle/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5pPr>
              <a:defRPr/>
            </a:lvl5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6D73A-8DEB-094D-A965-C3D6159EFFBC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34530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lajd tytułowy z obraze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0" y="5025435"/>
            <a:ext cx="11887200" cy="914400"/>
          </a:xfrm>
        </p:spPr>
        <p:txBody>
          <a:bodyPr/>
          <a:lstStyle/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219200" y="5943600"/>
            <a:ext cx="10668000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354">
              <a:spcBef>
                <a:spcPts val="3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pl-PL"/>
              <a:t>Kliknij, aby edytować styl wzorca podtytułu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0" y="6310000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2C8B1-FBE8-C14C-8043-01C6DB33ECA7}" type="datetimeFigureOut">
              <a:rPr lang="pl-PL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0" y="62039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auto">
          <a:xfrm>
            <a:off x="1236133" y="1129553"/>
            <a:ext cx="10651067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>
              <a:defRPr/>
            </a:pPr>
            <a:r>
              <a:rPr lang="pl-PL"/>
              <a:t>Przeciągnij obraz na symbol zastępczy lub kliknij ikonę, aby go dodać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86774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Nagłówek sekcji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0" y="3200399"/>
            <a:ext cx="11887200" cy="22860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354">
              <a:spcBef>
                <a:spcPts val="0"/>
              </a:spcBef>
              <a:buNone/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19200" y="5484607"/>
            <a:ext cx="10668000" cy="77724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354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0" y="6310000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2C8B1-FBE8-C14C-8043-01C6DB33ECA7}" type="datetimeFigureOut">
              <a:rPr lang="pl-PL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0" y="62039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6D73A-8DEB-094D-A965-C3D6159EFFBC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63684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wa elementy zawartości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490133" y="2595562"/>
            <a:ext cx="475488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711" indent="-344469">
              <a:defRPr sz="1800"/>
            </a:lvl6pPr>
            <a:lvl7pPr marL="2055711" indent="-344469">
              <a:defRPr sz="1800"/>
            </a:lvl7pPr>
            <a:lvl8pPr marL="2055711" indent="-344469">
              <a:defRPr sz="1800"/>
            </a:lvl8pPr>
            <a:lvl9pPr marL="2055711" indent="-344469">
              <a:defRPr sz="1800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863379" y="2595562"/>
            <a:ext cx="475488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711" indent="-344469">
              <a:defRPr sz="1800"/>
            </a:lvl6pPr>
            <a:lvl7pPr marL="2055711" indent="-344469">
              <a:defRPr sz="1800"/>
            </a:lvl7pPr>
            <a:lvl8pPr marL="2055711" indent="-344469">
              <a:defRPr sz="1800"/>
            </a:lvl8pPr>
            <a:lvl9pPr marL="2055711" indent="-344469">
              <a:defRPr sz="1800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8773459" y="18826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2C8B1-FBE8-C14C-8043-01C6DB33ECA7}" type="datetimeFigureOut">
              <a:rPr lang="pl-PL"/>
              <a:t>26.05.2025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2039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6D73A-8DEB-094D-A965-C3D6159EFFBC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22714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Porównan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94117" y="2017719"/>
            <a:ext cx="475488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494117" y="3065933"/>
            <a:ext cx="4754880" cy="32110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711" indent="-344469">
              <a:defRPr sz="1600"/>
            </a:lvl6pPr>
            <a:lvl7pPr marL="2055711" indent="-344469">
              <a:defRPr sz="1600"/>
            </a:lvl7pPr>
            <a:lvl8pPr marL="2055711" indent="-344469">
              <a:defRPr sz="1600"/>
            </a:lvl8pPr>
            <a:lvl9pPr marL="2055711" indent="-344469">
              <a:defRPr sz="1600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63379" y="2017719"/>
            <a:ext cx="475488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863379" y="3065933"/>
            <a:ext cx="4754880" cy="32110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711" indent="-344469">
              <a:defRPr sz="1600"/>
            </a:lvl6pPr>
            <a:lvl7pPr marL="2055711" indent="-344469">
              <a:defRPr sz="1600"/>
            </a:lvl7pPr>
            <a:lvl8pPr marL="2055711" indent="-344469">
              <a:defRPr sz="1600"/>
            </a:lvl8pPr>
            <a:lvl9pPr marL="2055711" indent="-344469">
              <a:defRPr sz="1600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>
          <a:xfrm>
            <a:off x="8773459" y="18826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2C8B1-FBE8-C14C-8043-01C6DB33ECA7}" type="datetimeFigureOut">
              <a:rPr lang="pl-PL"/>
              <a:t>26.05.2025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>
          <a:xfrm>
            <a:off x="1494117" y="188264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6D73A-8DEB-094D-A965-C3D6159EFFBC}" type="slidenum">
              <a:rPr lang="pl-PL"/>
              <a:t>‹#›</a:t>
            </a:fld>
            <a:endParaRPr lang="pl-PL"/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 bwMode="auto">
          <a:xfrm>
            <a:off x="1616037" y="2904567"/>
            <a:ext cx="4511040" cy="1587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</p:cNvCxnSpPr>
          <p:nvPr/>
        </p:nvCxnSpPr>
        <p:spPr bwMode="auto">
          <a:xfrm>
            <a:off x="6985299" y="2904567"/>
            <a:ext cx="4511040" cy="1587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 bwMode="auto">
          <a:xfrm>
            <a:off x="1616037" y="2904567"/>
            <a:ext cx="4511040" cy="1587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 bwMode="auto">
          <a:xfrm>
            <a:off x="6985299" y="2904567"/>
            <a:ext cx="4511040" cy="1587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 bwMode="auto">
          <a:xfrm>
            <a:off x="1616037" y="2904567"/>
            <a:ext cx="4511040" cy="1587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 bwMode="auto">
          <a:xfrm>
            <a:off x="6985299" y="2904567"/>
            <a:ext cx="4511040" cy="1587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0948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ylko tytu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0" y="6310000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2C8B1-FBE8-C14C-8043-01C6DB33ECA7}" type="datetimeFigureOut">
              <a:rPr lang="pl-PL"/>
              <a:t>26.05.2025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0" y="62039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6D73A-8DEB-094D-A965-C3D6159EFFBC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73349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Pus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>
          <a:xfrm>
            <a:off x="0" y="6310000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2C8B1-FBE8-C14C-8043-01C6DB33ECA7}" type="datetimeFigureOut">
              <a:rPr lang="pl-PL"/>
              <a:t>26.05.2025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0" y="62039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6D73A-8DEB-094D-A965-C3D6159EFFBC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72035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Zawartość z podpise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0" y="1124712"/>
            <a:ext cx="11887200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354">
              <a:spcBef>
                <a:spcPts val="0"/>
              </a:spcBef>
              <a:buNone/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6863379" y="2590805"/>
            <a:ext cx="475488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711" indent="-344469">
              <a:defRPr sz="2000"/>
            </a:lvl6pPr>
            <a:lvl7pPr marL="2055711" indent="-344469">
              <a:defRPr sz="2000"/>
            </a:lvl7pPr>
            <a:lvl8pPr marL="2055711" indent="-344469">
              <a:defRPr sz="2000"/>
            </a:lvl8pPr>
            <a:lvl9pPr marL="2055711" indent="-344469">
              <a:defRPr sz="2000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01269" y="2039111"/>
            <a:ext cx="4754880" cy="422452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354">
              <a:spcBef>
                <a:spcPts val="2000"/>
              </a:spcBef>
              <a:buClr>
                <a:schemeClr val="accent1"/>
              </a:buClr>
              <a:buFont typeface="Wingdings 2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8773459" y="18826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2C8B1-FBE8-C14C-8043-01C6DB33ECA7}" type="datetimeFigureOut">
              <a:rPr lang="pl-PL"/>
              <a:t>26.05.2025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2039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6D73A-8DEB-094D-A965-C3D6159EFFBC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93973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Obraz z podpise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0" y="1124712"/>
            <a:ext cx="11887200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354">
              <a:spcBef>
                <a:spcPts val="0"/>
              </a:spcBef>
              <a:buNone/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7317325" y="2048256"/>
            <a:ext cx="4569884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>
              <a:defRPr/>
            </a:pPr>
            <a:r>
              <a:rPr lang="pl-PL"/>
              <a:t>Przeciągnij obraz na symbol zastępczy lub kliknij ikonę, aby go dodać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19200" y="2039112"/>
            <a:ext cx="6096000" cy="422452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marL="0" lvl="0" indent="0" algn="l" defTabSz="914354">
              <a:spcBef>
                <a:spcPts val="2000"/>
              </a:spcBef>
              <a:buClr>
                <a:schemeClr val="accent1"/>
              </a:buClr>
              <a:buFont typeface="Wingdings 2"/>
              <a:buNone/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8773459" y="18826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2C8B1-FBE8-C14C-8043-01C6DB33ECA7}" type="datetimeFigureOut">
              <a:rPr lang="pl-PL"/>
              <a:t>26.05.2025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2039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6D73A-8DEB-094D-A965-C3D6159EFFBC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99282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Obraz powyżej podpis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0" y="4114800"/>
            <a:ext cx="118872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219200" y="5002311"/>
            <a:ext cx="10668000" cy="185569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354">
              <a:spcBef>
                <a:spcPts val="30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pl-PL"/>
              <a:t>Kliknij, aby edytować styl wzorca podtytułu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0" y="6310000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2C8B1-FBE8-C14C-8043-01C6DB33ECA7}" type="datetimeFigureOut">
              <a:rPr lang="pl-PL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0" y="62039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auto">
          <a:xfrm>
            <a:off x="1236133" y="1129553"/>
            <a:ext cx="10651067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>
              <a:defRPr/>
            </a:pPr>
            <a:r>
              <a:rPr lang="pl-PL"/>
              <a:t>Przeciągnij obraz na symbol zastępczy lub kliknij ikonę, aby go dodać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555563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 obrazy z podpise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0" y="4114800"/>
            <a:ext cx="118872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219200" y="5002311"/>
            <a:ext cx="10668000" cy="185569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354">
              <a:spcBef>
                <a:spcPts val="30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pl-PL"/>
              <a:t>Kliknij, aby edytować styl wzorca podtytułu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8773459" y="18826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2C8B1-FBE8-C14C-8043-01C6DB33ECA7}" type="datetimeFigureOut">
              <a:rPr lang="pl-PL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0" y="62039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auto">
          <a:xfrm>
            <a:off x="1236133" y="1129553"/>
            <a:ext cx="5315712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>
              <a:defRPr/>
            </a:pPr>
            <a:r>
              <a:rPr lang="pl-PL"/>
              <a:t>Przeciągnij obraz na symbol zastępczy lub kliknij ikonę, aby go dodać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 bwMode="auto">
          <a:xfrm>
            <a:off x="6571488" y="1129553"/>
            <a:ext cx="5315712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>
              <a:defRPr/>
            </a:pPr>
            <a:r>
              <a:rPr lang="pl-PL"/>
              <a:t>Przeciągnij obraz na symbol zastępczy lub kliknij ikonę, aby go dodać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482695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 obrazy z podpise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0" y="4114800"/>
            <a:ext cx="118872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219200" y="5002311"/>
            <a:ext cx="10668000" cy="185569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354">
              <a:spcBef>
                <a:spcPts val="30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pl-PL"/>
              <a:t>Kliknij, aby edytować styl wzorca podtytułu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8773459" y="188264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2C8B1-FBE8-C14C-8043-01C6DB33ECA7}" type="datetimeFigureOut">
              <a:rPr lang="pl-PL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0" y="62039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auto">
          <a:xfrm>
            <a:off x="1236133" y="1129553"/>
            <a:ext cx="880262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>
              <a:defRPr/>
            </a:pPr>
            <a:r>
              <a:rPr lang="pl-PL"/>
              <a:t>Przeciągnij obraz na symbol zastępczy lub kliknij ikonę, aby go dodać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 bwMode="auto">
          <a:xfrm>
            <a:off x="10058400" y="1129553"/>
            <a:ext cx="18288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>
              <a:defRPr/>
            </a:pPr>
            <a:r>
              <a:rPr lang="pl-PL"/>
              <a:t>Przeciągnij obraz na symbol zastępczy lub kliknij ikonę, aby go dodać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 bwMode="auto">
          <a:xfrm>
            <a:off x="10058400" y="2629169"/>
            <a:ext cx="18288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>
              <a:defRPr/>
            </a:pPr>
            <a:r>
              <a:rPr lang="pl-PL"/>
              <a:t>Przeciągnij obraz na symbol zastępczy lub kliknij ikonę, aby go dodać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501313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ytuł i tekst pionow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5pPr>
              <a:defRPr/>
            </a:lvl5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0" y="6310000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2C8B1-FBE8-C14C-8043-01C6DB33ECA7}" type="datetimeFigureOut">
              <a:rPr lang="pl-PL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0" y="62039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6D73A-8DEB-094D-A965-C3D6159EFFBC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95869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ytuł pionowy i teks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10650071" y="1129557"/>
            <a:ext cx="1219200" cy="5533279"/>
          </a:xfrm>
        </p:spPr>
        <p:txBody>
          <a:bodyPr vert="eaVert" lIns="274320" tIns="685800" bIns="685800"/>
          <a:lstStyle/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1490133" y="1734671"/>
            <a:ext cx="8568267" cy="4542304"/>
          </a:xfrm>
        </p:spPr>
        <p:txBody>
          <a:bodyPr vert="eaVert"/>
          <a:lstStyle>
            <a:lvl5pPr>
              <a:defRPr/>
            </a:lvl5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0" y="6310000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D92C8B1-FBE8-C14C-8043-01C6DB33ECA7}" type="datetimeFigureOut">
              <a:rPr lang="pl-PL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0" y="62039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6D73A-8DEB-094D-A965-C3D6159EFFBC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66289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1_Slajd tytułow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752858" y="6453386"/>
            <a:ext cx="1607944" cy="4046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B2A18BA-9B36-4779-9E09-A6828D4F58BF}" type="datetimeFigureOut">
              <a:rPr lang="pl-PL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584054" y="6453386"/>
            <a:ext cx="7023377" cy="40461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66757BD-321D-4E38-AD6E-028A30E96383}" type="slidenum">
              <a:rPr lang="pl-PL"/>
              <a:t>‹#›</a:t>
            </a:fld>
            <a:endParaRPr lang="pl-PL"/>
          </a:p>
        </p:txBody>
      </p:sp>
      <p:grpSp>
        <p:nvGrpSpPr>
          <p:cNvPr id="7" name="Group 6"/>
          <p:cNvGrpSpPr/>
          <p:nvPr/>
        </p:nvGrpSpPr>
        <p:grpSpPr bwMode="auto"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 extrusionOk="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 extrusionOk="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943971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1_Tytuł i zawartość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1390650" y="6453386"/>
            <a:ext cx="1204572" cy="4046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2A18BA-9B36-4779-9E09-A6828D4F58BF}" type="datetimeFigureOut">
              <a:rPr lang="pl-PL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93564" y="6453386"/>
            <a:ext cx="6280830" cy="4046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6757BD-321D-4E38-AD6E-028A30E96383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76385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 userDrawn="1">
  <p:cSld name="1_Nagłówek sekcji">
    <p:bg>
      <p:bgRef idx="1001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738908" y="6453386"/>
            <a:ext cx="1622409" cy="4046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B2A18BA-9B36-4779-9E09-A6828D4F58BF}" type="datetimeFigureOut">
              <a:rPr lang="pl-PL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584312" y="6453386"/>
            <a:ext cx="7023377" cy="40461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66757BD-321D-4E38-AD6E-028A30E96383}" type="slidenum">
              <a:rPr lang="pl-PL"/>
              <a:t>‹#›</a:t>
            </a:fld>
            <a:endParaRPr lang="pl-PL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 extrusionOk="0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8225661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1_Dwa elementy zawartości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371600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1390650" y="6453386"/>
            <a:ext cx="1204572" cy="4046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2A18BA-9B36-4779-9E09-A6828D4F58BF}" type="datetimeFigureOut">
              <a:rPr lang="pl-PL"/>
              <a:t>26.05.2025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893564" y="6453386"/>
            <a:ext cx="6280830" cy="4046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6757BD-321D-4E38-AD6E-028A30E96383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07228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1_Porównan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371600" y="3305206"/>
            <a:ext cx="4443984" cy="256219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525014" y="3305206"/>
            <a:ext cx="4443984" cy="256219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>
          <a:xfrm>
            <a:off x="1390650" y="6453386"/>
            <a:ext cx="1204572" cy="4046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2A18BA-9B36-4779-9E09-A6828D4F58BF}" type="datetimeFigureOut">
              <a:rPr lang="pl-PL"/>
              <a:t>26.05.2025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>
          <a:xfrm>
            <a:off x="2893564" y="6453386"/>
            <a:ext cx="6280830" cy="4046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6757BD-321D-4E38-AD6E-028A30E96383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90597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1_Tylko tytu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1390650" y="6453386"/>
            <a:ext cx="1204572" cy="4046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2A18BA-9B36-4779-9E09-A6828D4F58BF}" type="datetimeFigureOut">
              <a:rPr lang="pl-PL"/>
              <a:t>26.05.2025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2893564" y="6453386"/>
            <a:ext cx="6280830" cy="4046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6757BD-321D-4E38-AD6E-028A30E96383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53245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Pust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>
          <a:xfrm>
            <a:off x="1390650" y="6453386"/>
            <a:ext cx="1204572" cy="4046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2A18BA-9B36-4779-9E09-A6828D4F58BF}" type="datetimeFigureOut">
              <a:rPr lang="pl-PL"/>
              <a:t>26.05.2025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2893564" y="6453386"/>
            <a:ext cx="6280830" cy="4046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6757BD-321D-4E38-AD6E-028A30E96383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5471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 userDrawn="1">
  <p:cSld name="1_Zawartość z podpise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 bwMode="auto"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2999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723900" y="6453386"/>
            <a:ext cx="1204572" cy="4046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B2A18BA-9B36-4779-9E09-A6828D4F58BF}" type="datetimeFigureOut">
              <a:rPr lang="pl-PL"/>
              <a:t>26.05.2025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205945" y="6453386"/>
            <a:ext cx="2373675" cy="4046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66757BD-321D-4E38-AD6E-028A30E96383}" type="slidenum">
              <a:rPr lang="pl-PL"/>
              <a:t>‹#›</a:t>
            </a:fld>
            <a:endParaRPr lang="pl-PL"/>
          </a:p>
        </p:txBody>
      </p:sp>
      <p:sp>
        <p:nvSpPr>
          <p:cNvPr id="9" name="Rectangle 8" title="Divider Bar"/>
          <p:cNvSpPr/>
          <p:nvPr/>
        </p:nvSpPr>
        <p:spPr bwMode="auto"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779356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1_Obraz z podpise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 bwMode="auto"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/>
            </a:lvl1pPr>
          </a:lstStyle>
          <a:p>
            <a:pPr>
              <a:defRPr/>
            </a:pPr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2999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723900" y="6453386"/>
            <a:ext cx="1204572" cy="4046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B2A18BA-9B36-4779-9E09-A6828D4F58BF}" type="datetimeFigureOut">
              <a:rPr lang="pl-PL"/>
              <a:t>26.05.2025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205945" y="6453386"/>
            <a:ext cx="2373675" cy="4046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66757BD-321D-4E38-AD6E-028A30E96383}" type="slidenum">
              <a:rPr lang="pl-PL"/>
              <a:t>‹#›</a:t>
            </a:fld>
            <a:endParaRPr lang="pl-PL"/>
          </a:p>
        </p:txBody>
      </p:sp>
      <p:sp>
        <p:nvSpPr>
          <p:cNvPr id="9" name="Rectangle 8" title="Divider Bar"/>
          <p:cNvSpPr/>
          <p:nvPr/>
        </p:nvSpPr>
        <p:spPr bwMode="auto"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28736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1_Tytuł i tekst pionow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1371600" y="2295525"/>
            <a:ext cx="9601200" cy="3571875"/>
          </a:xfrm>
        </p:spPr>
        <p:txBody>
          <a:bodyPr vert="eaVert"/>
          <a:lstStyle/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1390650" y="6453386"/>
            <a:ext cx="1204572" cy="4046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2A18BA-9B36-4779-9E09-A6828D4F58BF}" type="datetimeFigureOut">
              <a:rPr lang="pl-PL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93564" y="6453386"/>
            <a:ext cx="6280830" cy="4046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6757BD-321D-4E38-AD6E-028A30E96383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7320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1_Tytuł pionowy i teks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9596561" y="624156"/>
            <a:ext cx="1565766" cy="5243244"/>
          </a:xfrm>
        </p:spPr>
        <p:txBody>
          <a:bodyPr vert="eaVert"/>
          <a:lstStyle/>
          <a:p>
            <a:pPr>
              <a:defRPr/>
            </a:pPr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1371600" y="624156"/>
            <a:ext cx="8179641" cy="5243244"/>
          </a:xfrm>
        </p:spPr>
        <p:txBody>
          <a:bodyPr vert="eaVert"/>
          <a:lstStyle/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1390650" y="6453386"/>
            <a:ext cx="1204572" cy="4046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2A18BA-9B36-4779-9E09-A6828D4F58BF}" type="datetimeFigureOut">
              <a:rPr lang="pl-PL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93564" y="6453386"/>
            <a:ext cx="6280830" cy="4046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6757BD-321D-4E38-AD6E-028A30E96383}" type="slidenum">
              <a:rPr lang="pl-PL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1181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slideLayout" Target="../slideLayouts/slideLayout47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45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B2A18BA-9B36-4779-9E09-A6828D4F58BF}" type="datetimeFigureOut">
              <a:rPr lang="pl-PL" smtClean="0"/>
              <a:t>26.05.2025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266757BD-321D-4E38-AD6E-028A30E96383}" type="slidenum">
              <a:rPr lang="pl-PL" smtClean="0"/>
              <a:t>‹#›</a:t>
            </a:fld>
            <a:endParaRPr lang="pl-PL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3403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900" r:id="rId2"/>
    <p:sldLayoutId id="2147484901" r:id="rId3"/>
    <p:sldLayoutId id="2147484902" r:id="rId4"/>
    <p:sldLayoutId id="2147484903" r:id="rId5"/>
    <p:sldLayoutId id="2147484904" r:id="rId6"/>
    <p:sldLayoutId id="2147484905" r:id="rId7"/>
    <p:sldLayoutId id="2147484906" r:id="rId8"/>
    <p:sldLayoutId id="2147484907" r:id="rId9"/>
    <p:sldLayoutId id="2147484908" r:id="rId10"/>
    <p:sldLayoutId id="214748490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7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5" y="1796073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4" y="2"/>
            <a:ext cx="1232383" cy="1627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6" y="2"/>
            <a:ext cx="8619951" cy="1627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6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200" y="6695266"/>
            <a:ext cx="1232383" cy="1627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</p:spTree>
    <p:extLst>
      <p:ext uri="{BB962C8B-B14F-4D97-AF65-F5344CB8AC3E}">
        <p14:creationId xmlns:p14="http://schemas.microsoft.com/office/powerpoint/2010/main" val="1693647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1" r:id="rId1"/>
    <p:sldLayoutId id="2147484912" r:id="rId2"/>
    <p:sldLayoutId id="2147484913" r:id="rId3"/>
    <p:sldLayoutId id="2147484914" r:id="rId4"/>
    <p:sldLayoutId id="2147484915" r:id="rId5"/>
    <p:sldLayoutId id="2147484916" r:id="rId6"/>
    <p:sldLayoutId id="2147484917" r:id="rId7"/>
    <p:sldLayoutId id="2147484918" r:id="rId8"/>
    <p:sldLayoutId id="2147484919" r:id="rId9"/>
    <p:sldLayoutId id="2147484920" r:id="rId10"/>
  </p:sldLayoutIdLst>
  <p:hf hdr="0" ftr="0"/>
  <p:txStyles>
    <p:titleStyle>
      <a:lvl1pPr algn="l" defTabSz="914428" rtl="0" eaLnBrk="1" latinLnBrk="0" hangingPunct="1">
        <a:lnSpc>
          <a:spcPts val="3265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7" indent="-228607" algn="l" defTabSz="914428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2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22" indent="-228607" algn="l" defTabSz="914428" rtl="0" eaLnBrk="1" latinLnBrk="0" hangingPunct="1">
        <a:lnSpc>
          <a:spcPts val="2177"/>
        </a:lnSpc>
        <a:spcBef>
          <a:spcPts val="500"/>
        </a:spcBef>
        <a:buFontTx/>
        <a:buBlip>
          <a:blip r:embed="rId13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36" indent="-228607" algn="l" defTabSz="914428" rtl="0" eaLnBrk="1" latinLnBrk="0" hangingPunct="1">
        <a:lnSpc>
          <a:spcPts val="2177"/>
        </a:lnSpc>
        <a:spcBef>
          <a:spcPts val="500"/>
        </a:spcBef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51" indent="-228607" algn="l" defTabSz="914428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65" indent="-228607" algn="l" defTabSz="914428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80" indent="-228607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95" indent="-228607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09" indent="-228607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22" indent="-228607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6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8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44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7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72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86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01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16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65">
          <p15:clr>
            <a:srgbClr val="F26B43"/>
          </p15:clr>
        </p15:guide>
        <p15:guide id="2" pos="358">
          <p15:clr>
            <a:srgbClr val="F26B43"/>
          </p15:clr>
        </p15:guide>
        <p15:guide id="3" pos="552">
          <p15:clr>
            <a:srgbClr val="F26B43"/>
          </p15:clr>
        </p15:guide>
        <p15:guide id="4" pos="747">
          <p15:clr>
            <a:srgbClr val="F26B43"/>
          </p15:clr>
        </p15:guide>
        <p15:guide id="5" pos="941">
          <p15:clr>
            <a:srgbClr val="F26B43"/>
          </p15:clr>
        </p15:guide>
        <p15:guide id="6" pos="1135">
          <p15:clr>
            <a:srgbClr val="F26B43"/>
          </p15:clr>
        </p15:guide>
        <p15:guide id="7" pos="1328">
          <p15:clr>
            <a:srgbClr val="F26B43"/>
          </p15:clr>
        </p15:guide>
        <p15:guide id="8" pos="1522">
          <p15:clr>
            <a:srgbClr val="F26B43"/>
          </p15:clr>
        </p15:guide>
        <p15:guide id="9" pos="1716">
          <p15:clr>
            <a:srgbClr val="F26B43"/>
          </p15:clr>
        </p15:guide>
        <p15:guide id="10" pos="1911">
          <p15:clr>
            <a:srgbClr val="F26B43"/>
          </p15:clr>
        </p15:guide>
        <p15:guide id="11" pos="2104">
          <p15:clr>
            <a:srgbClr val="F26B43"/>
          </p15:clr>
        </p15:guide>
        <p15:guide id="12" pos="2298">
          <p15:clr>
            <a:srgbClr val="F26B43"/>
          </p15:clr>
        </p15:guide>
        <p15:guide id="13" pos="2492">
          <p15:clr>
            <a:srgbClr val="F26B43"/>
          </p15:clr>
        </p15:guide>
        <p15:guide id="14" pos="2686">
          <p15:clr>
            <a:srgbClr val="F26B43"/>
          </p15:clr>
        </p15:guide>
        <p15:guide id="15" pos="2880">
          <p15:clr>
            <a:srgbClr val="F26B43"/>
          </p15:clr>
        </p15:guide>
        <p15:guide id="16" pos="3074">
          <p15:clr>
            <a:srgbClr val="F26B43"/>
          </p15:clr>
        </p15:guide>
        <p15:guide id="17" pos="3268">
          <p15:clr>
            <a:srgbClr val="F26B43"/>
          </p15:clr>
        </p15:guide>
        <p15:guide id="18" pos="3462">
          <p15:clr>
            <a:srgbClr val="F26B43"/>
          </p15:clr>
        </p15:guide>
        <p15:guide id="19" pos="3656">
          <p15:clr>
            <a:srgbClr val="F26B43"/>
          </p15:clr>
        </p15:guide>
        <p15:guide id="20" pos="3849">
          <p15:clr>
            <a:srgbClr val="F26B43"/>
          </p15:clr>
        </p15:guide>
        <p15:guide id="21" pos="4044">
          <p15:clr>
            <a:srgbClr val="F26B43"/>
          </p15:clr>
        </p15:guide>
        <p15:guide id="22" pos="4238">
          <p15:clr>
            <a:srgbClr val="F26B43"/>
          </p15:clr>
        </p15:guide>
        <p15:guide id="23" pos="4432">
          <p15:clr>
            <a:srgbClr val="F26B43"/>
          </p15:clr>
        </p15:guide>
        <p15:guide id="24" pos="4625">
          <p15:clr>
            <a:srgbClr val="F26B43"/>
          </p15:clr>
        </p15:guide>
        <p15:guide id="25" pos="4819">
          <p15:clr>
            <a:srgbClr val="F26B43"/>
          </p15:clr>
        </p15:guide>
        <p15:guide id="26" pos="5013">
          <p15:clr>
            <a:srgbClr val="F26B43"/>
          </p15:clr>
        </p15:guide>
        <p15:guide id="27" pos="5208">
          <p15:clr>
            <a:srgbClr val="F26B43"/>
          </p15:clr>
        </p15:guide>
        <p15:guide id="28" pos="5402">
          <p15:clr>
            <a:srgbClr val="F26B43"/>
          </p15:clr>
        </p15:guide>
        <p15:guide id="29" pos="5595">
          <p15:clr>
            <a:srgbClr val="F26B43"/>
          </p15:clr>
        </p15:guide>
        <p15:guide id="30" orient="horz" pos="77">
          <p15:clr>
            <a:srgbClr val="F26B43"/>
          </p15:clr>
        </p15:guide>
        <p15:guide id="31" orient="horz" pos="231">
          <p15:clr>
            <a:srgbClr val="F26B43"/>
          </p15:clr>
        </p15:guide>
        <p15:guide id="32" orient="horz" pos="386">
          <p15:clr>
            <a:srgbClr val="F26B43"/>
          </p15:clr>
        </p15:guide>
        <p15:guide id="33" orient="horz" pos="540">
          <p15:clr>
            <a:srgbClr val="F26B43"/>
          </p15:clr>
        </p15:guide>
        <p15:guide id="34" orient="horz" pos="694">
          <p15:clr>
            <a:srgbClr val="F26B43"/>
          </p15:clr>
        </p15:guide>
        <p15:guide id="35" orient="horz" pos="848">
          <p15:clr>
            <a:srgbClr val="F26B43"/>
          </p15:clr>
        </p15:guide>
        <p15:guide id="36" orient="horz" pos="1003">
          <p15:clr>
            <a:srgbClr val="F26B43"/>
          </p15:clr>
        </p15:guide>
        <p15:guide id="37" orient="horz" pos="1157">
          <p15:clr>
            <a:srgbClr val="F26B43"/>
          </p15:clr>
        </p15:guide>
        <p15:guide id="38" orient="horz" pos="1311">
          <p15:clr>
            <a:srgbClr val="F26B43"/>
          </p15:clr>
        </p15:guide>
        <p15:guide id="39" orient="horz" pos="1466">
          <p15:clr>
            <a:srgbClr val="F26B43"/>
          </p15:clr>
        </p15:guide>
        <p15:guide id="40" orient="horz" pos="1620">
          <p15:clr>
            <a:srgbClr val="F26B43"/>
          </p15:clr>
        </p15:guide>
        <p15:guide id="41" orient="horz" pos="1774">
          <p15:clr>
            <a:srgbClr val="F26B43"/>
          </p15:clr>
        </p15:guide>
        <p15:guide id="42" orient="horz" pos="1929">
          <p15:clr>
            <a:srgbClr val="F26B43"/>
          </p15:clr>
        </p15:guide>
        <p15:guide id="43" orient="horz" pos="2083">
          <p15:clr>
            <a:srgbClr val="F26B43"/>
          </p15:clr>
        </p15:guide>
        <p15:guide id="44" orient="horz" pos="2237">
          <p15:clr>
            <a:srgbClr val="F26B43"/>
          </p15:clr>
        </p15:guide>
        <p15:guide id="45" orient="horz" pos="2392">
          <p15:clr>
            <a:srgbClr val="F26B43"/>
          </p15:clr>
        </p15:guide>
        <p15:guide id="46" orient="horz" pos="2546">
          <p15:clr>
            <a:srgbClr val="F26B43"/>
          </p15:clr>
        </p15:guide>
        <p15:guide id="47" orient="horz" pos="2700">
          <p15:clr>
            <a:srgbClr val="F26B43"/>
          </p15:clr>
        </p15:guide>
        <p15:guide id="48" orient="horz" pos="2854">
          <p15:clr>
            <a:srgbClr val="F26B43"/>
          </p15:clr>
        </p15:guide>
        <p15:guide id="49" orient="horz" pos="3009">
          <p15:clr>
            <a:srgbClr val="F26B43"/>
          </p15:clr>
        </p15:guide>
        <p15:guide id="50" orient="horz" pos="316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9" y="182880"/>
            <a:ext cx="11885084" cy="9144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pPr>
              <a:defRPr/>
            </a:pPr>
            <a:r>
              <a:rPr lang="pl-PL"/>
              <a:t>Kliknij, aby edyt. styl wz. tyt.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25060" y="1417507"/>
            <a:ext cx="10147301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1719859" y="656908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AC66D73A-8DEB-094D-A965-C3D6159EFFBC}" type="slidenum">
              <a:rPr lang="pl-PL"/>
              <a:t>‹#›</a:t>
            </a:fld>
            <a:endParaRPr lang="pl-PL"/>
          </a:p>
        </p:txBody>
      </p:sp>
      <p:sp>
        <p:nvSpPr>
          <p:cNvPr id="7" name="Rectangle 6"/>
          <p:cNvSpPr/>
          <p:nvPr/>
        </p:nvSpPr>
        <p:spPr bwMode="auto">
          <a:xfrm>
            <a:off x="1219209" y="0"/>
            <a:ext cx="10665884" cy="1828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8" name="Rectangle 7"/>
          <p:cNvSpPr/>
          <p:nvPr/>
        </p:nvSpPr>
        <p:spPr bwMode="auto">
          <a:xfrm>
            <a:off x="1219209" y="6675120"/>
            <a:ext cx="10665884" cy="182880"/>
          </a:xfrm>
          <a:prstGeom prst="rect">
            <a:avLst/>
          </a:prstGeom>
          <a:solidFill>
            <a:srgbClr val="CBE6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129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2" r:id="rId1"/>
    <p:sldLayoutId id="2147484923" r:id="rId2"/>
    <p:sldLayoutId id="2147484924" r:id="rId3"/>
    <p:sldLayoutId id="2147484925" r:id="rId4"/>
    <p:sldLayoutId id="2147484926" r:id="rId5"/>
    <p:sldLayoutId id="2147484927" r:id="rId6"/>
    <p:sldLayoutId id="2147484928" r:id="rId7"/>
    <p:sldLayoutId id="2147484929" r:id="rId8"/>
    <p:sldLayoutId id="2147484930" r:id="rId9"/>
    <p:sldLayoutId id="2147484931" r:id="rId10"/>
    <p:sldLayoutId id="2147484932" r:id="rId11"/>
    <p:sldLayoutId id="2147484933" r:id="rId12"/>
    <p:sldLayoutId id="2147484934" r:id="rId13"/>
    <p:sldLayoutId id="2147484935" r:id="rId14"/>
    <p:sldLayoutId id="2147484936" r:id="rId15"/>
    <p:sldLayoutId id="2147484937" r:id="rId16"/>
    <p:sldLayoutId id="2147484938" r:id="rId17"/>
    <p:sldLayoutId id="2147484939" r:id="rId18"/>
    <p:sldLayoutId id="2147484940" r:id="rId19"/>
    <p:sldLayoutId id="2147484941" r:id="rId20"/>
    <p:sldLayoutId id="2147484942" r:id="rId21"/>
    <p:sldLayoutId id="2147484943" r:id="rId22"/>
    <p:sldLayoutId id="2147484944" r:id="rId23"/>
    <p:sldLayoutId id="2147484945" r:id="rId24"/>
    <p:sldLayoutId id="2147484946" r:id="rId25"/>
    <p:sldLayoutId id="2147484947" r:id="rId26"/>
  </p:sldLayoutIdLst>
  <p:txStyles>
    <p:titleStyle>
      <a:lvl1pPr marL="0" indent="0" algn="l" defTabSz="914354">
        <a:spcBef>
          <a:spcPts val="0"/>
        </a:spcBef>
        <a:buNone/>
        <a:defRPr sz="36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4">
        <a:spcBef>
          <a:spcPts val="2000"/>
        </a:spcBef>
        <a:buClr>
          <a:schemeClr val="accent1"/>
        </a:buClr>
        <a:buFont typeface="Wingdings 2"/>
        <a:buChar char=""/>
        <a:defRPr sz="20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766" indent="-336533" algn="l" defTabSz="914354">
        <a:spcBef>
          <a:spcPts val="600"/>
        </a:spcBef>
        <a:buClr>
          <a:schemeClr val="accent1">
            <a:lumMod val="50000"/>
          </a:schemeClr>
        </a:buClr>
        <a:buFont typeface="Wingdings 2"/>
        <a:buChar char=""/>
        <a:defRPr sz="18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4999" indent="-349234" algn="l" defTabSz="914354">
        <a:spcBef>
          <a:spcPts val="600"/>
        </a:spcBef>
        <a:buClr>
          <a:schemeClr val="accent1"/>
        </a:buClr>
        <a:buFont typeface="Wingdings 2"/>
        <a:buChar char=""/>
        <a:defRPr sz="18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532" indent="-336533" algn="l" defTabSz="914354">
        <a:spcBef>
          <a:spcPts val="600"/>
        </a:spcBef>
        <a:buClr>
          <a:schemeClr val="accent1">
            <a:lumMod val="50000"/>
          </a:schemeClr>
        </a:buClr>
        <a:buFont typeface="Wingdings 2"/>
        <a:buChar char=""/>
        <a:defRPr sz="18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765" indent="-349234" algn="l" defTabSz="914354">
        <a:spcBef>
          <a:spcPts val="600"/>
        </a:spcBef>
        <a:buClr>
          <a:schemeClr val="accent1"/>
        </a:buClr>
        <a:buFont typeface="Wingdings 2"/>
        <a:buChar char=""/>
        <a:defRPr sz="18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711" indent="-344469" algn="l" defTabSz="914354">
        <a:spcBef>
          <a:spcPts val="0"/>
        </a:spcBef>
        <a:buClr>
          <a:schemeClr val="accent1">
            <a:lumMod val="50000"/>
          </a:schemeClr>
        </a:buClr>
        <a:buFont typeface="Wingdings 2"/>
        <a:buChar char=""/>
        <a:defRPr lang="en-US" sz="18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593" indent="-344469" algn="l" defTabSz="914354">
        <a:spcBef>
          <a:spcPts val="0"/>
        </a:spcBef>
        <a:buClr>
          <a:schemeClr val="accent1"/>
        </a:buClr>
        <a:buFont typeface="Wingdings 2"/>
        <a:buChar char=""/>
        <a:defRPr lang="en-US" sz="18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062" indent="-344469" algn="l" defTabSz="914354">
        <a:spcBef>
          <a:spcPts val="0"/>
        </a:spcBef>
        <a:buClr>
          <a:schemeClr val="accent1">
            <a:lumMod val="50000"/>
          </a:schemeClr>
        </a:buClr>
        <a:buFont typeface="Wingdings 2"/>
        <a:buChar char=""/>
        <a:defRPr lang="en-US" sz="18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533" indent="-344469" algn="l" defTabSz="914354">
        <a:spcBef>
          <a:spcPts val="0"/>
        </a:spcBef>
        <a:buClr>
          <a:schemeClr val="accent1"/>
        </a:buClr>
        <a:buFont typeface="Wingdings 2"/>
        <a:buChar char=""/>
        <a:defRPr lang="en-US" sz="18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354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qot.uw.edu.pl/" TargetMode="External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openxmlformats.org/officeDocument/2006/relationships/hyperlink" Target="http://www.qodl.e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1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13" Type="http://schemas.openxmlformats.org/officeDocument/2006/relationships/image" Target="../media/image41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12" Type="http://schemas.openxmlformats.org/officeDocument/2006/relationships/image" Target="../media/image40.jpg"/><Relationship Id="rId17" Type="http://schemas.openxmlformats.org/officeDocument/2006/relationships/image" Target="../media/image45.jpg"/><Relationship Id="rId2" Type="http://schemas.openxmlformats.org/officeDocument/2006/relationships/image" Target="../media/image30.jpg"/><Relationship Id="rId16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11" Type="http://schemas.openxmlformats.org/officeDocument/2006/relationships/image" Target="../media/image39.jpg"/><Relationship Id="rId5" Type="http://schemas.openxmlformats.org/officeDocument/2006/relationships/image" Target="../media/image33.jpeg"/><Relationship Id="rId15" Type="http://schemas.openxmlformats.org/officeDocument/2006/relationships/image" Target="../media/image43.jp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g"/><Relationship Id="rId14" Type="http://schemas.openxmlformats.org/officeDocument/2006/relationships/image" Target="../media/image4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emf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emf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89.png"/><Relationship Id="rId4" Type="http://schemas.openxmlformats.org/officeDocument/2006/relationships/hyperlink" Target="https://www.nature.com/ncomms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1.png"/><Relationship Id="rId18" Type="http://schemas.openxmlformats.org/officeDocument/2006/relationships/image" Target="../media/image106.png"/><Relationship Id="rId26" Type="http://schemas.openxmlformats.org/officeDocument/2006/relationships/image" Target="../media/image114.png"/><Relationship Id="rId39" Type="http://schemas.openxmlformats.org/officeDocument/2006/relationships/image" Target="../media/image127.png"/><Relationship Id="rId21" Type="http://schemas.openxmlformats.org/officeDocument/2006/relationships/image" Target="../media/image109.png"/><Relationship Id="rId34" Type="http://schemas.openxmlformats.org/officeDocument/2006/relationships/image" Target="../media/image122.png"/><Relationship Id="rId42" Type="http://schemas.openxmlformats.org/officeDocument/2006/relationships/image" Target="../media/image130.png"/><Relationship Id="rId47" Type="http://schemas.openxmlformats.org/officeDocument/2006/relationships/image" Target="../media/image135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04.png"/><Relationship Id="rId29" Type="http://schemas.openxmlformats.org/officeDocument/2006/relationships/image" Target="../media/image117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24" Type="http://schemas.openxmlformats.org/officeDocument/2006/relationships/image" Target="../media/image112.png"/><Relationship Id="rId32" Type="http://schemas.openxmlformats.org/officeDocument/2006/relationships/image" Target="../media/image120.png"/><Relationship Id="rId37" Type="http://schemas.openxmlformats.org/officeDocument/2006/relationships/image" Target="../media/image125.png"/><Relationship Id="rId40" Type="http://schemas.openxmlformats.org/officeDocument/2006/relationships/image" Target="../media/image128.png"/><Relationship Id="rId45" Type="http://schemas.openxmlformats.org/officeDocument/2006/relationships/image" Target="../media/image133.png"/><Relationship Id="rId5" Type="http://schemas.openxmlformats.org/officeDocument/2006/relationships/image" Target="../media/image93.png"/><Relationship Id="rId15" Type="http://schemas.openxmlformats.org/officeDocument/2006/relationships/image" Target="../media/image103.png"/><Relationship Id="rId23" Type="http://schemas.openxmlformats.org/officeDocument/2006/relationships/image" Target="../media/image111.png"/><Relationship Id="rId28" Type="http://schemas.openxmlformats.org/officeDocument/2006/relationships/image" Target="../media/image116.png"/><Relationship Id="rId36" Type="http://schemas.openxmlformats.org/officeDocument/2006/relationships/image" Target="../media/image124.png"/><Relationship Id="rId10" Type="http://schemas.openxmlformats.org/officeDocument/2006/relationships/image" Target="../media/image98.png"/><Relationship Id="rId19" Type="http://schemas.openxmlformats.org/officeDocument/2006/relationships/image" Target="../media/image107.png"/><Relationship Id="rId31" Type="http://schemas.openxmlformats.org/officeDocument/2006/relationships/image" Target="../media/image119.png"/><Relationship Id="rId44" Type="http://schemas.openxmlformats.org/officeDocument/2006/relationships/image" Target="../media/image132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Relationship Id="rId22" Type="http://schemas.openxmlformats.org/officeDocument/2006/relationships/image" Target="../media/image110.png"/><Relationship Id="rId27" Type="http://schemas.openxmlformats.org/officeDocument/2006/relationships/image" Target="../media/image115.png"/><Relationship Id="rId30" Type="http://schemas.openxmlformats.org/officeDocument/2006/relationships/image" Target="../media/image118.png"/><Relationship Id="rId35" Type="http://schemas.openxmlformats.org/officeDocument/2006/relationships/image" Target="../media/image123.png"/><Relationship Id="rId43" Type="http://schemas.openxmlformats.org/officeDocument/2006/relationships/image" Target="../media/image131.png"/><Relationship Id="rId48" Type="http://schemas.openxmlformats.org/officeDocument/2006/relationships/image" Target="../media/image136.png"/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12" Type="http://schemas.openxmlformats.org/officeDocument/2006/relationships/image" Target="../media/image100.png"/><Relationship Id="rId17" Type="http://schemas.openxmlformats.org/officeDocument/2006/relationships/image" Target="../media/image105.png"/><Relationship Id="rId25" Type="http://schemas.openxmlformats.org/officeDocument/2006/relationships/image" Target="../media/image113.png"/><Relationship Id="rId33" Type="http://schemas.openxmlformats.org/officeDocument/2006/relationships/image" Target="../media/image121.png"/><Relationship Id="rId38" Type="http://schemas.openxmlformats.org/officeDocument/2006/relationships/image" Target="../media/image126.png"/><Relationship Id="rId46" Type="http://schemas.openxmlformats.org/officeDocument/2006/relationships/image" Target="../media/image134.png"/><Relationship Id="rId20" Type="http://schemas.openxmlformats.org/officeDocument/2006/relationships/image" Target="../media/image108.png"/><Relationship Id="rId41" Type="http://schemas.openxmlformats.org/officeDocument/2006/relationships/image" Target="../media/image1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3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25.png"/><Relationship Id="rId4" Type="http://schemas.openxmlformats.org/officeDocument/2006/relationships/image" Target="../media/image1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FC01A5A8-1DE8-4F2F-9F76-A398C2197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332" y="2870200"/>
            <a:ext cx="9031400" cy="882305"/>
          </a:xfrm>
        </p:spPr>
        <p:txBody>
          <a:bodyPr>
            <a:normAutofit fontScale="90000"/>
          </a:bodyPr>
          <a:lstStyle/>
          <a:p>
            <a:r>
              <a:rPr lang="en-US" dirty="0"/>
              <a:t>From atomic physics to quantum sensing in space</a:t>
            </a:r>
            <a:endParaRPr lang="pl-PL" dirty="0"/>
          </a:p>
        </p:txBody>
      </p:sp>
      <p:sp>
        <p:nvSpPr>
          <p:cNvPr id="8" name="Podtytuł 7">
            <a:extLst>
              <a:ext uri="{FF2B5EF4-FFF2-40B4-BE49-F238E27FC236}">
                <a16:creationId xmlns:a16="http://schemas.microsoft.com/office/drawing/2014/main" id="{EC0069DF-5929-4989-9A4E-AE265B6A0D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Michał Parniak</a:t>
            </a:r>
          </a:p>
          <a:p>
            <a:endParaRPr lang="pl-PL" dirty="0"/>
          </a:p>
        </p:txBody>
      </p:sp>
      <p:sp>
        <p:nvSpPr>
          <p:cNvPr id="2" name="Podtytuł 7">
            <a:extLst>
              <a:ext uri="{FF2B5EF4-FFF2-40B4-BE49-F238E27FC236}">
                <a16:creationId xmlns:a16="http://schemas.microsoft.com/office/drawing/2014/main" id="{5594C592-8122-0628-4B58-DCFE1A7F0F78}"/>
              </a:ext>
            </a:extLst>
          </p:cNvPr>
          <p:cNvSpPr txBox="1">
            <a:spLocks/>
          </p:cNvSpPr>
          <p:nvPr/>
        </p:nvSpPr>
        <p:spPr>
          <a:xfrm>
            <a:off x="1580333" y="4605947"/>
            <a:ext cx="9309340" cy="6538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1371573" rtl="0" eaLnBrk="1" latinLnBrk="0" hangingPunct="1">
              <a:lnSpc>
                <a:spcPts val="4763"/>
              </a:lnSpc>
              <a:spcBef>
                <a:spcPts val="1500"/>
              </a:spcBef>
              <a:buClr>
                <a:schemeClr val="accent1"/>
              </a:buClr>
              <a:buFontTx/>
              <a:buNone/>
              <a:defRPr sz="30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790" indent="0" algn="ctr" defTabSz="1371573" rtl="0" eaLnBrk="1" latinLnBrk="0" hangingPunct="1">
              <a:lnSpc>
                <a:spcPts val="3266"/>
              </a:lnSpc>
              <a:spcBef>
                <a:spcPts val="750"/>
              </a:spcBef>
              <a:buFontTx/>
              <a:buNone/>
              <a:defRPr sz="30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371573" indent="0" algn="ctr" defTabSz="1371573" rtl="0" eaLnBrk="1" latinLnBrk="0" hangingPunct="1">
              <a:lnSpc>
                <a:spcPts val="3266"/>
              </a:lnSpc>
              <a:spcBef>
                <a:spcPts val="750"/>
              </a:spcBef>
              <a:buFontTx/>
              <a:buNone/>
              <a:defRPr sz="27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2057363" indent="0" algn="ctr" defTabSz="1371573" rtl="0" eaLnBrk="1" latinLnBrk="0" hangingPunct="1">
              <a:lnSpc>
                <a:spcPts val="3266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743149" indent="0" algn="ctr" defTabSz="1371573" rtl="0" eaLnBrk="1" latinLnBrk="0" hangingPunct="1">
              <a:lnSpc>
                <a:spcPts val="3266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3428937" indent="0" algn="ctr" defTabSz="137157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724" indent="0" algn="ctr" defTabSz="137157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512" indent="0" algn="ctr" defTabSz="137157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300" indent="0" algn="ctr" defTabSz="137157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28">
              <a:lnSpc>
                <a:spcPts val="3175"/>
              </a:lnSpc>
              <a:spcBef>
                <a:spcPts val="1000"/>
              </a:spcBef>
              <a:buClr>
                <a:srgbClr val="003399"/>
              </a:buClr>
            </a:pPr>
            <a:r>
              <a:rPr lang="pl-PL" sz="1600" dirty="0">
                <a:solidFill>
                  <a:srgbClr val="002073"/>
                </a:solidFill>
              </a:rPr>
              <a:t>27.05.2025, </a:t>
            </a:r>
            <a:r>
              <a:rPr lang="pl-PL" sz="1600" dirty="0" err="1">
                <a:solidFill>
                  <a:srgbClr val="002073"/>
                </a:solidFill>
              </a:rPr>
              <a:t>National</a:t>
            </a:r>
            <a:r>
              <a:rPr lang="pl-PL" sz="1600" dirty="0">
                <a:solidFill>
                  <a:srgbClr val="002073"/>
                </a:solidFill>
              </a:rPr>
              <a:t> </a:t>
            </a:r>
            <a:r>
              <a:rPr lang="en-US" sz="1600" dirty="0">
                <a:solidFill>
                  <a:srgbClr val="002073"/>
                </a:solidFill>
              </a:rPr>
              <a:t>Knowledge </a:t>
            </a:r>
            <a:r>
              <a:rPr lang="en-US" sz="1600" dirty="0" err="1">
                <a:solidFill>
                  <a:srgbClr val="002073"/>
                </a:solidFill>
              </a:rPr>
              <a:t>Valorisation</a:t>
            </a:r>
            <a:r>
              <a:rPr lang="en-US" sz="1600" dirty="0">
                <a:solidFill>
                  <a:srgbClr val="002073"/>
                </a:solidFill>
              </a:rPr>
              <a:t> </a:t>
            </a:r>
            <a:r>
              <a:rPr lang="pl-PL" sz="1600" dirty="0">
                <a:solidFill>
                  <a:srgbClr val="002073"/>
                </a:solidFill>
              </a:rPr>
              <a:t>Day, </a:t>
            </a:r>
            <a:r>
              <a:rPr lang="pl-PL" sz="1600" dirty="0" err="1">
                <a:solidFill>
                  <a:srgbClr val="002073"/>
                </a:solidFill>
              </a:rPr>
              <a:t>Univeristy</a:t>
            </a:r>
            <a:r>
              <a:rPr lang="pl-PL" sz="1600" dirty="0">
                <a:solidFill>
                  <a:srgbClr val="002073"/>
                </a:solidFill>
              </a:rPr>
              <a:t> of </a:t>
            </a:r>
            <a:r>
              <a:rPr lang="pl-PL" sz="1600" dirty="0" err="1">
                <a:solidFill>
                  <a:srgbClr val="002073"/>
                </a:solidFill>
              </a:rPr>
              <a:t>Warsaw</a:t>
            </a:r>
            <a:r>
              <a:rPr lang="pl-PL" sz="1600" dirty="0">
                <a:solidFill>
                  <a:srgbClr val="002073"/>
                </a:solidFill>
              </a:rPr>
              <a:t>, Poland</a:t>
            </a:r>
          </a:p>
        </p:txBody>
      </p:sp>
    </p:spTree>
    <p:extLst>
      <p:ext uri="{BB962C8B-B14F-4D97-AF65-F5344CB8AC3E}">
        <p14:creationId xmlns:p14="http://schemas.microsoft.com/office/powerpoint/2010/main" val="1671839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70321" y="635897"/>
            <a:ext cx="8808508" cy="1407005"/>
          </a:xfrm>
          <a:solidFill>
            <a:srgbClr val="193374">
              <a:alpha val="0"/>
            </a:srgbClr>
          </a:solidFill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>
            <a:noAutofit/>
          </a:bodyPr>
          <a:lstStyle/>
          <a:p>
            <a:r>
              <a:rPr lang="pl-PL" sz="3200" dirty="0"/>
              <a:t>Quantum Optical Technologies</a:t>
            </a:r>
            <a:br>
              <a:rPr lang="pl-PL" sz="3200" dirty="0"/>
            </a:br>
            <a:r>
              <a:rPr lang="en-US" sz="2400" dirty="0"/>
              <a:t>From atomic physics to quantum sensing in space</a:t>
            </a:r>
            <a:endParaRPr lang="en-US" sz="9600" i="1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8894" y="151557"/>
            <a:ext cx="1870233" cy="727312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DD69314C-9C56-42ED-A54B-DC32CC94CAF7}"/>
              </a:ext>
            </a:extLst>
          </p:cNvPr>
          <p:cNvSpPr/>
          <p:nvPr/>
        </p:nvSpPr>
        <p:spPr>
          <a:xfrm>
            <a:off x="3209545" y="5806573"/>
            <a:ext cx="1264308" cy="696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bliqueTopRight"/>
            <a:lightRig rig="threePt" dir="tl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400" dirty="0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08840F73-D016-4C5A-8C7A-BBD9EC972F26}"/>
              </a:ext>
            </a:extLst>
          </p:cNvPr>
          <p:cNvSpPr/>
          <p:nvPr/>
        </p:nvSpPr>
        <p:spPr>
          <a:xfrm>
            <a:off x="4148875" y="5181995"/>
            <a:ext cx="631535" cy="696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bliqueTopRight"/>
            <a:lightRig rig="threePt" dir="tl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400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4B94CBA-3243-4860-85A9-4CFC9673A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66" y="5423017"/>
            <a:ext cx="5000005" cy="55645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786FC4C-DBFE-922C-6557-8978578359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846" y="2032011"/>
            <a:ext cx="4899888" cy="2665141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04F3FF4E-838A-E738-55CD-C2CE0EA1A1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6965" y="250632"/>
            <a:ext cx="3091727" cy="59941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33994FA-4BA1-D8C4-9F4E-F10683944547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5802829" y="5181995"/>
            <a:ext cx="6094948" cy="972618"/>
          </a:xfrm>
          <a:prstGeom prst="rect">
            <a:avLst/>
          </a:prstGeom>
          <a:ln w="0">
            <a:noFill/>
          </a:ln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67EACEB6-E69B-D58A-E422-EDA2FECB28CB}"/>
              </a:ext>
            </a:extLst>
          </p:cNvPr>
          <p:cNvSpPr/>
          <p:nvPr/>
        </p:nvSpPr>
        <p:spPr>
          <a:xfrm>
            <a:off x="7466337" y="6095307"/>
            <a:ext cx="313416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numCol="1" spc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l-PL" sz="1800" b="0" strike="noStrike" spc="-1" dirty="0">
                <a:solidFill>
                  <a:srgbClr val="595959"/>
                </a:solidFill>
                <a:latin typeface="Century Gothic"/>
                <a:ea typeface="Century Gothic"/>
              </a:rPr>
              <a:t>FENG.02.01-IP.05-0017/23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B69FA509-495B-945C-57C5-7FA9E1241B98}"/>
              </a:ext>
            </a:extLst>
          </p:cNvPr>
          <p:cNvSpPr/>
          <p:nvPr/>
        </p:nvSpPr>
        <p:spPr>
          <a:xfrm>
            <a:off x="8128489" y="4984428"/>
            <a:ext cx="3134160" cy="3693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numCol="1" spc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l-PL" sz="1800" b="0" strike="noStrike" spc="-1" dirty="0">
                <a:solidFill>
                  <a:srgbClr val="595959"/>
                </a:solidFill>
                <a:latin typeface="Century Gothic"/>
                <a:ea typeface="Century Gothic"/>
              </a:rPr>
              <a:t>2024-2029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583A638A-6C1A-E478-4617-EED37E288E9A}"/>
              </a:ext>
            </a:extLst>
          </p:cNvPr>
          <p:cNvSpPr/>
          <p:nvPr/>
        </p:nvSpPr>
        <p:spPr>
          <a:xfrm>
            <a:off x="1788766" y="5023873"/>
            <a:ext cx="3134160" cy="3693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numCol="1" spc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l-PL" sz="1800" b="0" strike="noStrike" spc="-1" dirty="0">
                <a:solidFill>
                  <a:srgbClr val="595959"/>
                </a:solidFill>
                <a:latin typeface="Century Gothic"/>
                <a:ea typeface="Century Gothic"/>
              </a:rPr>
              <a:t>2018-2023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FE84086-4562-00F4-2C04-7B80A604581B}"/>
              </a:ext>
            </a:extLst>
          </p:cNvPr>
          <p:cNvSpPr txBox="1"/>
          <p:nvPr/>
        </p:nvSpPr>
        <p:spPr>
          <a:xfrm>
            <a:off x="1678190" y="5938328"/>
            <a:ext cx="6094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pl-PL" sz="1800" b="0" strike="noStrike" spc="-1" dirty="0">
                <a:solidFill>
                  <a:srgbClr val="595959"/>
                </a:solidFill>
                <a:latin typeface="Century Gothic"/>
                <a:ea typeface="Century Gothic"/>
              </a:rPr>
              <a:t>MAB/2018/4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7C5EEB4-12A3-B4C2-D20E-792952EFC4C4}"/>
              </a:ext>
            </a:extLst>
          </p:cNvPr>
          <p:cNvSpPr txBox="1"/>
          <p:nvPr/>
        </p:nvSpPr>
        <p:spPr>
          <a:xfrm>
            <a:off x="3504232" y="4492636"/>
            <a:ext cx="4940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hlinkClick r:id="rId8"/>
              </a:rPr>
              <a:t>www.qot.uw.edu.pl</a:t>
            </a:r>
            <a:r>
              <a:rPr lang="pl-PL" sz="2400" dirty="0"/>
              <a:t> / </a:t>
            </a:r>
            <a:r>
              <a:rPr lang="pl-PL" sz="2400" dirty="0">
                <a:hlinkClick r:id="rId9"/>
              </a:rPr>
              <a:t>www.qodl.eu</a:t>
            </a:r>
            <a:r>
              <a:rPr lang="pl-PL" sz="2400" dirty="0"/>
              <a:t> </a:t>
            </a:r>
            <a:endParaRPr lang="en-US" sz="2400" dirty="0"/>
          </a:p>
        </p:txBody>
      </p:sp>
      <p:pic>
        <p:nvPicPr>
          <p:cNvPr id="19" name="Obraz 18" descr="Obraz zawierający Czcionka, Grafika, logo, tekst&#10;&#10;Opis wygenerowany automatycznie">
            <a:extLst>
              <a:ext uri="{FF2B5EF4-FFF2-40B4-BE49-F238E27FC236}">
                <a16:creationId xmlns:a16="http://schemas.microsoft.com/office/drawing/2014/main" id="{04B9E42C-63D3-13F4-CD69-F97A2EABC5F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922" y="193752"/>
            <a:ext cx="2230423" cy="72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809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FAAD5AD8-FF53-437B-0FA1-6778B2906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656" y="4605656"/>
            <a:ext cx="2721967" cy="527728"/>
          </a:xfrm>
          <a:prstGeom prst="rect">
            <a:avLst/>
          </a:prstGeom>
        </p:spPr>
      </p:pic>
      <p:pic>
        <p:nvPicPr>
          <p:cNvPr id="5" name="Picture 2" descr="https://designguide.ku.dk/download/co-branding/ku_logo_uk_hh.png">
            <a:extLst>
              <a:ext uri="{FF2B5EF4-FFF2-40B4-BE49-F238E27FC236}">
                <a16:creationId xmlns:a16="http://schemas.microsoft.com/office/drawing/2014/main" id="{46644C94-A345-387A-E716-D7C7A2906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486" y="2957446"/>
            <a:ext cx="2562557" cy="95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27CB88A-CA59-08BD-CCBF-4316773CB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5328" y="2957446"/>
            <a:ext cx="3096057" cy="943107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877800BC-B307-9412-A677-E463196B20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9322" y="1524224"/>
            <a:ext cx="2488883" cy="96789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CEBA2BB-9748-E486-4322-A3A0C47A82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328" y="1587995"/>
            <a:ext cx="2944295" cy="904127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83BDC789-9CC8-AFF5-2711-544D2C9DE2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501" y="4691137"/>
            <a:ext cx="2488883" cy="967898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3122178-DB49-55DB-AF2A-3DD371A5FF1F}"/>
              </a:ext>
            </a:extLst>
          </p:cNvPr>
          <p:cNvSpPr txBox="1"/>
          <p:nvPr/>
        </p:nvSpPr>
        <p:spPr>
          <a:xfrm>
            <a:off x="987495" y="1879600"/>
            <a:ext cx="1313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2012-2018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4C8B3CB-64B1-4875-7B84-4CFFA00C0345}"/>
              </a:ext>
            </a:extLst>
          </p:cNvPr>
          <p:cNvSpPr txBox="1"/>
          <p:nvPr/>
        </p:nvSpPr>
        <p:spPr>
          <a:xfrm>
            <a:off x="987495" y="3244333"/>
            <a:ext cx="1313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2018-2021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820E91C-55AE-5753-6FFE-B2842A680921}"/>
              </a:ext>
            </a:extLst>
          </p:cNvPr>
          <p:cNvSpPr txBox="1"/>
          <p:nvPr/>
        </p:nvSpPr>
        <p:spPr>
          <a:xfrm>
            <a:off x="987495" y="4500188"/>
            <a:ext cx="772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2021-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8988B833-0613-0946-A1C5-A34590202100}"/>
              </a:ext>
            </a:extLst>
          </p:cNvPr>
          <p:cNvSpPr txBox="1"/>
          <p:nvPr/>
        </p:nvSpPr>
        <p:spPr>
          <a:xfrm>
            <a:off x="9010609" y="1524224"/>
            <a:ext cx="2861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Cold</a:t>
            </a:r>
            <a:r>
              <a:rPr lang="pl-PL" dirty="0"/>
              <a:t> </a:t>
            </a:r>
            <a:r>
              <a:rPr lang="pl-PL" dirty="0" err="1"/>
              <a:t>atoms</a:t>
            </a:r>
            <a:r>
              <a:rPr lang="pl-PL" dirty="0"/>
              <a:t> (MOT), Quantum </a:t>
            </a:r>
            <a:r>
              <a:rPr lang="pl-PL" dirty="0" err="1"/>
              <a:t>memories</a:t>
            </a:r>
            <a:r>
              <a:rPr lang="pl-PL" dirty="0"/>
              <a:t>,</a:t>
            </a:r>
          </a:p>
          <a:p>
            <a:r>
              <a:rPr lang="pl-PL" dirty="0"/>
              <a:t>Quantum </a:t>
            </a:r>
            <a:r>
              <a:rPr lang="pl-PL" dirty="0" err="1"/>
              <a:t>information</a:t>
            </a:r>
            <a:endParaRPr lang="pl-PL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0D7103D-7169-5D64-5CE4-A798D19F388D}"/>
              </a:ext>
            </a:extLst>
          </p:cNvPr>
          <p:cNvSpPr txBox="1"/>
          <p:nvPr/>
        </p:nvSpPr>
        <p:spPr>
          <a:xfrm>
            <a:off x="9010609" y="2988402"/>
            <a:ext cx="2861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Cavity</a:t>
            </a:r>
            <a:r>
              <a:rPr lang="pl-PL" dirty="0"/>
              <a:t> quantum optomechanics,</a:t>
            </a:r>
          </a:p>
          <a:p>
            <a:r>
              <a:rPr lang="pl-PL" dirty="0"/>
              <a:t>hot </a:t>
            </a:r>
            <a:r>
              <a:rPr lang="pl-PL" dirty="0" err="1"/>
              <a:t>atoms</a:t>
            </a:r>
            <a:endParaRPr lang="pl-PL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2BEDE478-C7A1-02B6-CF01-9214F0026602}"/>
              </a:ext>
            </a:extLst>
          </p:cNvPr>
          <p:cNvSpPr txBox="1"/>
          <p:nvPr/>
        </p:nvSpPr>
        <p:spPr>
          <a:xfrm>
            <a:off x="9010609" y="4374337"/>
            <a:ext cx="28611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Rydberg</a:t>
            </a:r>
            <a:r>
              <a:rPr lang="pl-PL" dirty="0"/>
              <a:t> </a:t>
            </a:r>
            <a:r>
              <a:rPr lang="pl-PL" dirty="0" err="1"/>
              <a:t>atoms</a:t>
            </a:r>
            <a:r>
              <a:rPr lang="pl-PL" dirty="0"/>
              <a:t> (hot/</a:t>
            </a:r>
            <a:r>
              <a:rPr lang="pl-PL" dirty="0" err="1"/>
              <a:t>cold</a:t>
            </a:r>
            <a:r>
              <a:rPr lang="pl-PL" dirty="0"/>
              <a:t>),</a:t>
            </a:r>
          </a:p>
          <a:p>
            <a:r>
              <a:rPr lang="pl-PL" dirty="0"/>
              <a:t>analog </a:t>
            </a:r>
            <a:r>
              <a:rPr lang="pl-PL" dirty="0" err="1"/>
              <a:t>optical</a:t>
            </a:r>
            <a:r>
              <a:rPr lang="pl-PL" dirty="0"/>
              <a:t> quantum </a:t>
            </a:r>
            <a:r>
              <a:rPr lang="pl-PL" dirty="0" err="1"/>
              <a:t>signal</a:t>
            </a:r>
            <a:r>
              <a:rPr lang="pl-PL" dirty="0"/>
              <a:t> </a:t>
            </a:r>
            <a:r>
              <a:rPr lang="pl-PL" dirty="0" err="1"/>
              <a:t>processors</a:t>
            </a:r>
            <a:r>
              <a:rPr lang="pl-PL" dirty="0"/>
              <a:t> (</a:t>
            </a:r>
            <a:r>
              <a:rPr lang="pl-PL" dirty="0" err="1"/>
              <a:t>e.g</a:t>
            </a:r>
            <a:r>
              <a:rPr lang="pl-PL" dirty="0"/>
              <a:t>. for </a:t>
            </a:r>
            <a:r>
              <a:rPr lang="pl-PL" dirty="0" err="1"/>
              <a:t>superresolution</a:t>
            </a:r>
            <a:r>
              <a:rPr lang="pl-PL" dirty="0"/>
              <a:t> </a:t>
            </a:r>
            <a:r>
              <a:rPr lang="pl-PL" dirty="0" err="1"/>
              <a:t>spectroscopy</a:t>
            </a:r>
            <a:r>
              <a:rPr lang="pl-PL" dirty="0"/>
              <a:t>)</a:t>
            </a:r>
          </a:p>
        </p:txBody>
      </p:sp>
      <p:sp>
        <p:nvSpPr>
          <p:cNvPr id="18" name="Tytuł 1">
            <a:extLst>
              <a:ext uri="{FF2B5EF4-FFF2-40B4-BE49-F238E27FC236}">
                <a16:creationId xmlns:a16="http://schemas.microsoft.com/office/drawing/2014/main" id="{589E0B29-50B6-4F94-0F5B-7F24FC1205E9}"/>
              </a:ext>
            </a:extLst>
          </p:cNvPr>
          <p:cNvSpPr txBox="1">
            <a:spLocks/>
          </p:cNvSpPr>
          <p:nvPr/>
        </p:nvSpPr>
        <p:spPr>
          <a:xfrm>
            <a:off x="976551" y="275338"/>
            <a:ext cx="10572360" cy="914400"/>
          </a:xfrm>
          <a:prstGeom prst="rect">
            <a:avLst/>
          </a:prstGeom>
        </p:spPr>
        <p:txBody>
          <a:bodyPr/>
          <a:lstStyle>
            <a:lvl1pPr marL="0" indent="0" algn="l" defTabSz="914354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rgbClr val="002060"/>
                </a:solidFill>
              </a:rPr>
              <a:t>Michał Parniak</a:t>
            </a:r>
          </a:p>
        </p:txBody>
      </p:sp>
      <p:sp>
        <p:nvSpPr>
          <p:cNvPr id="19" name="Tytuł 1">
            <a:extLst>
              <a:ext uri="{FF2B5EF4-FFF2-40B4-BE49-F238E27FC236}">
                <a16:creationId xmlns:a16="http://schemas.microsoft.com/office/drawing/2014/main" id="{72F306E5-629F-7982-04B0-052521FE40A6}"/>
              </a:ext>
            </a:extLst>
          </p:cNvPr>
          <p:cNvSpPr txBox="1">
            <a:spLocks/>
          </p:cNvSpPr>
          <p:nvPr/>
        </p:nvSpPr>
        <p:spPr>
          <a:xfrm>
            <a:off x="3724429" y="6099568"/>
            <a:ext cx="10572360" cy="914400"/>
          </a:xfrm>
          <a:prstGeom prst="rect">
            <a:avLst/>
          </a:prstGeom>
        </p:spPr>
        <p:txBody>
          <a:bodyPr/>
          <a:lstStyle>
            <a:lvl1pPr marL="0" indent="0" algn="l" defTabSz="914354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rgbClr val="002060"/>
                </a:solidFill>
              </a:rPr>
              <a:t>www.qodl.eu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DE2FD691-5E6C-D8A1-C9AD-7BDD846C77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002" y="5381287"/>
            <a:ext cx="2433274" cy="74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2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7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ubrania, osoba, w pomieszczeniu, uśmiech&#10;&#10;Opis wygenerowany automatycznie">
            <a:extLst>
              <a:ext uri="{FF2B5EF4-FFF2-40B4-BE49-F238E27FC236}">
                <a16:creationId xmlns:a16="http://schemas.microsoft.com/office/drawing/2014/main" id="{D9A09BA7-4246-8D1F-B712-650C0D8A5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77" y="3646487"/>
            <a:ext cx="2638425" cy="1733550"/>
          </a:xfrm>
          <a:prstGeom prst="rect">
            <a:avLst/>
          </a:prstGeom>
        </p:spPr>
      </p:pic>
      <p:pic>
        <p:nvPicPr>
          <p:cNvPr id="9" name="Obraz 8" descr="Obraz zawierający osoba, koncert, ubrania, muzyka&#10;&#10;Opis wygenerowany automatycznie">
            <a:extLst>
              <a:ext uri="{FF2B5EF4-FFF2-40B4-BE49-F238E27FC236}">
                <a16:creationId xmlns:a16="http://schemas.microsoft.com/office/drawing/2014/main" id="{C72EE653-8DA1-17C9-8466-7D487E6C1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87" y="2398712"/>
            <a:ext cx="3667125" cy="1247775"/>
          </a:xfrm>
          <a:prstGeom prst="rect">
            <a:avLst/>
          </a:prstGeom>
        </p:spPr>
      </p:pic>
      <p:pic>
        <p:nvPicPr>
          <p:cNvPr id="11" name="Obraz 10" descr="Obraz zawierający ubrania, osoba, człowiek, Ludzka twarz&#10;&#10;Opis wygenerowany automatycznie">
            <a:extLst>
              <a:ext uri="{FF2B5EF4-FFF2-40B4-BE49-F238E27FC236}">
                <a16:creationId xmlns:a16="http://schemas.microsoft.com/office/drawing/2014/main" id="{91D8CE0C-3714-B518-751A-D1D393467F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512" y="4042832"/>
            <a:ext cx="1758950" cy="2345267"/>
          </a:xfrm>
          <a:prstGeom prst="rect">
            <a:avLst/>
          </a:prstGeom>
        </p:spPr>
      </p:pic>
      <p:pic>
        <p:nvPicPr>
          <p:cNvPr id="13" name="Obraz 12" descr="Obraz zawierający inżynieria, ubrania, osoba, w pomieszczeniu&#10;&#10;Opis wygenerowany automatycznie">
            <a:extLst>
              <a:ext uri="{FF2B5EF4-FFF2-40B4-BE49-F238E27FC236}">
                <a16:creationId xmlns:a16="http://schemas.microsoft.com/office/drawing/2014/main" id="{A00B571A-B529-7DAF-B9FC-BEB05165ED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550" y="4042832"/>
            <a:ext cx="2440603" cy="2345267"/>
          </a:xfrm>
          <a:prstGeom prst="rect">
            <a:avLst/>
          </a:prstGeom>
        </p:spPr>
      </p:pic>
      <p:pic>
        <p:nvPicPr>
          <p:cNvPr id="15" name="Obraz 14" descr="Obraz zawierający w pomieszczeniu, ubrania, ściana, osoba&#10;&#10;Opis wygenerowany automatycznie">
            <a:extLst>
              <a:ext uri="{FF2B5EF4-FFF2-40B4-BE49-F238E27FC236}">
                <a16:creationId xmlns:a16="http://schemas.microsoft.com/office/drawing/2014/main" id="{DD87C257-F79B-3090-AE78-29DE229986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87" y="268816"/>
            <a:ext cx="2311401" cy="1733551"/>
          </a:xfrm>
          <a:prstGeom prst="rect">
            <a:avLst/>
          </a:prstGeom>
        </p:spPr>
      </p:pic>
      <p:pic>
        <p:nvPicPr>
          <p:cNvPr id="21" name="Obraz 20" descr="Obraz zawierający tekst, pismo odręczne, osoba, tablica suchościeralna biała&#10;&#10;Opis wygenerowany automatycznie">
            <a:extLst>
              <a:ext uri="{FF2B5EF4-FFF2-40B4-BE49-F238E27FC236}">
                <a16:creationId xmlns:a16="http://schemas.microsoft.com/office/drawing/2014/main" id="{71A2DBA4-A638-94C3-2979-C4745A4F9B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293" y="226983"/>
            <a:ext cx="2751707" cy="2063780"/>
          </a:xfrm>
          <a:prstGeom prst="rect">
            <a:avLst/>
          </a:prstGeom>
        </p:spPr>
      </p:pic>
      <p:pic>
        <p:nvPicPr>
          <p:cNvPr id="23" name="Obraz 22" descr="Obraz zawierający ubrania, osoba, w pomieszczeniu, Ludzka twarz&#10;&#10;Opis wygenerowany automatycznie">
            <a:extLst>
              <a:ext uri="{FF2B5EF4-FFF2-40B4-BE49-F238E27FC236}">
                <a16:creationId xmlns:a16="http://schemas.microsoft.com/office/drawing/2014/main" id="{CA2144DF-5B53-C754-91BF-715AAE72C0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606" y="53445"/>
            <a:ext cx="3520489" cy="2345267"/>
          </a:xfrm>
          <a:prstGeom prst="rect">
            <a:avLst/>
          </a:prstGeom>
        </p:spPr>
      </p:pic>
      <p:pic>
        <p:nvPicPr>
          <p:cNvPr id="25" name="Obraz 24" descr="Obraz zawierający ubrania, osoba, w pomieszczeniu, Ludzka twarz&#10;&#10;Opis wygenerowany automatycznie">
            <a:extLst>
              <a:ext uri="{FF2B5EF4-FFF2-40B4-BE49-F238E27FC236}">
                <a16:creationId xmlns:a16="http://schemas.microsoft.com/office/drawing/2014/main" id="{3244D716-55F2-D69B-3D49-7D2659E60F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025" y="4622799"/>
            <a:ext cx="1450777" cy="1934369"/>
          </a:xfrm>
          <a:prstGeom prst="rect">
            <a:avLst/>
          </a:prstGeom>
        </p:spPr>
      </p:pic>
      <p:pic>
        <p:nvPicPr>
          <p:cNvPr id="27" name="Obraz 26" descr="Obraz zawierający w pomieszczeniu, ściana, tekst, Sala konferencyjna&#10;&#10;Opis wygenerowany automatycznie">
            <a:extLst>
              <a:ext uri="{FF2B5EF4-FFF2-40B4-BE49-F238E27FC236}">
                <a16:creationId xmlns:a16="http://schemas.microsoft.com/office/drawing/2014/main" id="{070A37DD-959A-77FC-6630-13A604AAECE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018" y="2396531"/>
            <a:ext cx="3667125" cy="2062758"/>
          </a:xfrm>
          <a:prstGeom prst="rect">
            <a:avLst/>
          </a:prstGeom>
        </p:spPr>
      </p:pic>
      <p:pic>
        <p:nvPicPr>
          <p:cNvPr id="29" name="Obraz 28" descr="Obraz zawierający osoba, ubrania, Ludzka twarz, w pomieszczeniu&#10;&#10;Opis wygenerowany automatycznie">
            <a:extLst>
              <a:ext uri="{FF2B5EF4-FFF2-40B4-BE49-F238E27FC236}">
                <a16:creationId xmlns:a16="http://schemas.microsoft.com/office/drawing/2014/main" id="{3664A051-26CD-195F-05DF-FFAA84CA0A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483" y="4622270"/>
            <a:ext cx="2039079" cy="2345267"/>
          </a:xfrm>
          <a:prstGeom prst="rect">
            <a:avLst/>
          </a:prstGeom>
        </p:spPr>
      </p:pic>
      <p:pic>
        <p:nvPicPr>
          <p:cNvPr id="31" name="Obraz 30" descr="Obraz zawierający osoba, Ludzka twarz, niebo, ubrania&#10;&#10;Opis wygenerowany automatycznie">
            <a:extLst>
              <a:ext uri="{FF2B5EF4-FFF2-40B4-BE49-F238E27FC236}">
                <a16:creationId xmlns:a16="http://schemas.microsoft.com/office/drawing/2014/main" id="{49BF5CB5-A6D8-B28F-0E6D-465AD3638ED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185" y="276869"/>
            <a:ext cx="2859074" cy="1896239"/>
          </a:xfrm>
          <a:prstGeom prst="rect">
            <a:avLst/>
          </a:prstGeom>
        </p:spPr>
      </p:pic>
      <p:pic>
        <p:nvPicPr>
          <p:cNvPr id="33" name="Obraz 32" descr="Obraz zawierający ubrania, osoba, obuwie, człowiek&#10;&#10;Opis wygenerowany automatycznie">
            <a:extLst>
              <a:ext uri="{FF2B5EF4-FFF2-40B4-BE49-F238E27FC236}">
                <a16:creationId xmlns:a16="http://schemas.microsoft.com/office/drawing/2014/main" id="{7E571F4B-B8D0-B667-BF64-B8679AD7522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0" y="4459288"/>
            <a:ext cx="2839860" cy="2129895"/>
          </a:xfrm>
          <a:prstGeom prst="rect">
            <a:avLst/>
          </a:prstGeom>
        </p:spPr>
      </p:pic>
      <p:pic>
        <p:nvPicPr>
          <p:cNvPr id="35" name="Obraz 34" descr="Obraz zawierający tekst, osoba, w pomieszczeniu, ściana&#10;&#10;Opis wygenerowany automatycznie">
            <a:extLst>
              <a:ext uri="{FF2B5EF4-FFF2-40B4-BE49-F238E27FC236}">
                <a16:creationId xmlns:a16="http://schemas.microsoft.com/office/drawing/2014/main" id="{862325B4-5158-9754-15D8-0049647A8EB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411" y="3709608"/>
            <a:ext cx="4217059" cy="2393801"/>
          </a:xfrm>
          <a:prstGeom prst="rect">
            <a:avLst/>
          </a:prstGeom>
        </p:spPr>
      </p:pic>
      <p:pic>
        <p:nvPicPr>
          <p:cNvPr id="37" name="Obraz 36" descr="Obraz zawierający ubrania, Ludzka twarz, osoba, koszula&#10;&#10;Opis wygenerowany automatycznie">
            <a:extLst>
              <a:ext uri="{FF2B5EF4-FFF2-40B4-BE49-F238E27FC236}">
                <a16:creationId xmlns:a16="http://schemas.microsoft.com/office/drawing/2014/main" id="{6C032C51-07A0-A0DD-A912-3C0BE31D77A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94" y="1613914"/>
            <a:ext cx="4064584" cy="2265408"/>
          </a:xfrm>
          <a:prstGeom prst="rect">
            <a:avLst/>
          </a:prstGeom>
        </p:spPr>
      </p:pic>
      <p:pic>
        <p:nvPicPr>
          <p:cNvPr id="39" name="Obraz 38" descr="Obraz zawierający w pomieszczeniu, maszyna, elektronika, panel sterowania&#10;&#10;Opis wygenerowany automatycznie">
            <a:extLst>
              <a:ext uri="{FF2B5EF4-FFF2-40B4-BE49-F238E27FC236}">
                <a16:creationId xmlns:a16="http://schemas.microsoft.com/office/drawing/2014/main" id="{CD314A8A-AD2A-9CF1-B525-9267400501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72" y="1087045"/>
            <a:ext cx="4977993" cy="2803781"/>
          </a:xfrm>
          <a:prstGeom prst="rect">
            <a:avLst/>
          </a:prstGeom>
        </p:spPr>
      </p:pic>
      <p:pic>
        <p:nvPicPr>
          <p:cNvPr id="19" name="Obraz 18" descr="Obraz zawierający osoba, ubrania, człowiek, Ludzka twarz&#10;&#10;Opis wygenerowany automatycznie">
            <a:extLst>
              <a:ext uri="{FF2B5EF4-FFF2-40B4-BE49-F238E27FC236}">
                <a16:creationId xmlns:a16="http://schemas.microsoft.com/office/drawing/2014/main" id="{1CE45248-2FA2-DBB3-025C-6A756F76BBE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2182813"/>
            <a:ext cx="3066923" cy="204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1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53EE6D-4291-647F-2893-C5E95CDEF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887" y="289104"/>
            <a:ext cx="10891465" cy="1485900"/>
          </a:xfrm>
        </p:spPr>
        <p:txBody>
          <a:bodyPr/>
          <a:lstStyle/>
          <a:p>
            <a:r>
              <a:rPr lang="en-US" dirty="0"/>
              <a:t>Realistic</a:t>
            </a:r>
            <a:r>
              <a:rPr lang="pl-PL" dirty="0"/>
              <a:t> quantum </a:t>
            </a:r>
            <a:r>
              <a:rPr lang="pl-PL" dirty="0" err="1"/>
              <a:t>technologies</a:t>
            </a:r>
            <a:r>
              <a:rPr lang="pl-PL" dirty="0"/>
              <a:t> </a:t>
            </a:r>
            <a:r>
              <a:rPr lang="en-US" dirty="0"/>
              <a:t>@</a:t>
            </a:r>
            <a:r>
              <a:rPr lang="pl-PL" dirty="0"/>
              <a:t>QOT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EE51138-5D9F-0E65-4AAA-ACB92DEA0AB6}"/>
              </a:ext>
            </a:extLst>
          </p:cNvPr>
          <p:cNvSpPr txBox="1"/>
          <p:nvPr/>
        </p:nvSpPr>
        <p:spPr>
          <a:xfrm>
            <a:off x="3554335" y="4291548"/>
            <a:ext cx="5134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Quantum and </a:t>
            </a:r>
            <a:r>
              <a:rPr lang="en-US" sz="2400" b="1" dirty="0"/>
              <a:t>optical</a:t>
            </a:r>
            <a:r>
              <a:rPr lang="pl-PL" sz="2400" b="1" dirty="0"/>
              <a:t> </a:t>
            </a:r>
            <a:r>
              <a:rPr lang="pl-PL" sz="2400" b="1" dirty="0" err="1"/>
              <a:t>communication</a:t>
            </a:r>
            <a:r>
              <a:rPr lang="en-US" sz="2400" b="1" dirty="0"/>
              <a:t>s</a:t>
            </a:r>
            <a:endParaRPr lang="pl-PL" sz="2400" b="1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3C062E6-8244-D4B4-47E1-67BE19B49228}"/>
              </a:ext>
            </a:extLst>
          </p:cNvPr>
          <p:cNvSpPr txBox="1"/>
          <p:nvPr/>
        </p:nvSpPr>
        <p:spPr>
          <a:xfrm>
            <a:off x="1627596" y="1794121"/>
            <a:ext cx="4383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Quantum </a:t>
            </a:r>
            <a:r>
              <a:rPr lang="pl-PL" sz="2400" b="1" dirty="0" err="1"/>
              <a:t>metrology</a:t>
            </a:r>
            <a:r>
              <a:rPr lang="pl-PL" sz="2400" b="1" dirty="0"/>
              <a:t> and </a:t>
            </a:r>
            <a:r>
              <a:rPr lang="pl-PL" sz="2400" b="1" dirty="0" err="1"/>
              <a:t>sensing</a:t>
            </a:r>
            <a:endParaRPr lang="pl-PL" sz="2400" b="1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A02C342-CDF8-5D3F-1636-59A8BF47367B}"/>
              </a:ext>
            </a:extLst>
          </p:cNvPr>
          <p:cNvSpPr txBox="1"/>
          <p:nvPr/>
        </p:nvSpPr>
        <p:spPr>
          <a:xfrm>
            <a:off x="8231299" y="1820353"/>
            <a:ext cx="248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Quantum </a:t>
            </a:r>
            <a:r>
              <a:rPr lang="pl-PL" sz="2400" b="1" dirty="0" err="1"/>
              <a:t>imaging</a:t>
            </a:r>
            <a:endParaRPr lang="pl-PL" sz="2400" b="1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5F141741-02F1-1E3D-8FF9-494494D3B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991" y="2448699"/>
            <a:ext cx="4459213" cy="1779752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82E71C5B-18D4-6ECE-AE97-EB063E4C8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1769" y="2469663"/>
            <a:ext cx="5287458" cy="1582681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65AD5ADD-1E46-12ED-5189-89655AC9E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250" y="5654108"/>
            <a:ext cx="5084977" cy="994055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84EB02E5-CFFD-1860-2868-7290D307D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250" y="4884757"/>
            <a:ext cx="3881115" cy="63780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664" y="4816310"/>
            <a:ext cx="5681865" cy="312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0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66183C-BFA1-589D-716B-69571EA97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The idea of QOT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4AF977B9-2969-D861-F5BE-87B32EE000C7}"/>
              </a:ext>
            </a:extLst>
          </p:cNvPr>
          <p:cNvSpPr/>
          <p:nvPr/>
        </p:nvSpPr>
        <p:spPr>
          <a:xfrm>
            <a:off x="1737097" y="2171700"/>
            <a:ext cx="3154680" cy="30403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err="1"/>
              <a:t>Groundbreaking</a:t>
            </a:r>
            <a:endParaRPr lang="pl-PL" b="1" dirty="0"/>
          </a:p>
          <a:p>
            <a:pPr algn="ctr"/>
            <a:r>
              <a:rPr lang="pl-PL" b="1" dirty="0" err="1"/>
              <a:t>fundamental</a:t>
            </a:r>
            <a:endParaRPr lang="pl-PL" b="1" dirty="0"/>
          </a:p>
          <a:p>
            <a:pPr algn="ctr"/>
            <a:r>
              <a:rPr lang="pl-PL" b="1" dirty="0"/>
              <a:t>science</a:t>
            </a:r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66A9ABB5-760B-AD0A-C627-7C471C08EB94}"/>
              </a:ext>
            </a:extLst>
          </p:cNvPr>
          <p:cNvSpPr/>
          <p:nvPr/>
        </p:nvSpPr>
        <p:spPr>
          <a:xfrm>
            <a:off x="7300223" y="2114944"/>
            <a:ext cx="3154680" cy="30403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New </a:t>
            </a:r>
            <a:r>
              <a:rPr lang="pl-PL" b="1" dirty="0" err="1"/>
              <a:t>technologies</a:t>
            </a:r>
            <a:r>
              <a:rPr lang="pl-PL" b="1" dirty="0"/>
              <a:t>, </a:t>
            </a:r>
            <a:r>
              <a:rPr lang="pl-PL" b="1" dirty="0" err="1"/>
              <a:t>innovations</a:t>
            </a:r>
            <a:r>
              <a:rPr lang="pl-PL" b="1" dirty="0"/>
              <a:t>, </a:t>
            </a:r>
            <a:r>
              <a:rPr lang="pl-PL" b="1" dirty="0" err="1"/>
              <a:t>industry</a:t>
            </a:r>
            <a:r>
              <a:rPr lang="pl-PL" b="1" dirty="0"/>
              <a:t> </a:t>
            </a:r>
            <a:r>
              <a:rPr lang="pl-PL" b="1" dirty="0" err="1"/>
              <a:t>applications</a:t>
            </a:r>
            <a:endParaRPr lang="pl-PL" b="1" dirty="0"/>
          </a:p>
        </p:txBody>
      </p:sp>
      <p:pic>
        <p:nvPicPr>
          <p:cNvPr id="9" name="Obraz 8" descr="Obraz zawierający Grafika, symbol, design&#10;&#10;Opis wygenerowany automatycznie">
            <a:extLst>
              <a:ext uri="{FF2B5EF4-FFF2-40B4-BE49-F238E27FC236}">
                <a16:creationId xmlns:a16="http://schemas.microsoft.com/office/drawing/2014/main" id="{8E403486-A30C-EDA1-DA1E-AB0485079E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041" y="1365356"/>
            <a:ext cx="856793" cy="856793"/>
          </a:xfrm>
          <a:prstGeom prst="rect">
            <a:avLst/>
          </a:prstGeom>
        </p:spPr>
      </p:pic>
      <p:pic>
        <p:nvPicPr>
          <p:cNvPr id="11" name="Obraz 10" descr="Obraz zawierający krąg, Grafika, Wielobarwność, zrzut ekranu&#10;&#10;Opis wygenerowany automatycznie">
            <a:extLst>
              <a:ext uri="{FF2B5EF4-FFF2-40B4-BE49-F238E27FC236}">
                <a16:creationId xmlns:a16="http://schemas.microsoft.com/office/drawing/2014/main" id="{83C3CDE4-67BF-8382-6033-D1CFE9EE74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51" y="4981904"/>
            <a:ext cx="1567092" cy="1567092"/>
          </a:xfrm>
          <a:prstGeom prst="rect">
            <a:avLst/>
          </a:prstGeom>
        </p:spPr>
      </p:pic>
      <p:sp>
        <p:nvSpPr>
          <p:cNvPr id="12" name="Strzałka: w dół 11">
            <a:extLst>
              <a:ext uri="{FF2B5EF4-FFF2-40B4-BE49-F238E27FC236}">
                <a16:creationId xmlns:a16="http://schemas.microsoft.com/office/drawing/2014/main" id="{540C6C35-73C6-F2A8-14CE-F7B08767C212}"/>
              </a:ext>
            </a:extLst>
          </p:cNvPr>
          <p:cNvSpPr/>
          <p:nvPr/>
        </p:nvSpPr>
        <p:spPr>
          <a:xfrm rot="5400000">
            <a:off x="5722883" y="3691365"/>
            <a:ext cx="500555" cy="143177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: w dół 12">
            <a:extLst>
              <a:ext uri="{FF2B5EF4-FFF2-40B4-BE49-F238E27FC236}">
                <a16:creationId xmlns:a16="http://schemas.microsoft.com/office/drawing/2014/main" id="{DF3D097B-9ECB-6BB2-3DCC-BADDF6DC41F3}"/>
              </a:ext>
            </a:extLst>
          </p:cNvPr>
          <p:cNvSpPr/>
          <p:nvPr/>
        </p:nvSpPr>
        <p:spPr>
          <a:xfrm rot="16200000">
            <a:off x="5798558" y="2360359"/>
            <a:ext cx="500555" cy="143177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F0FDDDA-564E-DD6A-5CE2-7B8BDBBEBAD9}"/>
              </a:ext>
            </a:extLst>
          </p:cNvPr>
          <p:cNvSpPr txBox="1"/>
          <p:nvPr/>
        </p:nvSpPr>
        <p:spPr>
          <a:xfrm>
            <a:off x="5219499" y="1997958"/>
            <a:ext cx="21462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Practical</a:t>
            </a:r>
            <a:r>
              <a:rPr lang="pl-PL" dirty="0"/>
              <a:t> </a:t>
            </a:r>
            <a:r>
              <a:rPr lang="pl-PL" dirty="0" err="1"/>
              <a:t>implementation</a:t>
            </a:r>
            <a:r>
              <a:rPr lang="pl-PL" dirty="0"/>
              <a:t> of </a:t>
            </a:r>
            <a:r>
              <a:rPr lang="pl-PL" dirty="0" err="1"/>
              <a:t>ideas</a:t>
            </a:r>
            <a:endParaRPr lang="pl-PL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FEDB548-FDD0-2F89-5590-2FB4313AE4DF}"/>
              </a:ext>
            </a:extLst>
          </p:cNvPr>
          <p:cNvSpPr txBox="1"/>
          <p:nvPr/>
        </p:nvSpPr>
        <p:spPr>
          <a:xfrm>
            <a:off x="5293007" y="4686301"/>
            <a:ext cx="21462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Innovation</a:t>
            </a:r>
            <a:r>
              <a:rPr lang="pl-PL" dirty="0"/>
              <a:t> </a:t>
            </a:r>
            <a:r>
              <a:rPr lang="pl-PL" dirty="0" err="1"/>
              <a:t>brings</a:t>
            </a:r>
            <a:r>
              <a:rPr lang="pl-PL" dirty="0"/>
              <a:t> progres in science </a:t>
            </a:r>
            <a:r>
              <a:rPr lang="pl-PL" dirty="0" err="1"/>
              <a:t>itself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021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 descr="Obraz zawierający światło, Neon, linia, laser&#10;&#10;Opis wygenerowany automatycznie">
            <a:extLst>
              <a:ext uri="{FF2B5EF4-FFF2-40B4-BE49-F238E27FC236}">
                <a16:creationId xmlns:a16="http://schemas.microsoft.com/office/drawing/2014/main" id="{D2159279-DC18-811C-3CB6-82A782486D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142" y="-1127720"/>
            <a:ext cx="12238042" cy="8566630"/>
          </a:xfr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E6AD0067-87F1-C40E-D15E-7AFC9E59A00E}"/>
              </a:ext>
            </a:extLst>
          </p:cNvPr>
          <p:cNvSpPr txBox="1"/>
          <p:nvPr/>
        </p:nvSpPr>
        <p:spPr>
          <a:xfrm>
            <a:off x="425060" y="224581"/>
            <a:ext cx="3144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Quantum </a:t>
            </a:r>
            <a:r>
              <a:rPr lang="pl-PL" sz="2800" dirty="0" err="1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metrology</a:t>
            </a:r>
            <a:endParaRPr lang="pl-PL" sz="2800" dirty="0">
              <a:solidFill>
                <a:schemeClr val="bg1"/>
              </a:solidFill>
              <a:highlight>
                <a:srgbClr val="0000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673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7B8E30-DEB4-0391-AFC5-B9DABFC96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E4DE7D-0691-1319-6CBD-66AF06406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B74B5C3-4885-A8B7-8487-36E5F77E2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40245"/>
            <a:ext cx="12288775" cy="983101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E6AD0067-87F1-C40E-D15E-7AFC9E59A00E}"/>
              </a:ext>
            </a:extLst>
          </p:cNvPr>
          <p:cNvSpPr txBox="1"/>
          <p:nvPr/>
        </p:nvSpPr>
        <p:spPr>
          <a:xfrm>
            <a:off x="425060" y="224581"/>
            <a:ext cx="7670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 err="1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Atomic</a:t>
            </a:r>
            <a:r>
              <a:rPr lang="pl-PL" sz="2800" dirty="0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800" dirty="0" err="1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control</a:t>
            </a:r>
            <a:r>
              <a:rPr lang="pl-PL" sz="2800" dirty="0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for quantum </a:t>
            </a:r>
            <a:r>
              <a:rPr lang="pl-PL" sz="2800" dirty="0" err="1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information</a:t>
            </a:r>
            <a:r>
              <a:rPr lang="pl-PL" sz="2800" dirty="0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800" dirty="0" err="1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processing</a:t>
            </a:r>
            <a:endParaRPr lang="pl-PL" sz="2800" dirty="0">
              <a:solidFill>
                <a:schemeClr val="bg1"/>
              </a:solidFill>
              <a:highlight>
                <a:srgbClr val="0000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33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B09A8D05-D639-5634-B803-08F63BFCC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59220"/>
            <a:ext cx="12192000" cy="8358909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F1D8C980-4BE8-A8D2-51EA-C2A505BF1000}"/>
              </a:ext>
            </a:extLst>
          </p:cNvPr>
          <p:cNvSpPr txBox="1"/>
          <p:nvPr/>
        </p:nvSpPr>
        <p:spPr>
          <a:xfrm>
            <a:off x="419100" y="171450"/>
            <a:ext cx="29796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Rydberg</a:t>
            </a: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3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atoms</a:t>
            </a:r>
            <a:endParaRPr lang="pl-PL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089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AD0DE2-8E1D-0800-B390-C4FD34104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877" y="261911"/>
            <a:ext cx="9601200" cy="1485900"/>
          </a:xfrm>
        </p:spPr>
        <p:txBody>
          <a:bodyPr/>
          <a:lstStyle/>
          <a:p>
            <a:r>
              <a:rPr lang="pl-PL" dirty="0"/>
              <a:t>End </a:t>
            </a:r>
            <a:r>
              <a:rPr lang="pl-PL" dirty="0" err="1"/>
              <a:t>goal</a:t>
            </a:r>
            <a:r>
              <a:rPr lang="pl-PL" dirty="0"/>
              <a:t>: quantum </a:t>
            </a:r>
            <a:r>
              <a:rPr lang="pl-PL" dirty="0" err="1"/>
              <a:t>networking</a:t>
            </a:r>
            <a:r>
              <a:rPr lang="pl-PL" dirty="0"/>
              <a:t> with quantum </a:t>
            </a:r>
            <a:r>
              <a:rPr lang="pl-PL" dirty="0" err="1"/>
              <a:t>transduction</a:t>
            </a:r>
            <a:endParaRPr lang="pl-PL" dirty="0"/>
          </a:p>
        </p:txBody>
      </p:sp>
      <p:pic>
        <p:nvPicPr>
          <p:cNvPr id="119" name="Obraz 118">
            <a:extLst>
              <a:ext uri="{FF2B5EF4-FFF2-40B4-BE49-F238E27FC236}">
                <a16:creationId xmlns:a16="http://schemas.microsoft.com/office/drawing/2014/main" id="{973688D2-786B-C3EF-B92B-72DBC70EF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511" y="2119082"/>
            <a:ext cx="10106506" cy="400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324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AD0DE2-8E1D-0800-B390-C4FD34104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877" y="261911"/>
            <a:ext cx="9601200" cy="1485900"/>
          </a:xfrm>
        </p:spPr>
        <p:txBody>
          <a:bodyPr/>
          <a:lstStyle/>
          <a:p>
            <a:r>
              <a:rPr lang="pl-PL" sz="4400" dirty="0" err="1"/>
              <a:t>Microwave</a:t>
            </a:r>
            <a:r>
              <a:rPr lang="pl-PL" sz="4400" dirty="0"/>
              <a:t>-to-</a:t>
            </a:r>
            <a:r>
              <a:rPr lang="pl-PL" sz="4400" dirty="0" err="1"/>
              <a:t>optical</a:t>
            </a:r>
            <a:r>
              <a:rPr lang="pl-PL" sz="4400" dirty="0"/>
              <a:t> </a:t>
            </a:r>
            <a:r>
              <a:rPr lang="pl-PL" sz="4400" dirty="0" err="1"/>
              <a:t>conversion</a:t>
            </a:r>
            <a:endParaRPr lang="en-US" sz="44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CE41A81-4A4C-D011-45B2-D581E4C09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675" y="820657"/>
            <a:ext cx="8299939" cy="613024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428DAA4F-3684-5B2A-69C6-89F7799C3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7634" y="153880"/>
            <a:ext cx="2540241" cy="85098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C2BFD98-DB82-8310-C30F-245C611592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339" y="6424639"/>
            <a:ext cx="4105275" cy="3429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38427DE-1181-AC40-87EA-41781D9E36AF}"/>
              </a:ext>
            </a:extLst>
          </p:cNvPr>
          <p:cNvSpPr txBox="1"/>
          <p:nvPr/>
        </p:nvSpPr>
        <p:spPr>
          <a:xfrm>
            <a:off x="6497516" y="6055307"/>
            <a:ext cx="3295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Also</a:t>
            </a:r>
            <a:r>
              <a:rPr lang="pl-PL" dirty="0"/>
              <a:t> </a:t>
            </a:r>
            <a:r>
              <a:rPr lang="pl-PL" dirty="0" err="1"/>
              <a:t>supported</a:t>
            </a:r>
            <a:r>
              <a:rPr lang="pl-PL" dirty="0"/>
              <a:t> by SONATA grant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2460" y="820657"/>
            <a:ext cx="6456775" cy="558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07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AD0DE2-8E1D-0800-B390-C4FD34104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877" y="261911"/>
            <a:ext cx="9601200" cy="1485900"/>
          </a:xfrm>
        </p:spPr>
        <p:txBody>
          <a:bodyPr/>
          <a:lstStyle/>
          <a:p>
            <a:r>
              <a:rPr lang="pl-PL" sz="4400" dirty="0"/>
              <a:t>Photon </a:t>
            </a:r>
            <a:r>
              <a:rPr lang="pl-PL" sz="4400" dirty="0" err="1"/>
              <a:t>counting</a:t>
            </a:r>
            <a:r>
              <a:rPr lang="pl-PL" sz="4400" dirty="0"/>
              <a:t> and </a:t>
            </a:r>
            <a:r>
              <a:rPr lang="pl-PL" sz="4400" dirty="0" err="1"/>
              <a:t>efficiency</a:t>
            </a:r>
            <a:endParaRPr lang="en-US" sz="44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8B2F869-8FF6-8E1C-355D-97E72D71B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09" y="1329788"/>
            <a:ext cx="11467391" cy="4806056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3D1DC4D7-5D59-E677-7E03-133EFD5BF711}"/>
              </a:ext>
            </a:extLst>
          </p:cNvPr>
          <p:cNvSpPr txBox="1"/>
          <p:nvPr/>
        </p:nvSpPr>
        <p:spPr>
          <a:xfrm>
            <a:off x="9388685" y="5812678"/>
            <a:ext cx="609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S. </a:t>
            </a:r>
            <a:r>
              <a:rPr lang="en-US" b="1" dirty="0" err="1"/>
              <a:t>Bor</a:t>
            </a:r>
            <a:r>
              <a:rPr lang="pl-PL" b="1" dirty="0" err="1"/>
              <a:t>ówka</a:t>
            </a:r>
            <a:r>
              <a:rPr lang="pl-PL" b="1" dirty="0"/>
              <a:t> </a:t>
            </a:r>
            <a:r>
              <a:rPr lang="pl-PL" b="1" i="1" dirty="0"/>
              <a:t>et al.,</a:t>
            </a:r>
            <a:br>
              <a:rPr lang="pl-PL" b="1" i="1" dirty="0"/>
            </a:br>
            <a:r>
              <a:rPr lang="pl-PL" b="1" dirty="0"/>
              <a:t>Nature </a:t>
            </a:r>
            <a:r>
              <a:rPr lang="pl-PL" b="1" dirty="0" err="1"/>
              <a:t>Photonics</a:t>
            </a:r>
            <a:r>
              <a:rPr lang="pl-PL" b="1" dirty="0"/>
              <a:t> (2023),</a:t>
            </a:r>
            <a:endParaRPr lang="pl-PL" dirty="0"/>
          </a:p>
          <a:p>
            <a:r>
              <a:rPr lang="pl-PL" dirty="0"/>
              <a:t>arXiv:2302.08380</a:t>
            </a:r>
          </a:p>
        </p:txBody>
      </p:sp>
    </p:spTree>
    <p:extLst>
      <p:ext uri="{BB962C8B-B14F-4D97-AF65-F5344CB8AC3E}">
        <p14:creationId xmlns:p14="http://schemas.microsoft.com/office/powerpoint/2010/main" val="2229451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AD0DE2-8E1D-0800-B390-C4FD34104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877" y="261911"/>
            <a:ext cx="9601200" cy="789948"/>
          </a:xfrm>
        </p:spPr>
        <p:txBody>
          <a:bodyPr/>
          <a:lstStyle/>
          <a:p>
            <a:r>
              <a:rPr lang="pl-PL" sz="4400" dirty="0" err="1"/>
              <a:t>Photon</a:t>
            </a:r>
            <a:r>
              <a:rPr lang="pl-PL" sz="4400" dirty="0"/>
              <a:t> </a:t>
            </a:r>
            <a:r>
              <a:rPr lang="pl-PL" sz="4400" dirty="0" err="1"/>
              <a:t>statistics</a:t>
            </a:r>
            <a:r>
              <a:rPr lang="pl-PL" sz="4400" dirty="0"/>
              <a:t> and </a:t>
            </a:r>
            <a:r>
              <a:rPr lang="pl-PL" sz="4400" dirty="0" err="1"/>
              <a:t>tunability</a:t>
            </a:r>
            <a:endParaRPr lang="en-US" sz="44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09D799C-F009-BCB2-98F4-E8D119389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877" y="978089"/>
            <a:ext cx="3682259" cy="2999832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4051A630-04A4-7F5A-91A6-1596B2FD9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2894" y="1051859"/>
            <a:ext cx="6382641" cy="3743847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3D1DC4D7-5D59-E677-7E03-133EFD5BF711}"/>
              </a:ext>
            </a:extLst>
          </p:cNvPr>
          <p:cNvSpPr txBox="1"/>
          <p:nvPr/>
        </p:nvSpPr>
        <p:spPr>
          <a:xfrm>
            <a:off x="9388685" y="5812678"/>
            <a:ext cx="27495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S. </a:t>
            </a:r>
            <a:r>
              <a:rPr lang="en-US" b="1" dirty="0" err="1"/>
              <a:t>Bor</a:t>
            </a:r>
            <a:r>
              <a:rPr lang="pl-PL" b="1" dirty="0" err="1"/>
              <a:t>ówka</a:t>
            </a:r>
            <a:r>
              <a:rPr lang="pl-PL" b="1" dirty="0"/>
              <a:t> </a:t>
            </a:r>
            <a:r>
              <a:rPr lang="pl-PL" b="1" i="1" dirty="0"/>
              <a:t>et al.,</a:t>
            </a:r>
            <a:br>
              <a:rPr lang="pl-PL" b="1" i="1" dirty="0"/>
            </a:br>
            <a:r>
              <a:rPr lang="pl-PL" b="1" dirty="0"/>
              <a:t>Nature </a:t>
            </a:r>
            <a:r>
              <a:rPr lang="pl-PL" b="1" dirty="0" err="1"/>
              <a:t>Photonics</a:t>
            </a:r>
            <a:r>
              <a:rPr lang="pl-PL" b="1" dirty="0"/>
              <a:t> (2023),</a:t>
            </a:r>
            <a:endParaRPr lang="pl-PL" dirty="0"/>
          </a:p>
          <a:p>
            <a:r>
              <a:rPr lang="pl-PL" dirty="0"/>
              <a:t>arXiv:2302.08380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ABDE0285-B6B4-D2A6-2B06-C2491CA76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045" y="4050893"/>
            <a:ext cx="4294849" cy="268511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9E874608-F1CA-6057-26B8-8944E166BAD2}"/>
              </a:ext>
            </a:extLst>
          </p:cNvPr>
          <p:cNvSpPr txBox="1"/>
          <p:nvPr/>
        </p:nvSpPr>
        <p:spPr>
          <a:xfrm>
            <a:off x="5491261" y="5694645"/>
            <a:ext cx="2892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>
                <a:solidFill>
                  <a:schemeClr val="bg1"/>
                </a:solidFill>
                <a:highlight>
                  <a:srgbClr val="800000"/>
                </a:highlight>
              </a:rPr>
              <a:t>Instantenous</a:t>
            </a:r>
            <a:r>
              <a:rPr lang="pl-PL" b="1" dirty="0">
                <a:solidFill>
                  <a:schemeClr val="bg1"/>
                </a:solidFill>
                <a:highlight>
                  <a:srgbClr val="800000"/>
                </a:highlight>
              </a:rPr>
              <a:t> </a:t>
            </a:r>
            <a:r>
              <a:rPr lang="pl-PL" b="1" dirty="0" err="1">
                <a:solidFill>
                  <a:schemeClr val="bg1"/>
                </a:solidFill>
                <a:highlight>
                  <a:srgbClr val="800000"/>
                </a:highlight>
              </a:rPr>
              <a:t>bandwidth</a:t>
            </a:r>
            <a:endParaRPr lang="pl-PL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CCBD029-6577-E765-52B6-E7509C2D5628}"/>
              </a:ext>
            </a:extLst>
          </p:cNvPr>
          <p:cNvSpPr txBox="1"/>
          <p:nvPr/>
        </p:nvSpPr>
        <p:spPr>
          <a:xfrm>
            <a:off x="5491261" y="5310031"/>
            <a:ext cx="3809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>
                <a:solidFill>
                  <a:schemeClr val="bg1"/>
                </a:solidFill>
                <a:highlight>
                  <a:srgbClr val="808080"/>
                </a:highlight>
              </a:rPr>
              <a:t>Tunable</a:t>
            </a:r>
            <a:r>
              <a:rPr lang="pl-PL" b="1" dirty="0">
                <a:solidFill>
                  <a:schemeClr val="bg1"/>
                </a:solidFill>
                <a:highlight>
                  <a:srgbClr val="808080"/>
                </a:highlight>
              </a:rPr>
              <a:t> </a:t>
            </a:r>
            <a:r>
              <a:rPr lang="pl-PL" b="1" dirty="0" err="1">
                <a:solidFill>
                  <a:schemeClr val="bg1"/>
                </a:solidFill>
                <a:highlight>
                  <a:srgbClr val="808080"/>
                </a:highlight>
              </a:rPr>
              <a:t>bandwidth</a:t>
            </a:r>
            <a:r>
              <a:rPr lang="pl-PL" b="1" dirty="0">
                <a:solidFill>
                  <a:schemeClr val="bg1"/>
                </a:solidFill>
                <a:highlight>
                  <a:srgbClr val="808080"/>
                </a:highlight>
              </a:rPr>
              <a:t> (single laser)</a:t>
            </a:r>
          </a:p>
        </p:txBody>
      </p:sp>
    </p:spTree>
    <p:extLst>
      <p:ext uri="{BB962C8B-B14F-4D97-AF65-F5344CB8AC3E}">
        <p14:creationId xmlns:p14="http://schemas.microsoft.com/office/powerpoint/2010/main" val="2088690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AD0DE2-8E1D-0800-B390-C4FD34104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877" y="261911"/>
            <a:ext cx="9601200" cy="1485900"/>
          </a:xfrm>
        </p:spPr>
        <p:txBody>
          <a:bodyPr>
            <a:normAutofit/>
          </a:bodyPr>
          <a:lstStyle/>
          <a:p>
            <a:r>
              <a:rPr lang="pl-PL" sz="3600" dirty="0" err="1"/>
              <a:t>Next</a:t>
            </a:r>
            <a:r>
              <a:rPr lang="pl-PL" sz="3600" dirty="0"/>
              <a:t> </a:t>
            </a:r>
            <a:r>
              <a:rPr lang="pl-PL" sz="3600" dirty="0" err="1"/>
              <a:t>applications</a:t>
            </a:r>
            <a:r>
              <a:rPr lang="pl-PL" sz="3600" dirty="0"/>
              <a:t> of </a:t>
            </a:r>
            <a:r>
              <a:rPr lang="pl-PL" sz="3600" dirty="0" err="1"/>
              <a:t>our</a:t>
            </a:r>
            <a:r>
              <a:rPr lang="pl-PL" sz="3600" dirty="0"/>
              <a:t> quantum </a:t>
            </a:r>
            <a:r>
              <a:rPr lang="pl-PL" sz="3600" dirty="0" err="1"/>
              <a:t>transducer</a:t>
            </a:r>
            <a:endParaRPr lang="en-US" sz="36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D8998DE-F8F2-5F98-C495-4F2CFA80E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656" y="1219372"/>
            <a:ext cx="8586687" cy="5011247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586EB12-21BE-8E6F-849F-779D6298B7C5}"/>
              </a:ext>
            </a:extLst>
          </p:cNvPr>
          <p:cNvSpPr txBox="1"/>
          <p:nvPr/>
        </p:nvSpPr>
        <p:spPr>
          <a:xfrm>
            <a:off x="2869691" y="2740127"/>
            <a:ext cx="6540605" cy="181588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defTabSz="609585"/>
            <a:r>
              <a:rPr lang="pl-PL" sz="2800" b="1" dirty="0" err="1">
                <a:solidFill>
                  <a:schemeClr val="bg1"/>
                </a:solidFill>
                <a:latin typeface="Century Gothic"/>
              </a:rPr>
              <a:t>Key</a:t>
            </a:r>
            <a:r>
              <a:rPr lang="pl-PL" sz="2800" b="1" dirty="0">
                <a:solidFill>
                  <a:schemeClr val="bg1"/>
                </a:solidFill>
                <a:latin typeface="Century Gothic"/>
              </a:rPr>
              <a:t> </a:t>
            </a:r>
            <a:r>
              <a:rPr lang="pl-PL" sz="2800" b="1" dirty="0" err="1">
                <a:solidFill>
                  <a:schemeClr val="bg1"/>
                </a:solidFill>
                <a:latin typeface="Century Gothic"/>
              </a:rPr>
              <a:t>properties</a:t>
            </a:r>
            <a:r>
              <a:rPr lang="pl-PL" sz="2800" b="1" dirty="0">
                <a:solidFill>
                  <a:schemeClr val="bg1"/>
                </a:solidFill>
                <a:latin typeface="Century Gothic"/>
              </a:rPr>
              <a:t>:</a:t>
            </a:r>
          </a:p>
          <a:p>
            <a:pPr marL="285750" indent="-285750" defTabSz="609585">
              <a:buFontTx/>
              <a:buChar char="-"/>
            </a:pPr>
            <a:r>
              <a:rPr lang="pl-PL" sz="2800" b="1" dirty="0" err="1">
                <a:solidFill>
                  <a:schemeClr val="bg1"/>
                </a:solidFill>
                <a:latin typeface="Century Gothic"/>
              </a:rPr>
              <a:t>Large</a:t>
            </a:r>
            <a:r>
              <a:rPr lang="pl-PL" sz="2800" b="1" dirty="0">
                <a:solidFill>
                  <a:schemeClr val="bg1"/>
                </a:solidFill>
                <a:latin typeface="Century Gothic"/>
              </a:rPr>
              <a:t>  </a:t>
            </a:r>
            <a:r>
              <a:rPr lang="pl-PL" sz="2800" b="1" dirty="0" err="1">
                <a:solidFill>
                  <a:schemeClr val="bg1"/>
                </a:solidFill>
                <a:latin typeface="Century Gothic"/>
              </a:rPr>
              <a:t>bandwidth</a:t>
            </a:r>
            <a:endParaRPr lang="pl-PL" sz="2800" b="1" dirty="0">
              <a:solidFill>
                <a:schemeClr val="bg1"/>
              </a:solidFill>
              <a:latin typeface="Century Gothic"/>
            </a:endParaRPr>
          </a:p>
          <a:p>
            <a:pPr marL="285750" indent="-285750" defTabSz="609585">
              <a:buFontTx/>
              <a:buChar char="-"/>
            </a:pPr>
            <a:r>
              <a:rPr lang="pl-PL" sz="2800" b="1" dirty="0">
                <a:solidFill>
                  <a:schemeClr val="bg1"/>
                </a:solidFill>
                <a:latin typeface="Century Gothic"/>
              </a:rPr>
              <a:t>CW </a:t>
            </a:r>
            <a:r>
              <a:rPr lang="pl-PL" sz="2800" b="1" dirty="0" err="1">
                <a:solidFill>
                  <a:schemeClr val="bg1"/>
                </a:solidFill>
                <a:latin typeface="Century Gothic"/>
              </a:rPr>
              <a:t>capability</a:t>
            </a:r>
            <a:endParaRPr lang="pl-PL" sz="2800" b="1" dirty="0">
              <a:solidFill>
                <a:schemeClr val="bg1"/>
              </a:solidFill>
              <a:latin typeface="Century Gothic"/>
            </a:endParaRPr>
          </a:p>
          <a:p>
            <a:pPr marL="285750" indent="-285750" defTabSz="609585">
              <a:buFontTx/>
              <a:buChar char="-"/>
            </a:pPr>
            <a:r>
              <a:rPr lang="pl-PL" sz="2800" b="1" dirty="0" err="1">
                <a:solidFill>
                  <a:schemeClr val="bg1"/>
                </a:solidFill>
                <a:latin typeface="Century Gothic"/>
              </a:rPr>
              <a:t>Room</a:t>
            </a:r>
            <a:r>
              <a:rPr lang="pl-PL" sz="2800" b="1" dirty="0">
                <a:solidFill>
                  <a:schemeClr val="bg1"/>
                </a:solidFill>
                <a:latin typeface="Century Gothic"/>
              </a:rPr>
              <a:t> </a:t>
            </a:r>
            <a:r>
              <a:rPr lang="pl-PL" sz="2800" b="1" dirty="0" err="1">
                <a:solidFill>
                  <a:schemeClr val="bg1"/>
                </a:solidFill>
                <a:latin typeface="Century Gothic"/>
              </a:rPr>
              <a:t>temperature</a:t>
            </a:r>
            <a:r>
              <a:rPr lang="pl-PL" sz="2800" b="1" dirty="0">
                <a:solidFill>
                  <a:schemeClr val="bg1"/>
                </a:solidFill>
                <a:latin typeface="Century Gothic"/>
              </a:rPr>
              <a:t> </a:t>
            </a:r>
            <a:r>
              <a:rPr lang="pl-PL" sz="2800" b="1" dirty="0" err="1">
                <a:solidFill>
                  <a:schemeClr val="bg1"/>
                </a:solidFill>
                <a:latin typeface="Century Gothic"/>
              </a:rPr>
              <a:t>operation</a:t>
            </a:r>
            <a:endParaRPr lang="pl-PL" sz="2800" b="1" dirty="0">
              <a:solidFill>
                <a:schemeClr val="bg1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3894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AD0DE2-8E1D-0800-B390-C4FD34104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877" y="261911"/>
            <a:ext cx="9601200" cy="1485900"/>
          </a:xfrm>
        </p:spPr>
        <p:txBody>
          <a:bodyPr>
            <a:normAutofit/>
          </a:bodyPr>
          <a:lstStyle/>
          <a:p>
            <a:r>
              <a:rPr lang="pl-PL" sz="3600" dirty="0" err="1"/>
              <a:t>Towards</a:t>
            </a:r>
            <a:r>
              <a:rPr lang="pl-PL" sz="3600" dirty="0"/>
              <a:t> </a:t>
            </a:r>
            <a:r>
              <a:rPr lang="pl-PL" sz="3600" dirty="0" err="1"/>
              <a:t>practical</a:t>
            </a:r>
            <a:r>
              <a:rPr lang="pl-PL" sz="3600" dirty="0"/>
              <a:t> devices: </a:t>
            </a:r>
            <a:r>
              <a:rPr lang="pl-PL" sz="3600" dirty="0" err="1"/>
              <a:t>cells</a:t>
            </a:r>
            <a:r>
              <a:rPr lang="pl-PL" sz="3600" dirty="0"/>
              <a:t> and </a:t>
            </a:r>
            <a:r>
              <a:rPr lang="pl-PL" sz="3600" dirty="0" err="1"/>
              <a:t>waveguides</a:t>
            </a:r>
            <a:endParaRPr lang="en-US" sz="36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4C3B923-A74E-41A5-C1D8-485917488A2A}"/>
              </a:ext>
            </a:extLst>
          </p:cNvPr>
          <p:cNvSpPr txBox="1"/>
          <p:nvPr/>
        </p:nvSpPr>
        <p:spPr>
          <a:xfrm>
            <a:off x="4964618" y="4776739"/>
            <a:ext cx="2889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pl-PL" sz="2400" dirty="0" err="1">
                <a:solidFill>
                  <a:prstClr val="black"/>
                </a:solidFill>
                <a:latin typeface="Century Gothic"/>
              </a:rPr>
              <a:t>Future</a:t>
            </a:r>
            <a:r>
              <a:rPr lang="pl-PL" sz="2400" dirty="0">
                <a:solidFill>
                  <a:prstClr val="black"/>
                </a:solidFill>
                <a:latin typeface="Century Gothic"/>
              </a:rPr>
              <a:t>: </a:t>
            </a:r>
            <a:r>
              <a:rPr lang="pl-PL" sz="2400" dirty="0" err="1">
                <a:solidFill>
                  <a:prstClr val="black"/>
                </a:solidFill>
                <a:latin typeface="Century Gothic"/>
              </a:rPr>
              <a:t>miniaturized</a:t>
            </a:r>
            <a:r>
              <a:rPr lang="pl-PL" sz="2400" dirty="0">
                <a:solidFill>
                  <a:prstClr val="black"/>
                </a:solidFill>
                <a:latin typeface="Century Gothic"/>
              </a:rPr>
              <a:t> </a:t>
            </a:r>
            <a:r>
              <a:rPr lang="pl-PL" sz="2400" dirty="0" err="1">
                <a:solidFill>
                  <a:prstClr val="black"/>
                </a:solidFill>
                <a:latin typeface="Century Gothic"/>
              </a:rPr>
              <a:t>assembly</a:t>
            </a:r>
            <a:endParaRPr lang="pl-PL" sz="2400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841D78F-14F3-61D2-FD2F-E67F14A2F0D5}"/>
              </a:ext>
            </a:extLst>
          </p:cNvPr>
          <p:cNvSpPr txBox="1"/>
          <p:nvPr/>
        </p:nvSpPr>
        <p:spPr>
          <a:xfrm>
            <a:off x="932921" y="5627229"/>
            <a:ext cx="116625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pl-PL" sz="2400" dirty="0" err="1">
                <a:solidFill>
                  <a:prstClr val="black"/>
                </a:solidFill>
                <a:latin typeface="Century Gothic"/>
              </a:rPr>
              <a:t>Soon</a:t>
            </a:r>
            <a:r>
              <a:rPr lang="pl-PL" sz="2400" dirty="0">
                <a:solidFill>
                  <a:prstClr val="black"/>
                </a:solidFill>
                <a:latin typeface="Century Gothic"/>
              </a:rPr>
              <a:t>: </a:t>
            </a:r>
            <a:r>
              <a:rPr lang="pl-PL" sz="2400" dirty="0" err="1">
                <a:solidFill>
                  <a:prstClr val="black"/>
                </a:solidFill>
                <a:latin typeface="Century Gothic"/>
              </a:rPr>
              <a:t>smaller</a:t>
            </a:r>
            <a:r>
              <a:rPr lang="pl-PL" sz="2400" dirty="0">
                <a:solidFill>
                  <a:prstClr val="black"/>
                </a:solidFill>
                <a:latin typeface="Century Gothic"/>
              </a:rPr>
              <a:t> cel</a:t>
            </a:r>
          </a:p>
          <a:p>
            <a:pPr defTabSz="609585"/>
            <a:r>
              <a:rPr lang="pl-PL" sz="2400" b="1" dirty="0" err="1">
                <a:solidFill>
                  <a:prstClr val="black"/>
                </a:solidFill>
                <a:latin typeface="Century Gothic"/>
              </a:rPr>
              <a:t>Potential</a:t>
            </a:r>
            <a:r>
              <a:rPr lang="pl-PL" sz="2400" b="1" dirty="0">
                <a:solidFill>
                  <a:prstClr val="black"/>
                </a:solidFill>
                <a:latin typeface="Century Gothic"/>
              </a:rPr>
              <a:t>: </a:t>
            </a:r>
            <a:r>
              <a:rPr lang="pl-PL" sz="2400" b="1" dirty="0" err="1">
                <a:solidFill>
                  <a:prstClr val="black"/>
                </a:solidFill>
                <a:latin typeface="Century Gothic"/>
              </a:rPr>
              <a:t>all-glass</a:t>
            </a:r>
            <a:r>
              <a:rPr lang="pl-PL" sz="2400" b="1" dirty="0">
                <a:solidFill>
                  <a:prstClr val="black"/>
                </a:solidFill>
                <a:latin typeface="Century Gothic"/>
              </a:rPr>
              <a:t>/</a:t>
            </a:r>
            <a:r>
              <a:rPr lang="pl-PL" sz="2400" b="1" dirty="0" err="1">
                <a:solidFill>
                  <a:prstClr val="black"/>
                </a:solidFill>
                <a:latin typeface="Century Gothic"/>
              </a:rPr>
              <a:t>fiber</a:t>
            </a:r>
            <a:r>
              <a:rPr lang="pl-PL" sz="2400" b="1" dirty="0">
                <a:solidFill>
                  <a:prstClr val="black"/>
                </a:solidFill>
                <a:latin typeface="Century Gothic"/>
              </a:rPr>
              <a:t>/plastic </a:t>
            </a:r>
            <a:r>
              <a:rPr lang="pl-PL" sz="2400" b="1" dirty="0" err="1">
                <a:solidFill>
                  <a:prstClr val="black"/>
                </a:solidFill>
                <a:latin typeface="Century Gothic"/>
              </a:rPr>
              <a:t>microwave</a:t>
            </a:r>
            <a:r>
              <a:rPr lang="pl-PL" sz="2400" b="1" dirty="0">
                <a:solidFill>
                  <a:prstClr val="black"/>
                </a:solidFill>
                <a:latin typeface="Century Gothic"/>
              </a:rPr>
              <a:t> </a:t>
            </a:r>
            <a:r>
              <a:rPr lang="pl-PL" sz="2400" b="1" dirty="0" err="1">
                <a:solidFill>
                  <a:prstClr val="black"/>
                </a:solidFill>
                <a:latin typeface="Century Gothic"/>
              </a:rPr>
              <a:t>receiver</a:t>
            </a:r>
            <a:r>
              <a:rPr lang="pl-PL" sz="2400" b="1" dirty="0">
                <a:solidFill>
                  <a:prstClr val="black"/>
                </a:solidFill>
                <a:latin typeface="Century Gothic"/>
              </a:rPr>
              <a:t>, </a:t>
            </a:r>
            <a:r>
              <a:rPr lang="pl-PL" sz="2400" b="1" dirty="0" err="1">
                <a:solidFill>
                  <a:prstClr val="black"/>
                </a:solidFill>
                <a:latin typeface="Century Gothic"/>
              </a:rPr>
              <a:t>insensitive</a:t>
            </a:r>
            <a:r>
              <a:rPr lang="pl-PL" sz="2400" b="1" dirty="0">
                <a:solidFill>
                  <a:prstClr val="black"/>
                </a:solidFill>
                <a:latin typeface="Century Gothic"/>
              </a:rPr>
              <a:t> to EMI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10390DD-CDC8-B33E-43AC-F81628865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215" y="1032047"/>
            <a:ext cx="4904915" cy="1730861"/>
          </a:xfrm>
          <a:prstGeom prst="rect">
            <a:avLst/>
          </a:prstGeom>
        </p:spPr>
      </p:pic>
      <p:pic>
        <p:nvPicPr>
          <p:cNvPr id="8" name="Picture 2" descr="Cell Experiments">
            <a:extLst>
              <a:ext uri="{FF2B5EF4-FFF2-40B4-BE49-F238E27FC236}">
                <a16:creationId xmlns:a16="http://schemas.microsoft.com/office/drawing/2014/main" id="{44D8056C-9F3C-AE42-1175-30EF328A9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48" y="3519421"/>
            <a:ext cx="3971463" cy="216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0CCC5ED7-1918-A6B2-425D-6250ECDE01F6}"/>
              </a:ext>
            </a:extLst>
          </p:cNvPr>
          <p:cNvSpPr txBox="1"/>
          <p:nvPr/>
        </p:nvSpPr>
        <p:spPr>
          <a:xfrm>
            <a:off x="9706018" y="2806002"/>
            <a:ext cx="28894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pl-PL" sz="2400" b="1" dirty="0" err="1">
                <a:solidFill>
                  <a:prstClr val="black"/>
                </a:solidFill>
                <a:latin typeface="Century Gothic"/>
              </a:rPr>
              <a:t>Future</a:t>
            </a:r>
            <a:r>
              <a:rPr lang="pl-PL" sz="2400" b="1" dirty="0">
                <a:solidFill>
                  <a:prstClr val="black"/>
                </a:solidFill>
                <a:latin typeface="Century Gothic"/>
              </a:rPr>
              <a:t>: </a:t>
            </a:r>
            <a:r>
              <a:rPr lang="pl-PL" sz="2400" b="1" dirty="0" err="1">
                <a:solidFill>
                  <a:prstClr val="black"/>
                </a:solidFill>
                <a:latin typeface="Century Gothic"/>
              </a:rPr>
              <a:t>all-fiber</a:t>
            </a:r>
            <a:r>
              <a:rPr lang="pl-PL" sz="2400" b="1" dirty="0">
                <a:solidFill>
                  <a:prstClr val="black"/>
                </a:solidFill>
                <a:latin typeface="Century Gothic"/>
              </a:rPr>
              <a:t> laser system?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CB1A5AD5-E9ED-0C5F-529C-A635595ED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297" y="896277"/>
            <a:ext cx="4904915" cy="2197899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40A8FE9-F839-C693-96CC-3B9F74954E62}"/>
              </a:ext>
            </a:extLst>
          </p:cNvPr>
          <p:cNvSpPr txBox="1"/>
          <p:nvPr/>
        </p:nvSpPr>
        <p:spPr>
          <a:xfrm>
            <a:off x="818297" y="3094176"/>
            <a:ext cx="2050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Waveguided</a:t>
            </a:r>
            <a:r>
              <a:rPr lang="pl-PL" dirty="0"/>
              <a:t> </a:t>
            </a:r>
            <a:r>
              <a:rPr lang="pl-PL" dirty="0" err="1"/>
              <a:t>device</a:t>
            </a:r>
            <a:endParaRPr lang="pl-PL" dirty="0"/>
          </a:p>
        </p:txBody>
      </p:sp>
      <p:pic>
        <p:nvPicPr>
          <p:cNvPr id="12" name="Obraz 11" descr="Obraz zawierający w pomieszczeniu, podłoga&#10;&#10;Opis wygenerowany automatycznie">
            <a:extLst>
              <a:ext uri="{FF2B5EF4-FFF2-40B4-BE49-F238E27FC236}">
                <a16:creationId xmlns:a16="http://schemas.microsoft.com/office/drawing/2014/main" id="{D612EEC9-D9A7-7359-E4AE-7599DC2DF0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916" y="4278030"/>
            <a:ext cx="4904915" cy="144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6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/>
          <p:nvPr/>
        </p:nvSpPr>
        <p:spPr bwMode="auto">
          <a:xfrm>
            <a:off x="553918" y="313800"/>
            <a:ext cx="10572360" cy="914400"/>
          </a:xfrm>
          <a:prstGeom prst="rect">
            <a:avLst/>
          </a:prstGeom>
        </p:spPr>
        <p:txBody>
          <a:bodyPr/>
          <a:lstStyle>
            <a:lvl1pPr marL="0" indent="0" algn="l" defTabSz="914354">
              <a:spcBef>
                <a:spcPts val="0"/>
              </a:spcBef>
              <a:buNone/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cs typeface="Arial"/>
              </a:rPr>
              <a:t>Callibration of a chip source for automotive applications (TRA120)</a:t>
            </a:r>
            <a:endParaRPr kumimoji="0" sz="3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cs typeface="Arial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95846" y="1928387"/>
            <a:ext cx="5865051" cy="3843173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6620" y="1484768"/>
            <a:ext cx="6159534" cy="4395635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 bwMode="auto">
          <a:xfrm>
            <a:off x="1826536" y="6259945"/>
            <a:ext cx="9993110" cy="30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</a:rPr>
              <a:t>S. Borówka, W. Krokosz, M. Mazelanik, W. Wasilewski, M. Parniak,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</a:rPr>
              <a:t>Phys. Rev. Applied 22, 034067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65278C-577F-5564-3D08-C720CD192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Rydberg</a:t>
            </a:r>
            <a:r>
              <a:rPr lang="pl-PL" dirty="0"/>
              <a:t> </a:t>
            </a:r>
            <a:r>
              <a:rPr lang="pl-PL" dirty="0" err="1"/>
              <a:t>atoms</a:t>
            </a:r>
            <a:r>
              <a:rPr lang="pl-PL" dirty="0"/>
              <a:t> in </a:t>
            </a:r>
            <a:r>
              <a:rPr lang="pl-PL" dirty="0" err="1"/>
              <a:t>space</a:t>
            </a:r>
            <a:r>
              <a:rPr lang="pl-PL" dirty="0"/>
              <a:t>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7B52F8-E8A3-932B-6BBC-C5EDD1306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Obraz 3" descr="Obraz zawierający tekst, Ludzka twarz, człowiek, zrzut ekranu&#10;&#10;Opis wygenerowany automatycznie">
            <a:extLst>
              <a:ext uri="{FF2B5EF4-FFF2-40B4-BE49-F238E27FC236}">
                <a16:creationId xmlns:a16="http://schemas.microsoft.com/office/drawing/2014/main" id="{9F68A56A-8C3A-C6B5-809B-42BECF2B05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197" y="3955954"/>
            <a:ext cx="3656041" cy="2056523"/>
          </a:xfrm>
          <a:prstGeom prst="rect">
            <a:avLst/>
          </a:prstGeom>
        </p:spPr>
      </p:pic>
      <p:pic>
        <p:nvPicPr>
          <p:cNvPr id="5" name="Obraz 4" descr="Obraz zawierający Ludzka twarz, ubrania, osoba, człowiek&#10;&#10;Opis wygenerowany automatycznie">
            <a:extLst>
              <a:ext uri="{FF2B5EF4-FFF2-40B4-BE49-F238E27FC236}">
                <a16:creationId xmlns:a16="http://schemas.microsoft.com/office/drawing/2014/main" id="{1AF20F86-0332-9C66-01CD-6A2CC9A49A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1933" y="2357382"/>
            <a:ext cx="1836568" cy="1379446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245E3E0F-B5A5-6039-5BC1-B6CA0F96E98B}"/>
              </a:ext>
            </a:extLst>
          </p:cNvPr>
          <p:cNvSpPr txBox="1"/>
          <p:nvPr/>
        </p:nvSpPr>
        <p:spPr bwMode="auto">
          <a:xfrm>
            <a:off x="989703" y="1639669"/>
            <a:ext cx="4172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 err="1"/>
              <a:t>Rydberg</a:t>
            </a:r>
            <a:r>
              <a:rPr lang="pl-PL" dirty="0"/>
              <a:t> </a:t>
            </a:r>
            <a:r>
              <a:rPr lang="pl-PL" dirty="0" err="1"/>
              <a:t>Community</a:t>
            </a:r>
            <a:r>
              <a:rPr lang="pl-PL" dirty="0"/>
              <a:t> Workshop </a:t>
            </a:r>
            <a:r>
              <a:rPr lang="pl-PL" dirty="0" err="1"/>
              <a:t>at</a:t>
            </a:r>
            <a:r>
              <a:rPr lang="pl-PL" dirty="0"/>
              <a:t> ESA</a:t>
            </a:r>
          </a:p>
          <a:p>
            <a:pPr algn="ctr"/>
            <a:r>
              <a:rPr lang="pl-PL" dirty="0" err="1"/>
              <a:t>November</a:t>
            </a:r>
            <a:r>
              <a:rPr lang="pl-PL" dirty="0"/>
              <a:t> 2024</a:t>
            </a:r>
          </a:p>
        </p:txBody>
      </p:sp>
      <p:pic>
        <p:nvPicPr>
          <p:cNvPr id="7" name="Symbol zastępczy zawartości 3">
            <a:extLst>
              <a:ext uri="{FF2B5EF4-FFF2-40B4-BE49-F238E27FC236}">
                <a16:creationId xmlns:a16="http://schemas.microsoft.com/office/drawing/2014/main" id="{5570249F-DA7D-9D95-6C03-E370E225A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418571" y="1944455"/>
            <a:ext cx="6062322" cy="382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515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5E33F3-7D50-DAED-86AC-5FA3B8131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200" y="205740"/>
            <a:ext cx="7499551" cy="1160645"/>
          </a:xfrm>
        </p:spPr>
        <p:txBody>
          <a:bodyPr>
            <a:normAutofit fontScale="90000"/>
          </a:bodyPr>
          <a:lstStyle/>
          <a:p>
            <a:r>
              <a:rPr lang="pl-PL" dirty="0"/>
              <a:t>Sensor for the </a:t>
            </a:r>
            <a:r>
              <a:rPr lang="pl-PL" dirty="0" err="1"/>
              <a:t>European</a:t>
            </a:r>
            <a:r>
              <a:rPr lang="pl-PL" dirty="0"/>
              <a:t> Space </a:t>
            </a:r>
            <a:r>
              <a:rPr lang="pl-PL" dirty="0" err="1"/>
              <a:t>Agency</a:t>
            </a:r>
            <a:endParaRPr lang="pl-PL" dirty="0"/>
          </a:p>
        </p:txBody>
      </p:sp>
      <p:pic>
        <p:nvPicPr>
          <p:cNvPr id="5" name="Symbol zastępczy zawartości 4" descr="Obraz zawierający krąg, Grafika, logo, symbol&#10;&#10;Opis wygenerowany automatycznie">
            <a:extLst>
              <a:ext uri="{FF2B5EF4-FFF2-40B4-BE49-F238E27FC236}">
                <a16:creationId xmlns:a16="http://schemas.microsoft.com/office/drawing/2014/main" id="{9E292C90-684D-EEE8-8726-92ABE7AA71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653" y="205740"/>
            <a:ext cx="2402139" cy="2402139"/>
          </a:xfrm>
        </p:spPr>
      </p:pic>
      <p:pic>
        <p:nvPicPr>
          <p:cNvPr id="9" name="Obraz 8" descr="Obraz zawierający Czcionka, Grafika, projekt graficzny, logo&#10;&#10;Opis wygenerowany automatycznie">
            <a:extLst>
              <a:ext uri="{FF2B5EF4-FFF2-40B4-BE49-F238E27FC236}">
                <a16:creationId xmlns:a16="http://schemas.microsoft.com/office/drawing/2014/main" id="{5CDDFC62-648D-AC69-6637-FAF483942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4477" y="3022997"/>
            <a:ext cx="1401445" cy="516322"/>
          </a:xfrm>
          <a:prstGeom prst="rect">
            <a:avLst/>
          </a:prstGeom>
        </p:spPr>
      </p:pic>
      <p:pic>
        <p:nvPicPr>
          <p:cNvPr id="11" name="Obraz 10" descr="Obraz zawierający tekst, symbol, godło, Czcionka&#10;&#10;Opis wygenerowany automatycznie">
            <a:extLst>
              <a:ext uri="{FF2B5EF4-FFF2-40B4-BE49-F238E27FC236}">
                <a16:creationId xmlns:a16="http://schemas.microsoft.com/office/drawing/2014/main" id="{BDE27A44-9786-A63E-FFE3-60E7DD71A5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653" y="2779110"/>
            <a:ext cx="890453" cy="96555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DA6B2AB-37D0-BF97-1296-E548C61C2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200" y="1813560"/>
            <a:ext cx="8236656" cy="965550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420AAFE-E3F8-8241-2C2C-2B3A52643E19}"/>
              </a:ext>
            </a:extLst>
          </p:cNvPr>
          <p:cNvSpPr txBox="1"/>
          <p:nvPr/>
        </p:nvSpPr>
        <p:spPr>
          <a:xfrm>
            <a:off x="896304" y="3713738"/>
            <a:ext cx="824494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l-PL" dirty="0" err="1"/>
              <a:t>Prototype</a:t>
            </a:r>
            <a:r>
              <a:rPr lang="pl-PL" dirty="0"/>
              <a:t> </a:t>
            </a:r>
            <a:r>
              <a:rPr lang="pl-PL" dirty="0" err="1"/>
              <a:t>breadboard</a:t>
            </a:r>
            <a:r>
              <a:rPr lang="pl-PL" dirty="0"/>
              <a:t> development</a:t>
            </a:r>
          </a:p>
          <a:p>
            <a:pPr marL="285750" indent="-285750">
              <a:buFontTx/>
              <a:buChar char="-"/>
            </a:pPr>
            <a:r>
              <a:rPr lang="pl-PL" dirty="0"/>
              <a:t>600k€</a:t>
            </a:r>
          </a:p>
          <a:p>
            <a:pPr marL="285750" indent="-285750">
              <a:buFontTx/>
              <a:buChar char="-"/>
            </a:pPr>
            <a:r>
              <a:rPr lang="pl-PL" dirty="0"/>
              <a:t>1.5 </a:t>
            </a:r>
            <a:r>
              <a:rPr lang="pl-PL" dirty="0" err="1"/>
              <a:t>years</a:t>
            </a:r>
            <a:endParaRPr lang="pl-PL" dirty="0"/>
          </a:p>
          <a:p>
            <a:pPr marL="285750" indent="-285750">
              <a:buFontTx/>
              <a:buChar char="-"/>
            </a:pPr>
            <a:r>
              <a:rPr lang="pl-PL" dirty="0" err="1"/>
              <a:t>Main</a:t>
            </a:r>
            <a:r>
              <a:rPr lang="pl-PL" dirty="0"/>
              <a:t> </a:t>
            </a:r>
            <a:r>
              <a:rPr lang="pl-PL" dirty="0" err="1"/>
              <a:t>contractor</a:t>
            </a:r>
            <a:r>
              <a:rPr lang="pl-PL" dirty="0"/>
              <a:t>: UWRC – University of </a:t>
            </a:r>
            <a:r>
              <a:rPr lang="pl-PL" dirty="0" err="1"/>
              <a:t>Warsaw</a:t>
            </a:r>
            <a:r>
              <a:rPr lang="pl-PL" dirty="0"/>
              <a:t> </a:t>
            </a:r>
            <a:r>
              <a:rPr lang="pl-PL" dirty="0" err="1"/>
              <a:t>special</a:t>
            </a:r>
            <a:r>
              <a:rPr lang="pl-PL" dirty="0"/>
              <a:t> </a:t>
            </a:r>
            <a:r>
              <a:rPr lang="pl-PL" dirty="0" err="1"/>
              <a:t>purpose</a:t>
            </a:r>
            <a:r>
              <a:rPr lang="pl-PL" dirty="0"/>
              <a:t> </a:t>
            </a:r>
            <a:r>
              <a:rPr lang="pl-PL" dirty="0" err="1"/>
              <a:t>vehicle</a:t>
            </a:r>
            <a:r>
              <a:rPr lang="pl-PL" dirty="0"/>
              <a:t> </a:t>
            </a:r>
            <a:r>
              <a:rPr lang="pl-PL" dirty="0" err="1"/>
              <a:t>company</a:t>
            </a:r>
            <a:endParaRPr lang="pl-PL" dirty="0"/>
          </a:p>
          <a:p>
            <a:pPr marL="285750" indent="-285750">
              <a:buFontTx/>
              <a:buChar char="-"/>
            </a:pPr>
            <a:r>
              <a:rPr lang="pl-PL" dirty="0" err="1"/>
              <a:t>Industrial</a:t>
            </a:r>
            <a:r>
              <a:rPr lang="pl-PL" dirty="0"/>
              <a:t> partner: </a:t>
            </a:r>
            <a:r>
              <a:rPr lang="pl-PL" dirty="0" err="1"/>
              <a:t>Thales</a:t>
            </a:r>
            <a:r>
              <a:rPr lang="pl-PL" dirty="0"/>
              <a:t> </a:t>
            </a:r>
            <a:r>
              <a:rPr lang="pl-PL" dirty="0" err="1"/>
              <a:t>Allenia</a:t>
            </a:r>
            <a:r>
              <a:rPr lang="pl-PL" dirty="0"/>
              <a:t> Space Italia</a:t>
            </a:r>
          </a:p>
        </p:txBody>
      </p:sp>
      <p:pic>
        <p:nvPicPr>
          <p:cNvPr id="18" name="Obraz 17" descr="Obraz zawierający Czcionka, Grafika, projekt graficzny, zrzut ekranu&#10;&#10;Opis wygenerowany automatycznie">
            <a:extLst>
              <a:ext uri="{FF2B5EF4-FFF2-40B4-BE49-F238E27FC236}">
                <a16:creationId xmlns:a16="http://schemas.microsoft.com/office/drawing/2014/main" id="{1F19C8B8-4932-81B5-2F4E-235E7E4B40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533" y="4026938"/>
            <a:ext cx="1974378" cy="1036548"/>
          </a:xfrm>
          <a:prstGeom prst="rect">
            <a:avLst/>
          </a:prstGeom>
        </p:spPr>
      </p:pic>
      <p:pic>
        <p:nvPicPr>
          <p:cNvPr id="21" name="Obraz 20" descr="Obraz zawierający tekst, Grafika, sztuka, godło&#10;&#10;Opis wygenerowany automatycznie">
            <a:extLst>
              <a:ext uri="{FF2B5EF4-FFF2-40B4-BE49-F238E27FC236}">
                <a16:creationId xmlns:a16="http://schemas.microsoft.com/office/drawing/2014/main" id="{7EEA002E-22C9-D6B0-7B5E-B6BF2F9493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812" y="5086738"/>
            <a:ext cx="1607820" cy="16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6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621E9-D144-FDE0-5A1D-451333150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10591800" cy="1485900"/>
          </a:xfrm>
        </p:spPr>
        <p:txBody>
          <a:bodyPr/>
          <a:lstStyle/>
          <a:p>
            <a:r>
              <a:rPr lang="pl-PL" dirty="0" err="1"/>
              <a:t>Prototype</a:t>
            </a:r>
            <a:r>
              <a:rPr lang="pl-PL" dirty="0"/>
              <a:t> </a:t>
            </a:r>
            <a:r>
              <a:rPr lang="pl-PL" dirty="0" err="1"/>
              <a:t>Specifications</a:t>
            </a:r>
            <a:r>
              <a:rPr lang="pl-PL" dirty="0"/>
              <a:t> (TRL 3  -&gt; TRL 4)</a:t>
            </a:r>
          </a:p>
        </p:txBody>
      </p:sp>
      <p:pic>
        <p:nvPicPr>
          <p:cNvPr id="4" name="Picture">
            <a:extLst>
              <a:ext uri="{FF2B5EF4-FFF2-40B4-BE49-F238E27FC236}">
                <a16:creationId xmlns:a16="http://schemas.microsoft.com/office/drawing/2014/main" id="{1BA97806-305E-686B-4266-4BBA78CBA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9197"/>
          <a:stretch/>
        </p:blipFill>
        <p:spPr bwMode="auto">
          <a:xfrm>
            <a:off x="906871" y="1768928"/>
            <a:ext cx="5691958" cy="3581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EE1C373-107E-8B56-5744-60E51353C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573" y="1905172"/>
            <a:ext cx="5182956" cy="375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326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CFFDA8-F0A0-3117-1A61-C0C9210D7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5" y="123825"/>
            <a:ext cx="9601200" cy="1485900"/>
          </a:xfrm>
        </p:spPr>
        <p:txBody>
          <a:bodyPr/>
          <a:lstStyle/>
          <a:p>
            <a:r>
              <a:rPr lang="pl-PL" dirty="0" err="1"/>
              <a:t>Rydberg</a:t>
            </a:r>
            <a:r>
              <a:rPr lang="pl-PL" dirty="0"/>
              <a:t> (</a:t>
            </a:r>
            <a:r>
              <a:rPr lang="pl-PL" dirty="0" err="1"/>
              <a:t>passive</a:t>
            </a:r>
            <a:r>
              <a:rPr lang="pl-PL" dirty="0"/>
              <a:t>) </a:t>
            </a:r>
            <a:r>
              <a:rPr lang="pl-PL" dirty="0" err="1"/>
              <a:t>radars</a:t>
            </a:r>
            <a:endParaRPr lang="pl-PL" dirty="0"/>
          </a:p>
        </p:txBody>
      </p:sp>
      <p:pic>
        <p:nvPicPr>
          <p:cNvPr id="7" name="Obraz 6" descr="Obraz zawierający tekst, zrzut ekranu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6B02C557-C334-61FE-2468-F77419C86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736" y="964919"/>
            <a:ext cx="8735199" cy="526732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AD82F79A-5B38-36A0-1BA4-E1697B20462E}"/>
              </a:ext>
            </a:extLst>
          </p:cNvPr>
          <p:cNvSpPr txBox="1"/>
          <p:nvPr/>
        </p:nvSpPr>
        <p:spPr>
          <a:xfrm>
            <a:off x="9696450" y="646640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https://www.japcc.org/</a:t>
            </a:r>
          </a:p>
        </p:txBody>
      </p:sp>
    </p:spTree>
    <p:extLst>
      <p:ext uri="{BB962C8B-B14F-4D97-AF65-F5344CB8AC3E}">
        <p14:creationId xmlns:p14="http://schemas.microsoft.com/office/powerpoint/2010/main" val="758461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3A2617-A4EB-B2A5-C514-058B9B8B6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25879"/>
            <a:ext cx="9601200" cy="1485900"/>
          </a:xfrm>
        </p:spPr>
        <p:txBody>
          <a:bodyPr/>
          <a:lstStyle/>
          <a:p>
            <a:r>
              <a:rPr lang="pl-PL" dirty="0"/>
              <a:t>Application in Radiometry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6BCB2AEA-30BC-6FF2-07C9-A5DA65E4D1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870857" y="1581151"/>
            <a:ext cx="6040029" cy="4656364"/>
          </a:xfrm>
          <a:prstGeom prst="rect">
            <a:avLst/>
          </a:prstGeom>
        </p:spPr>
      </p:pic>
      <p:pic>
        <p:nvPicPr>
          <p:cNvPr id="5" name="Obraz 4" descr="Obraz zawierający zrzut ekranu, Ziemia, miejsce parkingowe/przestrzeń, planet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163B552-5ECA-2917-85BA-4B355C2F00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721" y="1839685"/>
            <a:ext cx="4827821" cy="2454947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231923B-EA59-AA14-8CAD-C99A7E753AE6}"/>
              </a:ext>
            </a:extLst>
          </p:cNvPr>
          <p:cNvSpPr txBox="1"/>
          <p:nvPr/>
        </p:nvSpPr>
        <p:spPr>
          <a:xfrm>
            <a:off x="8327572" y="4422538"/>
            <a:ext cx="2782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Cryosphere</a:t>
            </a:r>
            <a:r>
              <a:rPr lang="pl-PL" dirty="0"/>
              <a:t> </a:t>
            </a:r>
            <a:r>
              <a:rPr lang="pl-PL" dirty="0" err="1"/>
              <a:t>Rydberg</a:t>
            </a:r>
            <a:r>
              <a:rPr lang="pl-PL" dirty="0"/>
              <a:t> Radar</a:t>
            </a:r>
          </a:p>
          <a:p>
            <a:r>
              <a:rPr lang="pl-PL" dirty="0"/>
              <a:t>(</a:t>
            </a:r>
            <a:r>
              <a:rPr lang="pl-PL" dirty="0" err="1"/>
              <a:t>project</a:t>
            </a:r>
            <a:r>
              <a:rPr lang="pl-PL" dirty="0"/>
              <a:t> </a:t>
            </a:r>
            <a:r>
              <a:rPr lang="pl-PL" dirty="0" err="1"/>
              <a:t>at</a:t>
            </a:r>
            <a:r>
              <a:rPr lang="pl-PL" dirty="0"/>
              <a:t> NASA)</a:t>
            </a:r>
          </a:p>
        </p:txBody>
      </p:sp>
    </p:spTree>
    <p:extLst>
      <p:ext uri="{BB962C8B-B14F-4D97-AF65-F5344CB8AC3E}">
        <p14:creationId xmlns:p14="http://schemas.microsoft.com/office/powerpoint/2010/main" val="1307108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605C08-7196-C5C1-B0B3-C46A3FB72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247650"/>
            <a:ext cx="9601200" cy="1485900"/>
          </a:xfrm>
        </p:spPr>
        <p:txBody>
          <a:bodyPr/>
          <a:lstStyle/>
          <a:p>
            <a:r>
              <a:rPr lang="pl-PL" dirty="0" err="1"/>
              <a:t>Upcoming</a:t>
            </a:r>
            <a:r>
              <a:rPr lang="pl-PL" dirty="0"/>
              <a:t> </a:t>
            </a:r>
            <a:r>
              <a:rPr lang="pl-PL" dirty="0" err="1"/>
              <a:t>Rydberg</a:t>
            </a:r>
            <a:r>
              <a:rPr lang="pl-PL" dirty="0"/>
              <a:t> </a:t>
            </a:r>
            <a:r>
              <a:rPr lang="pl-PL" dirty="0" err="1"/>
              <a:t>whitepaper</a:t>
            </a:r>
            <a:endParaRPr lang="pl-PL" dirty="0"/>
          </a:p>
        </p:txBody>
      </p:sp>
      <p:pic>
        <p:nvPicPr>
          <p:cNvPr id="7" name="Symbol zastępczy zawartości 6" descr="Obraz zawierający mapa, tekst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08F349C-3542-EA91-3D67-374A1A061B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83" y="1115869"/>
            <a:ext cx="7215783" cy="5374255"/>
          </a:xfr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FBB1EBD5-A455-9ABA-A7CD-1F9EEE34F681}"/>
              </a:ext>
            </a:extLst>
          </p:cNvPr>
          <p:cNvSpPr txBox="1"/>
          <p:nvPr/>
        </p:nvSpPr>
        <p:spPr>
          <a:xfrm>
            <a:off x="6629400" y="3912161"/>
            <a:ext cx="1217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highlight>
                  <a:srgbClr val="C0C0C0"/>
                </a:highlight>
              </a:rPr>
              <a:t>UW/UWRC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9C19027-C302-A495-C398-7FADAD87E17F}"/>
              </a:ext>
            </a:extLst>
          </p:cNvPr>
          <p:cNvSpPr txBox="1"/>
          <p:nvPr/>
        </p:nvSpPr>
        <p:spPr>
          <a:xfrm>
            <a:off x="5129892" y="5304788"/>
            <a:ext cx="21932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>
                <a:highlight>
                  <a:srgbClr val="C0C0C0"/>
                </a:highlight>
              </a:rPr>
              <a:t>Thales</a:t>
            </a:r>
            <a:r>
              <a:rPr lang="pl-PL" dirty="0">
                <a:highlight>
                  <a:srgbClr val="C0C0C0"/>
                </a:highlight>
              </a:rPr>
              <a:t> </a:t>
            </a:r>
            <a:r>
              <a:rPr lang="pl-PL" dirty="0" err="1">
                <a:highlight>
                  <a:srgbClr val="C0C0C0"/>
                </a:highlight>
              </a:rPr>
              <a:t>Allenia</a:t>
            </a:r>
            <a:r>
              <a:rPr lang="pl-PL" dirty="0">
                <a:highlight>
                  <a:srgbClr val="C0C0C0"/>
                </a:highlight>
              </a:rPr>
              <a:t> Space</a:t>
            </a:r>
          </a:p>
          <a:p>
            <a:r>
              <a:rPr lang="pl-PL" dirty="0" err="1">
                <a:highlight>
                  <a:srgbClr val="C0C0C0"/>
                </a:highlight>
              </a:rPr>
              <a:t>Univ</a:t>
            </a:r>
            <a:r>
              <a:rPr lang="pl-PL" dirty="0">
                <a:highlight>
                  <a:srgbClr val="C0C0C0"/>
                </a:highlight>
              </a:rPr>
              <a:t>. of Bari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F987CAF-C6E8-E615-B3AC-01585918E5C6}"/>
              </a:ext>
            </a:extLst>
          </p:cNvPr>
          <p:cNvSpPr txBox="1"/>
          <p:nvPr/>
        </p:nvSpPr>
        <p:spPr>
          <a:xfrm>
            <a:off x="2523577" y="2127514"/>
            <a:ext cx="1699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highlight>
                  <a:srgbClr val="C0C0C0"/>
                </a:highlight>
              </a:rPr>
              <a:t>Quantum Valley</a:t>
            </a:r>
          </a:p>
          <a:p>
            <a:r>
              <a:rPr lang="pl-PL" dirty="0" err="1">
                <a:highlight>
                  <a:srgbClr val="C0C0C0"/>
                </a:highlight>
              </a:rPr>
              <a:t>Ideas</a:t>
            </a:r>
            <a:r>
              <a:rPr lang="pl-PL" dirty="0">
                <a:highlight>
                  <a:srgbClr val="C0C0C0"/>
                </a:highlight>
              </a:rPr>
              <a:t> Lab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D21F734-E73C-A9AC-2BA1-0FBFF3CF2F80}"/>
              </a:ext>
            </a:extLst>
          </p:cNvPr>
          <p:cNvSpPr txBox="1"/>
          <p:nvPr/>
        </p:nvSpPr>
        <p:spPr>
          <a:xfrm>
            <a:off x="3736718" y="3048752"/>
            <a:ext cx="1740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>
                <a:highlight>
                  <a:srgbClr val="C0C0C0"/>
                </a:highlight>
              </a:rPr>
              <a:t>Univ</a:t>
            </a:r>
            <a:r>
              <a:rPr lang="pl-PL" dirty="0">
                <a:highlight>
                  <a:srgbClr val="C0C0C0"/>
                </a:highlight>
              </a:rPr>
              <a:t>. of Durham</a:t>
            </a:r>
          </a:p>
          <a:p>
            <a:r>
              <a:rPr lang="pl-PL" dirty="0">
                <a:highlight>
                  <a:srgbClr val="C0C0C0"/>
                </a:highlight>
              </a:rPr>
              <a:t>British Telecom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8033455-5EE8-A735-9919-F6A943DB9A6A}"/>
              </a:ext>
            </a:extLst>
          </p:cNvPr>
          <p:cNvSpPr txBox="1"/>
          <p:nvPr/>
        </p:nvSpPr>
        <p:spPr>
          <a:xfrm>
            <a:off x="5200725" y="4348616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highlight>
                  <a:srgbClr val="C0C0C0"/>
                </a:highlight>
              </a:rPr>
              <a:t>CSEM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7618E3E-7641-512E-C1B4-34965FAE555D}"/>
              </a:ext>
            </a:extLst>
          </p:cNvPr>
          <p:cNvSpPr txBox="1"/>
          <p:nvPr/>
        </p:nvSpPr>
        <p:spPr>
          <a:xfrm>
            <a:off x="4169817" y="4640335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highlight>
                  <a:srgbClr val="C0C0C0"/>
                </a:highlight>
              </a:rPr>
              <a:t>ONERA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16985B9F-72A3-D2E5-8E86-36F67C5E3F7A}"/>
              </a:ext>
            </a:extLst>
          </p:cNvPr>
          <p:cNvSpPr txBox="1"/>
          <p:nvPr/>
        </p:nvSpPr>
        <p:spPr>
          <a:xfrm>
            <a:off x="4694721" y="361833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highlight>
                  <a:srgbClr val="C0C0C0"/>
                </a:highlight>
              </a:rPr>
              <a:t>ESA ESTEC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45957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8D0664-5CA1-99CD-1D32-BBAA8D6AE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about</a:t>
            </a:r>
            <a:r>
              <a:rPr lang="pl-PL" dirty="0"/>
              <a:t> Quantum Computing?</a:t>
            </a:r>
          </a:p>
        </p:txBody>
      </p:sp>
      <p:pic>
        <p:nvPicPr>
          <p:cNvPr id="5" name="Symbol zastępczy zawartości 4" descr="Obraz zawierający żyrandol, w pomieszczeniu, Oprawa sufitowa, sztu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C079CD71-5EDF-27D1-B456-A9417E2F76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834179"/>
            <a:ext cx="2685676" cy="3581400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C0A8F321-045B-6F14-78E4-F262B4DCFABD}"/>
              </a:ext>
            </a:extLst>
          </p:cNvPr>
          <p:cNvSpPr txBox="1"/>
          <p:nvPr/>
        </p:nvSpPr>
        <p:spPr>
          <a:xfrm>
            <a:off x="1172583" y="5525869"/>
            <a:ext cx="41990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just</a:t>
            </a:r>
            <a:r>
              <a:rPr lang="pl-PL" dirty="0"/>
              <a:t> a </a:t>
            </a:r>
            <a:r>
              <a:rPr lang="pl-PL" dirty="0" err="1"/>
              <a:t>very</a:t>
            </a:r>
            <a:r>
              <a:rPr lang="pl-PL" dirty="0"/>
              <a:t> </a:t>
            </a:r>
            <a:r>
              <a:rPr lang="pl-PL" dirty="0" err="1"/>
              <a:t>expensive</a:t>
            </a:r>
            <a:r>
              <a:rPr lang="pl-PL" dirty="0"/>
              <a:t> </a:t>
            </a:r>
            <a:r>
              <a:rPr lang="pl-PL" dirty="0" err="1"/>
              <a:t>refrigerator</a:t>
            </a:r>
            <a:r>
              <a:rPr lang="pl-PL" dirty="0"/>
              <a:t> ;)</a:t>
            </a:r>
          </a:p>
          <a:p>
            <a:r>
              <a:rPr lang="pl-PL" dirty="0"/>
              <a:t>Many kW </a:t>
            </a:r>
            <a:r>
              <a:rPr lang="pl-PL" dirty="0" err="1"/>
              <a:t>power</a:t>
            </a:r>
            <a:r>
              <a:rPr lang="pl-PL" dirty="0"/>
              <a:t> </a:t>
            </a:r>
            <a:r>
              <a:rPr lang="pl-PL" dirty="0" err="1"/>
              <a:t>consumption</a:t>
            </a:r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C530587-A5C0-443E-9A26-DBD7F99A4261}"/>
              </a:ext>
            </a:extLst>
          </p:cNvPr>
          <p:cNvSpPr txBox="1"/>
          <p:nvPr/>
        </p:nvSpPr>
        <p:spPr>
          <a:xfrm>
            <a:off x="7273962" y="1708697"/>
            <a:ext cx="4181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Our</a:t>
            </a:r>
            <a:r>
              <a:rPr lang="pl-PL" dirty="0"/>
              <a:t> </a:t>
            </a:r>
            <a:r>
              <a:rPr lang="pl-PL" dirty="0" err="1"/>
              <a:t>approach</a:t>
            </a:r>
            <a:r>
              <a:rPr lang="pl-PL" dirty="0"/>
              <a:t>: </a:t>
            </a:r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atoms</a:t>
            </a:r>
            <a:r>
              <a:rPr lang="pl-PL" dirty="0"/>
              <a:t>!</a:t>
            </a:r>
          </a:p>
          <a:p>
            <a:r>
              <a:rPr lang="pl-PL" dirty="0"/>
              <a:t>A </a:t>
            </a:r>
            <a:r>
              <a:rPr lang="pl-PL" dirty="0" err="1"/>
              <a:t>technology</a:t>
            </a:r>
            <a:r>
              <a:rPr lang="pl-PL" dirty="0"/>
              <a:t> we </a:t>
            </a:r>
            <a:r>
              <a:rPr lang="pl-PL" dirty="0" err="1"/>
              <a:t>use</a:t>
            </a:r>
            <a:r>
              <a:rPr lang="pl-PL" dirty="0"/>
              <a:t>, </a:t>
            </a:r>
            <a:r>
              <a:rPr lang="pl-PL" dirty="0" err="1"/>
              <a:t>develop</a:t>
            </a:r>
            <a:r>
              <a:rPr lang="pl-PL" dirty="0"/>
              <a:t> and </a:t>
            </a:r>
            <a:r>
              <a:rPr lang="pl-PL" dirty="0" err="1"/>
              <a:t>control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0BAF8915-B96A-A370-1534-069FAAA4A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962" y="2718123"/>
            <a:ext cx="4026402" cy="322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39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F477C30-EBFD-6586-3BD8-9375BEFFBF0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7791405" name="Title 1">
            <a:extLst>
              <a:ext uri="{FF2B5EF4-FFF2-40B4-BE49-F238E27FC236}">
                <a16:creationId xmlns:a16="http://schemas.microsoft.com/office/drawing/2014/main" id="{BD66B43C-DA75-7410-05A4-3BEA01E96E5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" y="182880"/>
            <a:ext cx="10572359" cy="9144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pl-PL" dirty="0" err="1"/>
              <a:t>Towards</a:t>
            </a:r>
            <a:r>
              <a:rPr lang="pl-PL" dirty="0"/>
              <a:t> quantum </a:t>
            </a:r>
            <a:r>
              <a:rPr lang="pl-PL" dirty="0" err="1"/>
              <a:t>computer</a:t>
            </a:r>
            <a:r>
              <a:rPr lang="pl-PL" dirty="0"/>
              <a:t> of </a:t>
            </a:r>
            <a:r>
              <a:rPr lang="pl-PL" dirty="0" err="1"/>
              <a:t>our</a:t>
            </a:r>
            <a:r>
              <a:rPr lang="pl-PL" dirty="0"/>
              <a:t> design</a:t>
            </a:r>
            <a:endParaRPr dirty="0"/>
          </a:p>
        </p:txBody>
      </p:sp>
      <p:pic>
        <p:nvPicPr>
          <p:cNvPr id="4" name="Obraz 3" descr="Obraz zawierający tekst, zrzut ekranu, diagram&#10;&#10;Opis wygenerowany automatycznie">
            <a:extLst>
              <a:ext uri="{FF2B5EF4-FFF2-40B4-BE49-F238E27FC236}">
                <a16:creationId xmlns:a16="http://schemas.microsoft.com/office/drawing/2014/main" id="{46913D7C-7700-86B0-44E0-4330A9E04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7" y="1612900"/>
            <a:ext cx="5125053" cy="323215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4B528F5-6681-C4E1-3C30-45DCA8ECBBFE}"/>
              </a:ext>
            </a:extLst>
          </p:cNvPr>
          <p:cNvSpPr txBox="1"/>
          <p:nvPr/>
        </p:nvSpPr>
        <p:spPr>
          <a:xfrm>
            <a:off x="211137" y="517593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cs typeface="Arial"/>
                <a:hlinkClick r:id="rId4"/>
              </a:rPr>
              <a:t>Nature Communications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cs typeface="Arial"/>
              </a:rPr>
              <a:t>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cs typeface="Arial"/>
              </a:rPr>
              <a:t>volume 8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cs typeface="Arial"/>
              </a:rPr>
              <a:t>,15813 (2017) </a:t>
            </a:r>
            <a:endParaRPr kumimoji="0" lang="pl-P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cs typeface="Arial"/>
            </a:endParaRPr>
          </a:p>
        </p:txBody>
      </p:sp>
      <p:pic>
        <p:nvPicPr>
          <p:cNvPr id="11" name="Obraz 10" descr="Obraz zawierający zrzut ekranu&#10;&#10;Opis wygenerowany automatycznie">
            <a:extLst>
              <a:ext uri="{FF2B5EF4-FFF2-40B4-BE49-F238E27FC236}">
                <a16:creationId xmlns:a16="http://schemas.microsoft.com/office/drawing/2014/main" id="{5635E5F9-D78A-31F3-D2FC-11E6E59CD6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850" y="1778383"/>
            <a:ext cx="6600000" cy="3066667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662583F-32FD-FEBD-0261-6D1775317858}"/>
              </a:ext>
            </a:extLst>
          </p:cNvPr>
          <p:cNvSpPr txBox="1"/>
          <p:nvPr/>
        </p:nvSpPr>
        <p:spPr>
          <a:xfrm>
            <a:off x="7105650" y="517593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cs typeface="Arial"/>
              </a:rPr>
              <a:t>https://atom-tweezers-io.org/news-archive/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253DE31-5B3A-A207-32FA-31A03651BFED}"/>
              </a:ext>
            </a:extLst>
          </p:cNvPr>
          <p:cNvSpPr txBox="1"/>
          <p:nvPr/>
        </p:nvSpPr>
        <p:spPr>
          <a:xfrm>
            <a:off x="211137" y="6028789"/>
            <a:ext cx="11163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Atom Computing, </a:t>
            </a:r>
            <a:r>
              <a:rPr lang="pl-PL" dirty="0" err="1"/>
              <a:t>Quera</a:t>
            </a:r>
            <a:r>
              <a:rPr lang="pl-PL" dirty="0"/>
              <a:t> (USA), </a:t>
            </a:r>
            <a:r>
              <a:rPr lang="pl-PL" dirty="0" err="1"/>
              <a:t>Pasqal</a:t>
            </a:r>
            <a:r>
              <a:rPr lang="pl-PL" dirty="0"/>
              <a:t> (France – </a:t>
            </a:r>
            <a:r>
              <a:rPr lang="pl-PL" dirty="0" err="1"/>
              <a:t>now</a:t>
            </a:r>
            <a:r>
              <a:rPr lang="pl-PL" dirty="0"/>
              <a:t> </a:t>
            </a:r>
            <a:r>
              <a:rPr lang="pl-PL" dirty="0" err="1"/>
              <a:t>our</a:t>
            </a:r>
            <a:r>
              <a:rPr lang="pl-PL" dirty="0"/>
              <a:t> </a:t>
            </a:r>
            <a:r>
              <a:rPr lang="pl-PL" dirty="0" err="1"/>
              <a:t>collaborators</a:t>
            </a:r>
            <a:r>
              <a:rPr lang="pl-PL" dirty="0"/>
              <a:t> in a Q-PLANET JU Chips </a:t>
            </a:r>
            <a:r>
              <a:rPr lang="pl-PL" dirty="0" err="1"/>
              <a:t>action</a:t>
            </a:r>
            <a:r>
              <a:rPr lang="pl-P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3839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5C575C-054B-EBA6-D91E-208D5A6EE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General </a:t>
            </a:r>
            <a:r>
              <a:rPr lang="pl-PL" dirty="0" err="1"/>
              <a:t>architecture</a:t>
            </a:r>
            <a:endParaRPr lang="pl-PL" dirty="0"/>
          </a:p>
        </p:txBody>
      </p:sp>
      <p:pic>
        <p:nvPicPr>
          <p:cNvPr id="5" name="Symbol zastępczy zawartości 4" descr="Obraz zawierający tekst, zrzut ekranu, Czcionka, diagram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8080155-96C1-2403-D4DF-0BC9D5AC69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1003" y="1598613"/>
            <a:ext cx="8896292" cy="420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98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2325648" name="Google Shape;385;p53"/>
          <p:cNvSpPr/>
          <p:nvPr/>
        </p:nvSpPr>
        <p:spPr bwMode="auto">
          <a:xfrm>
            <a:off x="611871" y="0"/>
            <a:ext cx="10968253" cy="11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7431" rIns="0" bIns="0" anchor="ctr" anchorCtr="0">
            <a:noAutofit/>
          </a:bodyPr>
          <a:lstStyle/>
          <a:p>
            <a:pPr algn="ctr">
              <a:lnSpc>
                <a:spcPct val="93000"/>
              </a:lnSpc>
              <a:defRPr/>
            </a:pPr>
            <a:r>
              <a:rPr lang="pl-PL" sz="425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Our</a:t>
            </a:r>
            <a:r>
              <a:rPr lang="pl-PL" sz="425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pl-PL" sz="425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qubits</a:t>
            </a:r>
            <a:r>
              <a:rPr lang="pl-PL" sz="425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– </a:t>
            </a:r>
            <a:r>
              <a:rPr lang="pl-PL" sz="425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now</a:t>
            </a:r>
            <a:r>
              <a:rPr lang="pl-PL" sz="425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pl-PL" sz="425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operational</a:t>
            </a:r>
            <a:endParaRPr sz="4250" dirty="0">
              <a:latin typeface="Arial"/>
              <a:ea typeface="Arial"/>
              <a:cs typeface="Arial"/>
            </a:endParaRPr>
          </a:p>
        </p:txBody>
      </p:sp>
      <p:pic>
        <p:nvPicPr>
          <p:cNvPr id="1115109205" name="Obraz 111510920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19300" y="926973"/>
            <a:ext cx="6993829" cy="5366259"/>
          </a:xfrm>
          <a:prstGeom prst="rect">
            <a:avLst/>
          </a:prstGeom>
        </p:spPr>
      </p:pic>
      <p:grpSp>
        <p:nvGrpSpPr>
          <p:cNvPr id="621547178" name="Grupa 1"/>
          <p:cNvGrpSpPr/>
          <p:nvPr/>
        </p:nvGrpSpPr>
        <p:grpSpPr bwMode="auto">
          <a:xfrm>
            <a:off x="4527132" y="2069860"/>
            <a:ext cx="1131529" cy="1798590"/>
            <a:chOff x="201179" y="1647288"/>
            <a:chExt cx="2766718" cy="4397760"/>
          </a:xfrm>
        </p:grpSpPr>
        <p:pic>
          <p:nvPicPr>
            <p:cNvPr id="11791788" name="Ink 4"/>
            <p:cNvPicPr/>
            <p:nvPr/>
          </p:nvPicPr>
          <p:blipFill>
            <a:blip r:embed="rId4"/>
            <a:stretch/>
          </p:blipFill>
          <p:spPr bwMode="auto">
            <a:xfrm>
              <a:off x="787375" y="1918806"/>
              <a:ext cx="1385166" cy="33086"/>
            </a:xfrm>
            <a:prstGeom prst="rect">
              <a:avLst/>
            </a:prstGeom>
          </p:spPr>
        </p:pic>
        <p:pic>
          <p:nvPicPr>
            <p:cNvPr id="1550731735" name="Ink 5"/>
            <p:cNvPicPr/>
            <p:nvPr/>
          </p:nvPicPr>
          <p:blipFill>
            <a:blip r:embed="rId5"/>
            <a:stretch/>
          </p:blipFill>
          <p:spPr bwMode="auto">
            <a:xfrm>
              <a:off x="693775" y="2677947"/>
              <a:ext cx="1502289" cy="133835"/>
            </a:xfrm>
            <a:prstGeom prst="rect">
              <a:avLst/>
            </a:prstGeom>
          </p:spPr>
        </p:pic>
        <p:pic>
          <p:nvPicPr>
            <p:cNvPr id="161887454" name="Ink 6"/>
            <p:cNvPicPr/>
            <p:nvPr/>
          </p:nvPicPr>
          <p:blipFill>
            <a:blip r:embed="rId6"/>
            <a:stretch/>
          </p:blipFill>
          <p:spPr bwMode="auto">
            <a:xfrm>
              <a:off x="678897" y="4306637"/>
              <a:ext cx="1454283" cy="87177"/>
            </a:xfrm>
            <a:prstGeom prst="rect">
              <a:avLst/>
            </a:prstGeom>
          </p:spPr>
        </p:pic>
        <p:pic>
          <p:nvPicPr>
            <p:cNvPr id="1799272542" name="Ink 7"/>
            <p:cNvPicPr/>
            <p:nvPr/>
          </p:nvPicPr>
          <p:blipFill>
            <a:blip r:embed="rId7"/>
            <a:stretch/>
          </p:blipFill>
          <p:spPr bwMode="auto">
            <a:xfrm>
              <a:off x="654899" y="5785005"/>
              <a:ext cx="1443240" cy="118440"/>
            </a:xfrm>
            <a:prstGeom prst="rect">
              <a:avLst/>
            </a:prstGeom>
          </p:spPr>
        </p:pic>
        <p:grpSp>
          <p:nvGrpSpPr>
            <p:cNvPr id="1823296184" name="Group 19"/>
            <p:cNvGrpSpPr/>
            <p:nvPr/>
          </p:nvGrpSpPr>
          <p:grpSpPr bwMode="auto">
            <a:xfrm>
              <a:off x="1045499" y="2941848"/>
              <a:ext cx="1922400" cy="1287360"/>
              <a:chOff x="784125" y="2206386"/>
              <a:chExt cx="1441800" cy="965520"/>
            </a:xfrm>
          </p:grpSpPr>
          <p:pic>
            <p:nvPicPr>
              <p:cNvPr id="734618890" name="Ink 8"/>
              <p:cNvPicPr/>
              <p:nvPr/>
            </p:nvPicPr>
            <p:blipFill>
              <a:blip r:embed="rId8"/>
              <a:stretch/>
            </p:blipFill>
            <p:spPr bwMode="auto">
              <a:xfrm>
                <a:off x="832003" y="2301066"/>
                <a:ext cx="128520" cy="731877"/>
              </a:xfrm>
              <a:prstGeom prst="rect">
                <a:avLst/>
              </a:prstGeom>
            </p:spPr>
          </p:pic>
          <p:pic>
            <p:nvPicPr>
              <p:cNvPr id="736714418" name="Ink 9"/>
              <p:cNvPicPr/>
              <p:nvPr/>
            </p:nvPicPr>
            <p:blipFill>
              <a:blip r:embed="rId9"/>
              <a:stretch/>
            </p:blipFill>
            <p:spPr bwMode="auto">
              <a:xfrm>
                <a:off x="995805" y="2394306"/>
                <a:ext cx="37440" cy="599760"/>
              </a:xfrm>
              <a:prstGeom prst="rect">
                <a:avLst/>
              </a:prstGeom>
            </p:spPr>
          </p:pic>
          <p:pic>
            <p:nvPicPr>
              <p:cNvPr id="1715949572" name="Ink 10"/>
              <p:cNvPicPr/>
              <p:nvPr/>
            </p:nvPicPr>
            <p:blipFill>
              <a:blip r:embed="rId10"/>
              <a:stretch/>
            </p:blipFill>
            <p:spPr bwMode="auto">
              <a:xfrm>
                <a:off x="775125" y="2197386"/>
                <a:ext cx="267480" cy="183598"/>
              </a:xfrm>
              <a:prstGeom prst="rect">
                <a:avLst/>
              </a:prstGeom>
            </p:spPr>
          </p:pic>
          <p:pic>
            <p:nvPicPr>
              <p:cNvPr id="911821755" name="Ink 11"/>
              <p:cNvPicPr/>
              <p:nvPr/>
            </p:nvPicPr>
            <p:blipFill>
              <a:blip r:embed="rId11"/>
              <a:stretch/>
            </p:blipFill>
            <p:spPr bwMode="auto">
              <a:xfrm>
                <a:off x="898965" y="2997306"/>
                <a:ext cx="160200" cy="183598"/>
              </a:xfrm>
              <a:prstGeom prst="rect">
                <a:avLst/>
              </a:prstGeom>
            </p:spPr>
          </p:pic>
          <p:pic>
            <p:nvPicPr>
              <p:cNvPr id="769952967" name="Ink 12"/>
              <p:cNvPicPr/>
              <p:nvPr/>
            </p:nvPicPr>
            <p:blipFill>
              <a:blip r:embed="rId12"/>
              <a:stretch/>
            </p:blipFill>
            <p:spPr bwMode="auto">
              <a:xfrm>
                <a:off x="1194165" y="2582226"/>
                <a:ext cx="244800" cy="190800"/>
              </a:xfrm>
              <a:prstGeom prst="rect">
                <a:avLst/>
              </a:prstGeom>
            </p:spPr>
          </p:pic>
          <p:pic>
            <p:nvPicPr>
              <p:cNvPr id="976132249" name="Ink 13"/>
              <p:cNvPicPr/>
              <p:nvPr/>
            </p:nvPicPr>
            <p:blipFill>
              <a:blip r:embed="rId13"/>
              <a:stretch/>
            </p:blipFill>
            <p:spPr bwMode="auto">
              <a:xfrm>
                <a:off x="1473883" y="2625064"/>
                <a:ext cx="133920" cy="136800"/>
              </a:xfrm>
              <a:prstGeom prst="rect">
                <a:avLst/>
              </a:prstGeom>
            </p:spPr>
          </p:pic>
          <p:pic>
            <p:nvPicPr>
              <p:cNvPr id="1885531580" name="Ink 14"/>
              <p:cNvPicPr/>
              <p:nvPr/>
            </p:nvPicPr>
            <p:blipFill>
              <a:blip r:embed="rId14"/>
              <a:stretch/>
            </p:blipFill>
            <p:spPr bwMode="auto">
              <a:xfrm>
                <a:off x="1629045" y="2625064"/>
                <a:ext cx="111960" cy="222120"/>
              </a:xfrm>
              <a:prstGeom prst="rect">
                <a:avLst/>
              </a:prstGeom>
            </p:spPr>
          </p:pic>
          <p:pic>
            <p:nvPicPr>
              <p:cNvPr id="2116658959" name="Ink 15"/>
              <p:cNvPicPr/>
              <p:nvPr/>
            </p:nvPicPr>
            <p:blipFill>
              <a:blip r:embed="rId15"/>
              <a:stretch/>
            </p:blipFill>
            <p:spPr bwMode="auto">
              <a:xfrm>
                <a:off x="1802205" y="2463786"/>
                <a:ext cx="30600" cy="298800"/>
              </a:xfrm>
              <a:prstGeom prst="rect">
                <a:avLst/>
              </a:prstGeom>
            </p:spPr>
          </p:pic>
          <p:pic>
            <p:nvPicPr>
              <p:cNvPr id="1413072510" name="Ink 16"/>
              <p:cNvPicPr/>
              <p:nvPr/>
            </p:nvPicPr>
            <p:blipFill>
              <a:blip r:embed="rId16"/>
              <a:stretch/>
            </p:blipFill>
            <p:spPr bwMode="auto">
              <a:xfrm>
                <a:off x="1864485" y="2501946"/>
                <a:ext cx="39600" cy="268560"/>
              </a:xfrm>
              <a:prstGeom prst="rect">
                <a:avLst/>
              </a:prstGeom>
            </p:spPr>
          </p:pic>
          <p:pic>
            <p:nvPicPr>
              <p:cNvPr id="2034754780" name="Ink 17"/>
              <p:cNvPicPr/>
              <p:nvPr/>
            </p:nvPicPr>
            <p:blipFill>
              <a:blip r:embed="rId17"/>
              <a:stretch/>
            </p:blipFill>
            <p:spPr bwMode="auto">
              <a:xfrm>
                <a:off x="1964565" y="2620746"/>
                <a:ext cx="131400" cy="173520"/>
              </a:xfrm>
              <a:prstGeom prst="rect">
                <a:avLst/>
              </a:prstGeom>
            </p:spPr>
          </p:pic>
          <p:pic>
            <p:nvPicPr>
              <p:cNvPr id="1161392452" name="Ink 18"/>
              <p:cNvPicPr/>
              <p:nvPr/>
            </p:nvPicPr>
            <p:blipFill>
              <a:blip r:embed="rId18"/>
              <a:stretch/>
            </p:blipFill>
            <p:spPr bwMode="auto">
              <a:xfrm>
                <a:off x="2144925" y="2661426"/>
                <a:ext cx="90000" cy="290520"/>
              </a:xfrm>
              <a:prstGeom prst="rect">
                <a:avLst/>
              </a:prstGeom>
            </p:spPr>
          </p:pic>
        </p:grpSp>
        <p:grpSp>
          <p:nvGrpSpPr>
            <p:cNvPr id="1781944101" name="Group 28"/>
            <p:cNvGrpSpPr/>
            <p:nvPr/>
          </p:nvGrpSpPr>
          <p:grpSpPr bwMode="auto">
            <a:xfrm>
              <a:off x="1201019" y="4656888"/>
              <a:ext cx="1257120" cy="956638"/>
              <a:chOff x="900765" y="3492666"/>
              <a:chExt cx="942840" cy="717480"/>
            </a:xfrm>
          </p:grpSpPr>
          <p:pic>
            <p:nvPicPr>
              <p:cNvPr id="700895552" name="Ink 20"/>
              <p:cNvPicPr/>
              <p:nvPr/>
            </p:nvPicPr>
            <p:blipFill>
              <a:blip r:embed="rId19"/>
              <a:stretch/>
            </p:blipFill>
            <p:spPr bwMode="auto">
              <a:xfrm>
                <a:off x="949725" y="3483666"/>
                <a:ext cx="35640" cy="662760"/>
              </a:xfrm>
              <a:prstGeom prst="rect">
                <a:avLst/>
              </a:prstGeom>
            </p:spPr>
          </p:pic>
          <p:pic>
            <p:nvPicPr>
              <p:cNvPr id="801433130" name="Ink 21"/>
              <p:cNvPicPr/>
              <p:nvPr/>
            </p:nvPicPr>
            <p:blipFill>
              <a:blip r:embed="rId20"/>
              <a:stretch/>
            </p:blipFill>
            <p:spPr bwMode="auto">
              <a:xfrm>
                <a:off x="923445" y="4102146"/>
                <a:ext cx="110520" cy="117000"/>
              </a:xfrm>
              <a:prstGeom prst="rect">
                <a:avLst/>
              </a:prstGeom>
            </p:spPr>
          </p:pic>
          <p:pic>
            <p:nvPicPr>
              <p:cNvPr id="2123193542" name="Ink 22"/>
              <p:cNvPicPr/>
              <p:nvPr/>
            </p:nvPicPr>
            <p:blipFill>
              <a:blip r:embed="rId21"/>
              <a:stretch/>
            </p:blipFill>
            <p:spPr bwMode="auto">
              <a:xfrm>
                <a:off x="891765" y="3490506"/>
                <a:ext cx="144717" cy="113400"/>
              </a:xfrm>
              <a:prstGeom prst="rect">
                <a:avLst/>
              </a:prstGeom>
            </p:spPr>
          </p:pic>
          <p:pic>
            <p:nvPicPr>
              <p:cNvPr id="1625864148" name="Ink 23"/>
              <p:cNvPicPr/>
              <p:nvPr/>
            </p:nvPicPr>
            <p:blipFill>
              <a:blip r:embed="rId22"/>
              <a:stretch/>
            </p:blipFill>
            <p:spPr bwMode="auto">
              <a:xfrm>
                <a:off x="1229445" y="3787866"/>
                <a:ext cx="114120" cy="281520"/>
              </a:xfrm>
              <a:prstGeom prst="rect">
                <a:avLst/>
              </a:prstGeom>
            </p:spPr>
          </p:pic>
          <p:pic>
            <p:nvPicPr>
              <p:cNvPr id="108835786" name="Ink 24"/>
              <p:cNvPicPr/>
              <p:nvPr/>
            </p:nvPicPr>
            <p:blipFill>
              <a:blip r:embed="rId23"/>
              <a:stretch/>
            </p:blipFill>
            <p:spPr bwMode="auto">
              <a:xfrm>
                <a:off x="1374165" y="3775983"/>
                <a:ext cx="127080" cy="159480"/>
              </a:xfrm>
              <a:prstGeom prst="rect">
                <a:avLst/>
              </a:prstGeom>
            </p:spPr>
          </p:pic>
          <p:pic>
            <p:nvPicPr>
              <p:cNvPr id="483390443" name="Ink 25"/>
              <p:cNvPicPr/>
              <p:nvPr/>
            </p:nvPicPr>
            <p:blipFill>
              <a:blip r:embed="rId24"/>
              <a:stretch/>
            </p:blipFill>
            <p:spPr bwMode="auto">
              <a:xfrm>
                <a:off x="1518883" y="3795786"/>
                <a:ext cx="89280" cy="142920"/>
              </a:xfrm>
              <a:prstGeom prst="rect">
                <a:avLst/>
              </a:prstGeom>
            </p:spPr>
          </p:pic>
          <p:pic>
            <p:nvPicPr>
              <p:cNvPr id="1172323591" name="Ink 26"/>
              <p:cNvPicPr/>
              <p:nvPr/>
            </p:nvPicPr>
            <p:blipFill>
              <a:blip r:embed="rId25"/>
              <a:stretch/>
            </p:blipFill>
            <p:spPr bwMode="auto">
              <a:xfrm>
                <a:off x="1655685" y="3678426"/>
                <a:ext cx="71640" cy="260280"/>
              </a:xfrm>
              <a:prstGeom prst="rect">
                <a:avLst/>
              </a:prstGeom>
            </p:spPr>
          </p:pic>
          <p:pic>
            <p:nvPicPr>
              <p:cNvPr id="544759261" name="Ink 27"/>
              <p:cNvPicPr/>
              <p:nvPr/>
            </p:nvPicPr>
            <p:blipFill>
              <a:blip r:embed="rId26"/>
              <a:stretch/>
            </p:blipFill>
            <p:spPr bwMode="auto">
              <a:xfrm>
                <a:off x="1732725" y="3792906"/>
                <a:ext cx="119520" cy="169560"/>
              </a:xfrm>
              <a:prstGeom prst="rect">
                <a:avLst/>
              </a:prstGeom>
            </p:spPr>
          </p:pic>
        </p:grpSp>
        <p:grpSp>
          <p:nvGrpSpPr>
            <p:cNvPr id="564886895" name="Group 35"/>
            <p:cNvGrpSpPr/>
            <p:nvPr/>
          </p:nvGrpSpPr>
          <p:grpSpPr bwMode="auto">
            <a:xfrm>
              <a:off x="989339" y="2066806"/>
              <a:ext cx="1015200" cy="550080"/>
              <a:chOff x="742003" y="1550106"/>
              <a:chExt cx="761400" cy="412560"/>
            </a:xfrm>
          </p:grpSpPr>
          <p:pic>
            <p:nvPicPr>
              <p:cNvPr id="1432474997" name="Ink 29"/>
              <p:cNvPicPr/>
              <p:nvPr/>
            </p:nvPicPr>
            <p:blipFill>
              <a:blip r:embed="rId27"/>
              <a:stretch/>
            </p:blipFill>
            <p:spPr bwMode="auto">
              <a:xfrm>
                <a:off x="784125" y="1649466"/>
                <a:ext cx="70560" cy="254160"/>
              </a:xfrm>
              <a:prstGeom prst="rect">
                <a:avLst/>
              </a:prstGeom>
            </p:spPr>
          </p:pic>
          <p:pic>
            <p:nvPicPr>
              <p:cNvPr id="1181753716" name="Ink 30"/>
              <p:cNvPicPr/>
              <p:nvPr/>
            </p:nvPicPr>
            <p:blipFill>
              <a:blip r:embed="rId28"/>
              <a:stretch/>
            </p:blipFill>
            <p:spPr bwMode="auto">
              <a:xfrm>
                <a:off x="915885" y="1646226"/>
                <a:ext cx="33840" cy="227880"/>
              </a:xfrm>
              <a:prstGeom prst="rect">
                <a:avLst/>
              </a:prstGeom>
            </p:spPr>
          </p:pic>
          <p:pic>
            <p:nvPicPr>
              <p:cNvPr id="190161457" name="Ink 31"/>
              <p:cNvPicPr/>
              <p:nvPr/>
            </p:nvPicPr>
            <p:blipFill>
              <a:blip r:embed="rId29"/>
              <a:stretch/>
            </p:blipFill>
            <p:spPr bwMode="auto">
              <a:xfrm>
                <a:off x="733003" y="1541466"/>
                <a:ext cx="293760" cy="129240"/>
              </a:xfrm>
              <a:prstGeom prst="rect">
                <a:avLst/>
              </a:prstGeom>
            </p:spPr>
          </p:pic>
          <p:pic>
            <p:nvPicPr>
              <p:cNvPr id="585904465" name="Ink 32"/>
              <p:cNvPicPr/>
              <p:nvPr/>
            </p:nvPicPr>
            <p:blipFill>
              <a:blip r:embed="rId30"/>
              <a:stretch/>
            </p:blipFill>
            <p:spPr bwMode="auto">
              <a:xfrm>
                <a:off x="796725" y="1830906"/>
                <a:ext cx="176760" cy="140400"/>
              </a:xfrm>
              <a:prstGeom prst="rect">
                <a:avLst/>
              </a:prstGeom>
            </p:spPr>
          </p:pic>
          <p:pic>
            <p:nvPicPr>
              <p:cNvPr id="269687930" name="Ink 33"/>
              <p:cNvPicPr/>
              <p:nvPr/>
            </p:nvPicPr>
            <p:blipFill>
              <a:blip r:embed="rId31"/>
              <a:stretch/>
            </p:blipFill>
            <p:spPr bwMode="auto">
              <a:xfrm>
                <a:off x="1113885" y="1657386"/>
                <a:ext cx="150480" cy="217800"/>
              </a:xfrm>
              <a:prstGeom prst="rect">
                <a:avLst/>
              </a:prstGeom>
            </p:spPr>
          </p:pic>
          <p:pic>
            <p:nvPicPr>
              <p:cNvPr id="1586298051" name="Ink 34"/>
              <p:cNvPicPr/>
              <p:nvPr/>
            </p:nvPicPr>
            <p:blipFill>
              <a:blip r:embed="rId32"/>
              <a:stretch/>
            </p:blipFill>
            <p:spPr bwMode="auto">
              <a:xfrm>
                <a:off x="1292805" y="1657746"/>
                <a:ext cx="219600" cy="191880"/>
              </a:xfrm>
              <a:prstGeom prst="rect">
                <a:avLst/>
              </a:prstGeom>
            </p:spPr>
          </p:pic>
        </p:grpSp>
        <p:grpSp>
          <p:nvGrpSpPr>
            <p:cNvPr id="19531946" name="Group 39"/>
            <p:cNvGrpSpPr/>
            <p:nvPr/>
          </p:nvGrpSpPr>
          <p:grpSpPr bwMode="auto">
            <a:xfrm>
              <a:off x="268380" y="5607288"/>
              <a:ext cx="406080" cy="437760"/>
              <a:chOff x="201285" y="4205466"/>
              <a:chExt cx="304560" cy="328318"/>
            </a:xfrm>
          </p:grpSpPr>
          <p:pic>
            <p:nvPicPr>
              <p:cNvPr id="1935383001" name="Ink 36"/>
              <p:cNvPicPr/>
              <p:nvPr/>
            </p:nvPicPr>
            <p:blipFill>
              <a:blip r:embed="rId33"/>
              <a:stretch/>
            </p:blipFill>
            <p:spPr bwMode="auto">
              <a:xfrm>
                <a:off x="192285" y="4241466"/>
                <a:ext cx="77400" cy="301318"/>
              </a:xfrm>
              <a:prstGeom prst="rect">
                <a:avLst/>
              </a:prstGeom>
            </p:spPr>
          </p:pic>
          <p:pic>
            <p:nvPicPr>
              <p:cNvPr id="478084686" name="Ink 37"/>
              <p:cNvPicPr/>
              <p:nvPr/>
            </p:nvPicPr>
            <p:blipFill>
              <a:blip r:embed="rId34"/>
              <a:stretch/>
            </p:blipFill>
            <p:spPr bwMode="auto">
              <a:xfrm>
                <a:off x="315765" y="4319586"/>
                <a:ext cx="134640" cy="220680"/>
              </a:xfrm>
              <a:prstGeom prst="rect">
                <a:avLst/>
              </a:prstGeom>
            </p:spPr>
          </p:pic>
          <p:pic>
            <p:nvPicPr>
              <p:cNvPr id="228649726" name="Ink 38"/>
              <p:cNvPicPr/>
              <p:nvPr/>
            </p:nvPicPr>
            <p:blipFill>
              <a:blip r:embed="rId35"/>
              <a:stretch/>
            </p:blipFill>
            <p:spPr bwMode="auto">
              <a:xfrm>
                <a:off x="372645" y="4196466"/>
                <a:ext cx="141840" cy="336240"/>
              </a:xfrm>
              <a:prstGeom prst="rect">
                <a:avLst/>
              </a:prstGeom>
            </p:spPr>
          </p:pic>
        </p:grpSp>
        <p:grpSp>
          <p:nvGrpSpPr>
            <p:cNvPr id="1720965170" name="Group 53"/>
            <p:cNvGrpSpPr/>
            <p:nvPr/>
          </p:nvGrpSpPr>
          <p:grpSpPr bwMode="auto">
            <a:xfrm>
              <a:off x="201179" y="4188888"/>
              <a:ext cx="422878" cy="369118"/>
              <a:chOff x="150885" y="3141666"/>
              <a:chExt cx="317160" cy="276840"/>
            </a:xfrm>
          </p:grpSpPr>
          <p:pic>
            <p:nvPicPr>
              <p:cNvPr id="386544564" name="Ink 40"/>
              <p:cNvPicPr/>
              <p:nvPr/>
            </p:nvPicPr>
            <p:blipFill>
              <a:blip r:embed="rId36"/>
              <a:stretch/>
            </p:blipFill>
            <p:spPr bwMode="auto">
              <a:xfrm>
                <a:off x="141885" y="3132666"/>
                <a:ext cx="41400" cy="277200"/>
              </a:xfrm>
              <a:prstGeom prst="rect">
                <a:avLst/>
              </a:prstGeom>
            </p:spPr>
          </p:pic>
          <p:pic>
            <p:nvPicPr>
              <p:cNvPr id="1889948933" name="Ink 41"/>
              <p:cNvPicPr/>
              <p:nvPr/>
            </p:nvPicPr>
            <p:blipFill>
              <a:blip r:embed="rId37"/>
              <a:stretch/>
            </p:blipFill>
            <p:spPr bwMode="auto">
              <a:xfrm>
                <a:off x="231165" y="3199626"/>
                <a:ext cx="96840" cy="205200"/>
              </a:xfrm>
              <a:prstGeom prst="rect">
                <a:avLst/>
              </a:prstGeom>
            </p:spPr>
          </p:pic>
          <p:pic>
            <p:nvPicPr>
              <p:cNvPr id="639476481" name="Ink 42"/>
              <p:cNvPicPr/>
              <p:nvPr/>
            </p:nvPicPr>
            <p:blipFill>
              <a:blip r:embed="rId38"/>
              <a:stretch/>
            </p:blipFill>
            <p:spPr bwMode="auto">
              <a:xfrm>
                <a:off x="326563" y="3143826"/>
                <a:ext cx="150120" cy="283320"/>
              </a:xfrm>
              <a:prstGeom prst="rect">
                <a:avLst/>
              </a:prstGeom>
            </p:spPr>
          </p:pic>
        </p:grpSp>
        <p:grpSp>
          <p:nvGrpSpPr>
            <p:cNvPr id="54378056" name="Group 52"/>
            <p:cNvGrpSpPr/>
            <p:nvPr/>
          </p:nvGrpSpPr>
          <p:grpSpPr bwMode="auto">
            <a:xfrm>
              <a:off x="202140" y="2525206"/>
              <a:ext cx="440158" cy="444960"/>
              <a:chOff x="151605" y="1893906"/>
              <a:chExt cx="330120" cy="333720"/>
            </a:xfrm>
          </p:grpSpPr>
          <p:pic>
            <p:nvPicPr>
              <p:cNvPr id="1102744901" name="Ink 43"/>
              <p:cNvPicPr/>
              <p:nvPr/>
            </p:nvPicPr>
            <p:blipFill>
              <a:blip r:embed="rId39"/>
              <a:stretch/>
            </p:blipFill>
            <p:spPr bwMode="auto">
              <a:xfrm>
                <a:off x="142965" y="1893546"/>
                <a:ext cx="45720" cy="279720"/>
              </a:xfrm>
              <a:prstGeom prst="rect">
                <a:avLst/>
              </a:prstGeom>
            </p:spPr>
          </p:pic>
          <p:pic>
            <p:nvPicPr>
              <p:cNvPr id="1519194594" name="Ink 44"/>
              <p:cNvPicPr/>
              <p:nvPr/>
            </p:nvPicPr>
            <p:blipFill>
              <a:blip r:embed="rId40"/>
              <a:stretch/>
            </p:blipFill>
            <p:spPr bwMode="auto">
              <a:xfrm>
                <a:off x="238365" y="1993626"/>
                <a:ext cx="137160" cy="131040"/>
              </a:xfrm>
              <a:prstGeom prst="rect">
                <a:avLst/>
              </a:prstGeom>
            </p:spPr>
          </p:pic>
          <p:pic>
            <p:nvPicPr>
              <p:cNvPr id="1416384183" name="Ink 45"/>
              <p:cNvPicPr/>
              <p:nvPr/>
            </p:nvPicPr>
            <p:blipFill>
              <a:blip r:embed="rId41"/>
              <a:stretch/>
            </p:blipFill>
            <p:spPr bwMode="auto">
              <a:xfrm>
                <a:off x="347445" y="2098746"/>
                <a:ext cx="61560" cy="137520"/>
              </a:xfrm>
              <a:prstGeom prst="rect">
                <a:avLst/>
              </a:prstGeom>
            </p:spPr>
          </p:pic>
          <p:pic>
            <p:nvPicPr>
              <p:cNvPr id="14261470" name="Ink 46"/>
              <p:cNvPicPr/>
              <p:nvPr/>
            </p:nvPicPr>
            <p:blipFill>
              <a:blip r:embed="rId42"/>
              <a:stretch/>
            </p:blipFill>
            <p:spPr bwMode="auto">
              <a:xfrm>
                <a:off x="348165" y="1885266"/>
                <a:ext cx="142560" cy="312480"/>
              </a:xfrm>
              <a:prstGeom prst="rect">
                <a:avLst/>
              </a:prstGeom>
            </p:spPr>
          </p:pic>
        </p:grpSp>
        <p:grpSp>
          <p:nvGrpSpPr>
            <p:cNvPr id="323723689" name="Group 51"/>
            <p:cNvGrpSpPr/>
            <p:nvPr/>
          </p:nvGrpSpPr>
          <p:grpSpPr bwMode="auto">
            <a:xfrm>
              <a:off x="231419" y="1647288"/>
              <a:ext cx="403200" cy="485758"/>
              <a:chOff x="173565" y="1235466"/>
              <a:chExt cx="302400" cy="364318"/>
            </a:xfrm>
          </p:grpSpPr>
          <p:pic>
            <p:nvPicPr>
              <p:cNvPr id="1777915219" name="Ink 47"/>
              <p:cNvPicPr/>
              <p:nvPr/>
            </p:nvPicPr>
            <p:blipFill>
              <a:blip r:embed="rId43"/>
              <a:stretch/>
            </p:blipFill>
            <p:spPr bwMode="auto">
              <a:xfrm>
                <a:off x="164565" y="1226466"/>
                <a:ext cx="35640" cy="369360"/>
              </a:xfrm>
              <a:prstGeom prst="rect">
                <a:avLst/>
              </a:prstGeom>
            </p:spPr>
          </p:pic>
          <p:pic>
            <p:nvPicPr>
              <p:cNvPr id="2062742016" name="Ink 48"/>
              <p:cNvPicPr/>
              <p:nvPr/>
            </p:nvPicPr>
            <p:blipFill>
              <a:blip r:embed="rId44"/>
              <a:stretch/>
            </p:blipFill>
            <p:spPr bwMode="auto">
              <a:xfrm>
                <a:off x="236925" y="1363986"/>
                <a:ext cx="149400" cy="196560"/>
              </a:xfrm>
              <a:prstGeom prst="rect">
                <a:avLst/>
              </a:prstGeom>
            </p:spPr>
          </p:pic>
          <p:pic>
            <p:nvPicPr>
              <p:cNvPr id="775067725" name="Ink 49"/>
              <p:cNvPicPr/>
              <p:nvPr/>
            </p:nvPicPr>
            <p:blipFill>
              <a:blip r:embed="rId45"/>
              <a:stretch/>
            </p:blipFill>
            <p:spPr bwMode="auto">
              <a:xfrm>
                <a:off x="324765" y="1498264"/>
                <a:ext cx="54360" cy="98280"/>
              </a:xfrm>
              <a:prstGeom prst="rect">
                <a:avLst/>
              </a:prstGeom>
            </p:spPr>
          </p:pic>
          <p:pic>
            <p:nvPicPr>
              <p:cNvPr id="2054353707" name="Ink 50"/>
              <p:cNvPicPr/>
              <p:nvPr/>
            </p:nvPicPr>
            <p:blipFill>
              <a:blip r:embed="rId46"/>
              <a:stretch/>
            </p:blipFill>
            <p:spPr bwMode="auto">
              <a:xfrm>
                <a:off x="385965" y="1255986"/>
                <a:ext cx="98640" cy="352800"/>
              </a:xfrm>
              <a:prstGeom prst="rect">
                <a:avLst/>
              </a:prstGeom>
            </p:spPr>
          </p:pic>
        </p:grpSp>
      </p:grpSp>
      <p:pic>
        <p:nvPicPr>
          <p:cNvPr id="3" name="Obraz 66">
            <a:extLst>
              <a:ext uri="{FF2B5EF4-FFF2-40B4-BE49-F238E27FC236}">
                <a16:creationId xmlns:a16="http://schemas.microsoft.com/office/drawing/2014/main" id="{5DDBEDE4-1B38-F6D2-4DC7-C6E1CAA5D143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/>
        </p:blipFill>
        <p:spPr bwMode="auto">
          <a:xfrm>
            <a:off x="7800335" y="3751646"/>
            <a:ext cx="3630417" cy="287551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6CA9D598-B2CB-765C-1472-4D29195BEEE3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/>
        </p:blipFill>
        <p:spPr bwMode="auto">
          <a:xfrm>
            <a:off x="7614857" y="1028465"/>
            <a:ext cx="3552746" cy="262875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58677491-C910-79B5-8CB8-D2E4CA520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620" y="138190"/>
            <a:ext cx="2576811" cy="1002092"/>
          </a:xfrm>
          <a:prstGeom prst="rect">
            <a:avLst/>
          </a:prstGeom>
        </p:spPr>
      </p:pic>
      <p:pic>
        <p:nvPicPr>
          <p:cNvPr id="8" name="Picture 18" descr="https://cent.uw.edu.pl/en/wp-content/uploads/sites/5/2023/03/QOT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47" y="18132"/>
            <a:ext cx="4510313" cy="127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ytuł 1">
            <a:extLst>
              <a:ext uri="{FF2B5EF4-FFF2-40B4-BE49-F238E27FC236}">
                <a16:creationId xmlns:a16="http://schemas.microsoft.com/office/drawing/2014/main" id="{C2AD0DE2-8E1D-0800-B390-C4FD34104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547" y="1253677"/>
            <a:ext cx="5018229" cy="604677"/>
          </a:xfrm>
        </p:spPr>
        <p:txBody>
          <a:bodyPr>
            <a:noAutofit/>
          </a:bodyPr>
          <a:lstStyle/>
          <a:p>
            <a:pPr algn="ctr"/>
            <a:r>
              <a:rPr lang="pl-PL" sz="4800" b="1" dirty="0" err="1"/>
              <a:t>Thank</a:t>
            </a:r>
            <a:r>
              <a:rPr lang="pl-PL" sz="4800" b="1" dirty="0"/>
              <a:t> </a:t>
            </a:r>
            <a:r>
              <a:rPr lang="pl-PL" sz="4800" b="1" dirty="0" err="1"/>
              <a:t>you</a:t>
            </a:r>
            <a:r>
              <a:rPr lang="pl-PL" sz="4800" b="1" dirty="0"/>
              <a:t/>
            </a:r>
            <a:br>
              <a:rPr lang="pl-PL" sz="4800" b="1" dirty="0"/>
            </a:br>
            <a:r>
              <a:rPr lang="pl-PL" sz="4800" b="1" dirty="0"/>
              <a:t>Dziękuję za uwagę</a:t>
            </a:r>
            <a:endParaRPr lang="en-US" sz="4800" b="1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9CB155D4-45B4-BA46-3A02-8D22767DE46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130346" y="3271560"/>
            <a:ext cx="4734430" cy="815705"/>
          </a:xfrm>
          <a:prstGeom prst="rect">
            <a:avLst/>
          </a:prstGeom>
          <a:ln w="0">
            <a:noFill/>
          </a:ln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263DECDD-87B3-8082-30BB-DA48623E1BDE}"/>
              </a:ext>
            </a:extLst>
          </p:cNvPr>
          <p:cNvSpPr/>
          <p:nvPr/>
        </p:nvSpPr>
        <p:spPr>
          <a:xfrm>
            <a:off x="2487255" y="4137542"/>
            <a:ext cx="2419167" cy="64633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wrap="square" numCol="1" spc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l-PL" sz="1800" b="0" strike="noStrike" spc="-1" dirty="0">
                <a:solidFill>
                  <a:srgbClr val="595959"/>
                </a:solidFill>
                <a:latin typeface="Century Gothic"/>
                <a:ea typeface="Century Gothic"/>
              </a:rPr>
              <a:t>FENG.02.01-IP.05-0017/23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99E705D8-7FF3-FD6E-EB6A-B2F6C7744532}"/>
              </a:ext>
            </a:extLst>
          </p:cNvPr>
          <p:cNvSpPr/>
          <p:nvPr/>
        </p:nvSpPr>
        <p:spPr>
          <a:xfrm>
            <a:off x="2771720" y="3001335"/>
            <a:ext cx="2419167" cy="3693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wrap="square" numCol="1" spc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l-PL" sz="1800" b="0" strike="noStrike" spc="-1" dirty="0">
                <a:solidFill>
                  <a:srgbClr val="595959"/>
                </a:solidFill>
                <a:latin typeface="Century Gothic"/>
                <a:ea typeface="Century Gothic"/>
              </a:rPr>
              <a:t>2024-2029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" name="Obraz 9" descr="Obraz zawierający Czcionka, Grafika, logo, tekst&#10;&#10;Opis wygenerowany automatycznie">
            <a:extLst>
              <a:ext uri="{FF2B5EF4-FFF2-40B4-BE49-F238E27FC236}">
                <a16:creationId xmlns:a16="http://schemas.microsoft.com/office/drawing/2014/main" id="{55702E04-87E5-6137-C7FA-560AD27355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190" y="138189"/>
            <a:ext cx="3237249" cy="1055625"/>
          </a:xfrm>
          <a:prstGeom prst="rect">
            <a:avLst/>
          </a:prstGeom>
        </p:spPr>
      </p:pic>
      <p:pic>
        <p:nvPicPr>
          <p:cNvPr id="5" name="Obraz 4" descr="Obraz zawierający ubrania, osoba, obuwie, Ludzka twarz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0414B9C-B238-703D-1248-1AC06A843A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980416" y="1346561"/>
            <a:ext cx="6072317" cy="404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71735"/>
      </p:ext>
    </p:extLst>
  </p:cSld>
  <p:clrMapOvr>
    <a:masterClrMapping/>
  </p:clrMapOvr>
</p:sld>
</file>

<file path=ppt/theme/theme1.xml><?xml version="1.0" encoding="utf-8"?>
<a:theme xmlns:a="http://schemas.openxmlformats.org/drawingml/2006/main" name="Przycinanie">
  <a:themeElements>
    <a:clrScheme name="Niestandardowy 1">
      <a:dk1>
        <a:sysClr val="windowText" lastClr="000000"/>
      </a:dk1>
      <a:lt1>
        <a:sysClr val="window" lastClr="FFFFFF"/>
      </a:lt1>
      <a:dk2>
        <a:srgbClr val="44546A"/>
      </a:dk2>
      <a:lt2>
        <a:srgbClr val="FFFF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rzycinani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zycinani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3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Arial"/>
        <a:cs typeface="Arial"/>
      </a:majorFont>
      <a:minorFont>
        <a:latin typeface="Century Gothic"/>
        <a:ea typeface="Arial"/>
        <a:cs typeface="Arial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30531</TotalTime>
  <Words>917</Words>
  <Application>Microsoft Office PowerPoint</Application>
  <PresentationFormat>Panoramiczny</PresentationFormat>
  <Paragraphs>124</Paragraphs>
  <Slides>27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27</vt:i4>
      </vt:variant>
    </vt:vector>
  </HeadingPairs>
  <TitlesOfParts>
    <vt:vector size="36" baseType="lpstr">
      <vt:lpstr>Arial</vt:lpstr>
      <vt:lpstr>Calibri</vt:lpstr>
      <vt:lpstr>Century Gothic</vt:lpstr>
      <vt:lpstr>Franklin Gothic Book</vt:lpstr>
      <vt:lpstr>Open Sans</vt:lpstr>
      <vt:lpstr>Wingdings 2</vt:lpstr>
      <vt:lpstr>Przycinanie</vt:lpstr>
      <vt:lpstr>1_Motyw pakietu Office</vt:lpstr>
      <vt:lpstr>Perception</vt:lpstr>
      <vt:lpstr>From atomic physics to quantum sensing in space</vt:lpstr>
      <vt:lpstr>Quantum Optical Technologies From atomic physics to quantum sensing in space</vt:lpstr>
      <vt:lpstr>Prezentacja programu PowerPoint</vt:lpstr>
      <vt:lpstr>Prezentacja programu PowerPoint</vt:lpstr>
      <vt:lpstr>Realistic quantum technologies @QOT</vt:lpstr>
      <vt:lpstr>The idea of QOT</vt:lpstr>
      <vt:lpstr>Prezentacja programu PowerPoint</vt:lpstr>
      <vt:lpstr>Prezentacja programu PowerPoint</vt:lpstr>
      <vt:lpstr>Prezentacja programu PowerPoint</vt:lpstr>
      <vt:lpstr>End goal: quantum networking with quantum transduction</vt:lpstr>
      <vt:lpstr>Microwave-to-optical conversion</vt:lpstr>
      <vt:lpstr>Photon counting and efficiency</vt:lpstr>
      <vt:lpstr>Photon statistics and tunability</vt:lpstr>
      <vt:lpstr>Next applications of our quantum transducer</vt:lpstr>
      <vt:lpstr>Towards practical devices: cells and waveguides</vt:lpstr>
      <vt:lpstr>Prezentacja programu PowerPoint</vt:lpstr>
      <vt:lpstr>Rydberg atoms in space?</vt:lpstr>
      <vt:lpstr>Sensor for the European Space Agency</vt:lpstr>
      <vt:lpstr>Prototype Specifications (TRL 3  -&gt; TRL 4)</vt:lpstr>
      <vt:lpstr>Rydberg (passive) radars</vt:lpstr>
      <vt:lpstr>Application in Radiometry</vt:lpstr>
      <vt:lpstr>Upcoming Rydberg whitepaper</vt:lpstr>
      <vt:lpstr>What about Quantum Computing?</vt:lpstr>
      <vt:lpstr>Towards quantum computer of our design</vt:lpstr>
      <vt:lpstr>General architecture</vt:lpstr>
      <vt:lpstr>Prezentacja programu PowerPoint</vt:lpstr>
      <vt:lpstr>Thank you 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lab</dc:creator>
  <cp:lastModifiedBy>Katarzyna Walczyk-Matuszyk</cp:lastModifiedBy>
  <cp:revision>188</cp:revision>
  <dcterms:created xsi:type="dcterms:W3CDTF">2019-06-08T15:12:46Z</dcterms:created>
  <dcterms:modified xsi:type="dcterms:W3CDTF">2025-05-26T13:05:15Z</dcterms:modified>
</cp:coreProperties>
</file>