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7" r:id="rId3"/>
    <p:sldId id="273" r:id="rId4"/>
    <p:sldId id="277" r:id="rId5"/>
    <p:sldId id="290" r:id="rId6"/>
    <p:sldId id="291" r:id="rId7"/>
    <p:sldId id="288" r:id="rId8"/>
    <p:sldId id="289" r:id="rId9"/>
    <p:sldId id="292" r:id="rId10"/>
    <p:sldId id="293" r:id="rId11"/>
    <p:sldId id="259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3"/>
  </p:normalViewPr>
  <p:slideViewPr>
    <p:cSldViewPr showGuides="1">
      <p:cViewPr varScale="1">
        <p:scale>
          <a:sx n="89" d="100"/>
          <a:sy n="89" d="100"/>
        </p:scale>
        <p:origin x="1123" y="77"/>
      </p:cViewPr>
      <p:guideLst>
        <p:guide orient="horz" pos="292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A0F9B-3A44-4864-89DE-985C0F9089A6}" type="datetimeFigureOut">
              <a:rPr lang="pl-PL" smtClean="0"/>
              <a:pPr/>
              <a:t>23.05.2025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BEB48-94AE-4B9F-B25F-BF98CF948CA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8397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Kliknij, aby edytować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pic>
        <p:nvPicPr>
          <p:cNvPr id="7" name="Picture 2" descr="F:\Iwona\Documents\!NCBJ\NOMATEN\NOMATEN_Logosy\nomaten_logo_MAJA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0067" y="-69871"/>
            <a:ext cx="2973932" cy="1060471"/>
          </a:xfrm>
          <a:prstGeom prst="rect">
            <a:avLst/>
          </a:prstGeom>
          <a:noFill/>
        </p:spPr>
      </p:pic>
      <p:pic>
        <p:nvPicPr>
          <p:cNvPr id="5" name="Picture 3" descr="F:\Iwona\Documents\!NCBJ\NOMATEN\NOMATEN_Logosy\flag_yellow_low.jpg">
            <a:extLst>
              <a:ext uri="{FF2B5EF4-FFF2-40B4-BE49-F238E27FC236}">
                <a16:creationId xmlns:a16="http://schemas.microsoft.com/office/drawing/2014/main" id="{D706DF00-C4FF-C444-B7E1-9B35D1E1E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2066"/>
            <a:ext cx="1413418" cy="944734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Picture 2" descr="F:\Iwona\Documents\!NCBJ\NOMATEN\NOMATEN_Logosy\nomaten_logo_MAJA.png"/>
          <p:cNvPicPr>
            <a:picLocks noChangeAspect="1" noChangeArrowheads="1"/>
          </p:cNvPicPr>
          <p:nvPr userDrawn="1"/>
        </p:nvPicPr>
        <p:blipFill>
          <a:blip r:embed="rId2"/>
          <a:srcRect l="4444" t="16054" r="20000" b="41069"/>
          <a:stretch>
            <a:fillRect/>
          </a:stretch>
        </p:blipFill>
        <p:spPr bwMode="auto">
          <a:xfrm>
            <a:off x="6553200" y="152400"/>
            <a:ext cx="2590800" cy="524282"/>
          </a:xfrm>
          <a:prstGeom prst="rect">
            <a:avLst/>
          </a:prstGeom>
          <a:noFill/>
        </p:spPr>
      </p:pic>
      <p:grpSp>
        <p:nvGrpSpPr>
          <p:cNvPr id="11" name="Grupa 10"/>
          <p:cNvGrpSpPr/>
          <p:nvPr userDrawn="1"/>
        </p:nvGrpSpPr>
        <p:grpSpPr>
          <a:xfrm>
            <a:off x="228600" y="6308079"/>
            <a:ext cx="5943600" cy="461665"/>
            <a:chOff x="76200" y="6396335"/>
            <a:chExt cx="5943600" cy="461665"/>
          </a:xfrm>
        </p:grpSpPr>
        <p:pic>
          <p:nvPicPr>
            <p:cNvPr id="12" name="Picture 3" descr="F:\Iwona\Documents\!NCBJ\NOMATEN\NOMATEN_Logosy\flag_yellow_low.jp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200" y="6423438"/>
              <a:ext cx="609600" cy="407459"/>
            </a:xfrm>
            <a:prstGeom prst="rect">
              <a:avLst/>
            </a:prstGeom>
            <a:noFill/>
          </p:spPr>
        </p:pic>
        <p:sp>
          <p:nvSpPr>
            <p:cNvPr id="13" name="Prostokąt 12"/>
            <p:cNvSpPr/>
            <p:nvPr userDrawn="1"/>
          </p:nvSpPr>
          <p:spPr>
            <a:xfrm>
              <a:off x="685800" y="6396335"/>
              <a:ext cx="5334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12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This project has received funding from the European Union’s Horizon 2020 research and innovation programme under grant agreement No </a:t>
              </a:r>
              <a:r>
                <a:rPr lang="pl-PL" sz="1200" dirty="0"/>
                <a:t>857470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9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96132"/>
            <a:ext cx="822960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Picture 2" descr="F:\Iwona\Documents\!NCBJ\NOMATEN\NOMATEN_Logosy\nomaten_logo_MAJA.png"/>
          <p:cNvPicPr>
            <a:picLocks noChangeAspect="1" noChangeArrowheads="1"/>
          </p:cNvPicPr>
          <p:nvPr userDrawn="1"/>
        </p:nvPicPr>
        <p:blipFill>
          <a:blip r:embed="rId2"/>
          <a:srcRect l="4444" t="16054" r="20000" b="41069"/>
          <a:stretch>
            <a:fillRect/>
          </a:stretch>
        </p:blipFill>
        <p:spPr bwMode="auto">
          <a:xfrm>
            <a:off x="6781800" y="152400"/>
            <a:ext cx="2362200" cy="478022"/>
          </a:xfrm>
          <a:prstGeom prst="rect">
            <a:avLst/>
          </a:prstGeom>
          <a:noFill/>
        </p:spPr>
      </p:pic>
      <p:grpSp>
        <p:nvGrpSpPr>
          <p:cNvPr id="9" name="Grupa 8">
            <a:extLst>
              <a:ext uri="{FF2B5EF4-FFF2-40B4-BE49-F238E27FC236}">
                <a16:creationId xmlns:a16="http://schemas.microsoft.com/office/drawing/2014/main" id="{FDA4EE90-9F27-BF4D-A4DD-605F07B1AE3A}"/>
              </a:ext>
            </a:extLst>
          </p:cNvPr>
          <p:cNvGrpSpPr/>
          <p:nvPr userDrawn="1"/>
        </p:nvGrpSpPr>
        <p:grpSpPr>
          <a:xfrm>
            <a:off x="228600" y="6308079"/>
            <a:ext cx="5943600" cy="461665"/>
            <a:chOff x="76200" y="6396335"/>
            <a:chExt cx="5943600" cy="461665"/>
          </a:xfrm>
        </p:grpSpPr>
        <p:pic>
          <p:nvPicPr>
            <p:cNvPr id="10" name="Picture 3" descr="F:\Iwona\Documents\!NCBJ\NOMATEN\NOMATEN_Logosy\flag_yellow_low.jpg">
              <a:extLst>
                <a:ext uri="{FF2B5EF4-FFF2-40B4-BE49-F238E27FC236}">
                  <a16:creationId xmlns:a16="http://schemas.microsoft.com/office/drawing/2014/main" id="{63209DDE-1BB8-CB45-8903-28F13FCDB7A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200" y="6423438"/>
              <a:ext cx="609600" cy="407459"/>
            </a:xfrm>
            <a:prstGeom prst="rect">
              <a:avLst/>
            </a:prstGeom>
            <a:noFill/>
          </p:spPr>
        </p:pic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074E57A5-5902-AB40-AA96-5BA0D49B0EDB}"/>
                </a:ext>
              </a:extLst>
            </p:cNvPr>
            <p:cNvSpPr/>
            <p:nvPr userDrawn="1"/>
          </p:nvSpPr>
          <p:spPr>
            <a:xfrm>
              <a:off x="685800" y="6396335"/>
              <a:ext cx="5334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12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This project has received funding from the European Union’s Horizon 2020 research and innovation programme under grant agreement No </a:t>
              </a:r>
              <a:r>
                <a:rPr lang="pl-PL" sz="1200" dirty="0"/>
                <a:t>857470</a:t>
              </a:r>
            </a:p>
          </p:txBody>
        </p:sp>
      </p:grpSp>
      <p:pic>
        <p:nvPicPr>
          <p:cNvPr id="11" name="Picture 3" descr="F:\Iwona\Documents\!NCBJ\NOMATEN\NOMATEN_Logosy\flag_yellow_low.jpg">
            <a:extLst>
              <a:ext uri="{FF2B5EF4-FFF2-40B4-BE49-F238E27FC236}">
                <a16:creationId xmlns:a16="http://schemas.microsoft.com/office/drawing/2014/main" id="{D706DF00-C4FF-C444-B7E1-9B35D1E1E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2066"/>
            <a:ext cx="990600" cy="66212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NOMATEN Kick-off Meeting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1E9EB-AB21-4ACC-9D81-59DD116F900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17.jpe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pl-PL" sz="3600" b="1" dirty="0"/>
              <a:t>NOMATEN: Centre of </a:t>
            </a:r>
            <a:r>
              <a:rPr lang="pl-PL" sz="3600" b="1" dirty="0" err="1"/>
              <a:t>Excellence</a:t>
            </a:r>
            <a:r>
              <a:rPr lang="pl-PL" sz="3600" b="1" dirty="0"/>
              <a:t> </a:t>
            </a:r>
            <a:r>
              <a:rPr lang="pl-PL" sz="3600" b="1" dirty="0" err="1"/>
              <a:t>in</a:t>
            </a:r>
            <a:r>
              <a:rPr lang="pl-PL" sz="3600" b="1" dirty="0"/>
              <a:t> </a:t>
            </a:r>
            <a:r>
              <a:rPr lang="pl-PL" sz="3600" b="1" dirty="0" err="1"/>
              <a:t>Multifunctional</a:t>
            </a:r>
            <a:r>
              <a:rPr lang="pl-PL" sz="3600" b="1" dirty="0"/>
              <a:t> Materials for Industrial and </a:t>
            </a:r>
            <a:r>
              <a:rPr lang="pl-PL" sz="3600" b="1" dirty="0" err="1"/>
              <a:t>Medical</a:t>
            </a:r>
            <a:r>
              <a:rPr lang="pl-PL" sz="3600" b="1" dirty="0"/>
              <a:t> </a:t>
            </a:r>
            <a:r>
              <a:rPr lang="pl-PL" sz="3600" b="1" dirty="0" err="1"/>
              <a:t>Applications</a:t>
            </a:r>
            <a:endParaRPr lang="pl-PL" sz="36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267200"/>
            <a:ext cx="6400800" cy="1066800"/>
          </a:xfrm>
        </p:spPr>
        <p:txBody>
          <a:bodyPr>
            <a:normAutofit/>
          </a:bodyPr>
          <a:lstStyle/>
          <a:p>
            <a:r>
              <a:rPr lang="pl-PL" sz="280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NOMATEN Project</a:t>
            </a:r>
            <a:endParaRPr lang="pl-PL" sz="28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sz="28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Jacek </a:t>
            </a:r>
            <a:r>
              <a:rPr lang="pl-PL" sz="280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Jagielski </a:t>
            </a:r>
            <a:endParaRPr lang="pl-PL" sz="28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80" y="5761577"/>
            <a:ext cx="1441857" cy="671685"/>
          </a:xfrm>
          <a:prstGeom prst="rect">
            <a:avLst/>
          </a:prstGeom>
        </p:spPr>
      </p:pic>
      <p:pic>
        <p:nvPicPr>
          <p:cNvPr id="11" name="Picture 2" descr="E:\AAA_NOMATEN_faza 2\Templaty\VTT_Logo_OnWhite_OrangeBlue_RGB_hire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3" b="22514"/>
          <a:stretch/>
        </p:blipFill>
        <p:spPr bwMode="auto">
          <a:xfrm>
            <a:off x="5332381" y="5754355"/>
            <a:ext cx="1700529" cy="68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AAA_NOMATEN_faza 2\Templaty\CEA-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381" y="5783265"/>
            <a:ext cx="765238" cy="62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Aims</a:t>
            </a:r>
            <a:endParaRPr lang="pl-PL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304801" y="1676400"/>
            <a:ext cx="8610600" cy="373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Lato-Regular"/>
              </a:rPr>
              <a:t>The overall aim of the </a:t>
            </a:r>
            <a:r>
              <a:rPr lang="pl-PL" sz="1600" dirty="0" smtClean="0">
                <a:latin typeface="Lato-Regular"/>
              </a:rPr>
              <a:t>NOMATEN </a:t>
            </a:r>
            <a:r>
              <a:rPr lang="en-US" sz="1600" dirty="0" smtClean="0">
                <a:latin typeface="Lato-Regular"/>
              </a:rPr>
              <a:t>project </a:t>
            </a:r>
            <a:r>
              <a:rPr lang="en-US" sz="1600" dirty="0">
                <a:latin typeface="Lato-Regular"/>
              </a:rPr>
              <a:t>is to </a:t>
            </a:r>
            <a:r>
              <a:rPr lang="pl-PL" sz="1600" dirty="0" err="1" smtClean="0">
                <a:latin typeface="Lato-Regular"/>
              </a:rPr>
              <a:t>create</a:t>
            </a:r>
            <a:r>
              <a:rPr lang="pl-PL" sz="1600" dirty="0" smtClean="0">
                <a:latin typeface="Lato-Regular"/>
              </a:rPr>
              <a:t> a </a:t>
            </a:r>
            <a:r>
              <a:rPr lang="en-US" sz="1600" dirty="0" smtClean="0">
                <a:latin typeface="Lato-Regular"/>
              </a:rPr>
              <a:t>Centre </a:t>
            </a:r>
            <a:r>
              <a:rPr lang="en-US" sz="1600" dirty="0">
                <a:latin typeface="Lato-Regular"/>
              </a:rPr>
              <a:t>of Excellence (</a:t>
            </a:r>
            <a:r>
              <a:rPr lang="en-US" sz="1600" dirty="0" err="1">
                <a:latin typeface="Lato-Regular"/>
              </a:rPr>
              <a:t>CoE</a:t>
            </a:r>
            <a:r>
              <a:rPr lang="en-US" sz="1600" dirty="0">
                <a:latin typeface="Lato-Regular"/>
              </a:rPr>
              <a:t>) in Multifunctional Materials for Industrial and Medical </a:t>
            </a:r>
            <a:r>
              <a:rPr lang="en-US" sz="1600" dirty="0" smtClean="0">
                <a:latin typeface="Lato-Regular"/>
              </a:rPr>
              <a:t>Applications</a:t>
            </a:r>
            <a:endParaRPr lang="pl-PL" sz="1600" dirty="0" smtClean="0">
              <a:latin typeface="Lato-Regular"/>
            </a:endParaRPr>
          </a:p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pl-PL" sz="1600" dirty="0" smtClean="0">
              <a:latin typeface="Lato-Regular"/>
            </a:endParaRPr>
          </a:p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Lato-Regular"/>
              </a:rPr>
              <a:t>The success and long-term sustainability of the NOMATEN </a:t>
            </a:r>
            <a:r>
              <a:rPr lang="en-US" sz="1600" dirty="0" err="1">
                <a:latin typeface="Lato-Regular"/>
              </a:rPr>
              <a:t>CoE</a:t>
            </a:r>
            <a:r>
              <a:rPr lang="en-US" sz="1600" dirty="0">
                <a:latin typeface="Lato-Regular"/>
              </a:rPr>
              <a:t> will be based on: </a:t>
            </a:r>
            <a:endParaRPr lang="pl-PL" sz="1600" dirty="0" smtClean="0">
              <a:latin typeface="Lato-Regular"/>
            </a:endParaRPr>
          </a:p>
          <a:p>
            <a:pPr marL="914400" lvl="1" indent="-4572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Lato-Regular"/>
              </a:rPr>
              <a:t>Strategic </a:t>
            </a:r>
            <a:r>
              <a:rPr lang="en-US" sz="1400" dirty="0">
                <a:latin typeface="Lato-Regular"/>
              </a:rPr>
              <a:t>Research and Innovation Agenda focused on two interdisciplinary topics: </a:t>
            </a:r>
            <a:endParaRPr lang="pl-PL" sz="1400" dirty="0" smtClean="0">
              <a:latin typeface="Lato-Regular"/>
            </a:endParaRPr>
          </a:p>
          <a:p>
            <a:pPr marL="892175" lvl="1">
              <a:spcBef>
                <a:spcPts val="800"/>
              </a:spcBef>
            </a:pPr>
            <a:r>
              <a:rPr lang="en-US" sz="1400" i="1" dirty="0" smtClean="0">
                <a:latin typeface="Lato-Regular"/>
              </a:rPr>
              <a:t>(</a:t>
            </a:r>
            <a:r>
              <a:rPr lang="en-US" sz="1400" i="1" dirty="0" err="1">
                <a:latin typeface="Lato-Regular"/>
              </a:rPr>
              <a:t>i</a:t>
            </a:r>
            <a:r>
              <a:rPr lang="en-US" sz="1400" i="1" dirty="0">
                <a:latin typeface="Lato-Regular"/>
              </a:rPr>
              <a:t>) </a:t>
            </a:r>
            <a:r>
              <a:rPr lang="en-US" sz="1400" b="1" i="1" dirty="0">
                <a:latin typeface="Lato-Regular"/>
              </a:rPr>
              <a:t>novel materials resistant to harsh environments </a:t>
            </a:r>
            <a:r>
              <a:rPr lang="en-US" sz="1400" i="1" dirty="0">
                <a:latin typeface="Lato-Regular"/>
              </a:rPr>
              <a:t>and </a:t>
            </a:r>
            <a:endParaRPr lang="pl-PL" sz="1400" i="1" dirty="0" smtClean="0">
              <a:latin typeface="Lato-Regular"/>
            </a:endParaRPr>
          </a:p>
          <a:p>
            <a:pPr marL="892175" lvl="1">
              <a:spcBef>
                <a:spcPts val="800"/>
              </a:spcBef>
            </a:pPr>
            <a:r>
              <a:rPr lang="en-US" sz="1400" i="1" dirty="0" smtClean="0">
                <a:latin typeface="Lato-Regular"/>
              </a:rPr>
              <a:t>(</a:t>
            </a:r>
            <a:r>
              <a:rPr lang="en-US" sz="1400" i="1" dirty="0">
                <a:latin typeface="Lato-Regular"/>
              </a:rPr>
              <a:t>ii) </a:t>
            </a:r>
            <a:r>
              <a:rPr lang="en-US" sz="1400" b="1" i="1" dirty="0">
                <a:latin typeface="Lato-Regular"/>
              </a:rPr>
              <a:t>novel radiopharmaceuticals for medical applications</a:t>
            </a:r>
            <a:r>
              <a:rPr lang="en-US" sz="1400" i="1" dirty="0">
                <a:latin typeface="Lato-Regular"/>
              </a:rPr>
              <a:t>, which both are aligned with the Smart Specialization of Poland and address strategic priorities of the EU. </a:t>
            </a:r>
            <a:endParaRPr lang="pl-PL" sz="1400" i="1" dirty="0" smtClean="0">
              <a:latin typeface="Lato-Regular"/>
            </a:endParaRPr>
          </a:p>
          <a:p>
            <a:pPr marL="914400" lvl="1" indent="-4572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Lato-Regular"/>
              </a:rPr>
              <a:t>Organization </a:t>
            </a:r>
            <a:r>
              <a:rPr lang="en-US" sz="1400" dirty="0">
                <a:latin typeface="Lato-Regular"/>
              </a:rPr>
              <a:t>structure positioning the </a:t>
            </a:r>
            <a:r>
              <a:rPr lang="en-US" sz="1400" dirty="0" err="1">
                <a:latin typeface="Lato-Regular"/>
              </a:rPr>
              <a:t>CoE</a:t>
            </a:r>
            <a:r>
              <a:rPr lang="en-US" sz="1400" dirty="0">
                <a:latin typeface="Lato-Regular"/>
              </a:rPr>
              <a:t> as a “game changing” research entity in Poland with truly international approach and innovative governance and management principles based on the best practices of international partners. </a:t>
            </a:r>
            <a:endParaRPr lang="pl-PL" sz="1400" dirty="0" smtClean="0">
              <a:latin typeface="Lato-Regular"/>
            </a:endParaRPr>
          </a:p>
          <a:p>
            <a:pPr marL="914400" lvl="1" indent="-4572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Lato-Regular"/>
              </a:rPr>
              <a:t>Customer-centric </a:t>
            </a:r>
            <a:r>
              <a:rPr lang="en-US" sz="1400" dirty="0">
                <a:latin typeface="Lato-Regular"/>
              </a:rPr>
              <a:t>business model making the </a:t>
            </a:r>
            <a:r>
              <a:rPr lang="en-US" sz="1400" dirty="0" err="1">
                <a:latin typeface="Lato-Regular"/>
              </a:rPr>
              <a:t>CoE</a:t>
            </a:r>
            <a:r>
              <a:rPr lang="en-US" sz="1400" dirty="0">
                <a:latin typeface="Lato-Regular"/>
              </a:rPr>
              <a:t> a focal point for collaboration between the research community, industry and government and ensuring its financial viability. </a:t>
            </a:r>
            <a:endParaRPr lang="pl-PL" sz="1400" dirty="0">
              <a:latin typeface="Lat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977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Aims</a:t>
            </a:r>
            <a:endParaRPr lang="pl-PL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3</a:t>
            </a:fld>
            <a:endParaRPr lang="pl-PL"/>
          </a:p>
        </p:txBody>
      </p:sp>
      <p:sp>
        <p:nvSpPr>
          <p:cNvPr id="5" name="Elipsa 4"/>
          <p:cNvSpPr/>
          <p:nvPr/>
        </p:nvSpPr>
        <p:spPr>
          <a:xfrm>
            <a:off x="2419080" y="2640431"/>
            <a:ext cx="1562415" cy="144175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 smtClean="0"/>
              <a:t>High </a:t>
            </a:r>
            <a:r>
              <a:rPr lang="pl-PL" sz="1200" dirty="0" err="1" smtClean="0"/>
              <a:t>Temperature</a:t>
            </a:r>
            <a:endParaRPr lang="pl-PL" sz="1200" dirty="0"/>
          </a:p>
        </p:txBody>
      </p:sp>
      <p:sp>
        <p:nvSpPr>
          <p:cNvPr id="6" name="Elipsa 5"/>
          <p:cNvSpPr/>
          <p:nvPr/>
        </p:nvSpPr>
        <p:spPr>
          <a:xfrm>
            <a:off x="5299950" y="2640431"/>
            <a:ext cx="1562415" cy="1441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 err="1" smtClean="0"/>
              <a:t>Irradiation</a:t>
            </a:r>
            <a:endParaRPr lang="pl-PL" sz="1200" dirty="0"/>
          </a:p>
        </p:txBody>
      </p:sp>
      <p:sp>
        <p:nvSpPr>
          <p:cNvPr id="7" name="Elipsa 6"/>
          <p:cNvSpPr/>
          <p:nvPr/>
        </p:nvSpPr>
        <p:spPr>
          <a:xfrm>
            <a:off x="3725703" y="4192752"/>
            <a:ext cx="1562415" cy="1441752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 err="1" smtClean="0"/>
              <a:t>Corrosion</a:t>
            </a:r>
            <a:endParaRPr lang="pl-PL" sz="1200" dirty="0"/>
          </a:p>
        </p:txBody>
      </p:sp>
      <p:sp>
        <p:nvSpPr>
          <p:cNvPr id="8" name="Prostokąt zaokrąglony 7"/>
          <p:cNvSpPr/>
          <p:nvPr/>
        </p:nvSpPr>
        <p:spPr>
          <a:xfrm rot="2927395">
            <a:off x="4382076" y="2136110"/>
            <a:ext cx="1835752" cy="396765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zaokrąglony 8"/>
          <p:cNvSpPr/>
          <p:nvPr/>
        </p:nvSpPr>
        <p:spPr>
          <a:xfrm rot="19139863">
            <a:off x="2953331" y="2184465"/>
            <a:ext cx="1680205" cy="3829974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z rogami ściętymi z jednej strony 9"/>
          <p:cNvSpPr/>
          <p:nvPr/>
        </p:nvSpPr>
        <p:spPr>
          <a:xfrm rot="10800000">
            <a:off x="2311392" y="2470490"/>
            <a:ext cx="4724398" cy="3271668"/>
          </a:xfrm>
          <a:prstGeom prst="snip2Same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831743" y="4133117"/>
            <a:ext cx="1478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 smtClean="0">
                <a:solidFill>
                  <a:srgbClr val="7030A0"/>
                </a:solidFill>
              </a:rPr>
              <a:t>Chemistry</a:t>
            </a:r>
            <a:endParaRPr lang="pl-PL" b="1" dirty="0" smtClean="0">
              <a:solidFill>
                <a:srgbClr val="7030A0"/>
              </a:solidFill>
            </a:endParaRPr>
          </a:p>
          <a:p>
            <a:r>
              <a:rPr lang="pl-PL" b="1" dirty="0" smtClean="0">
                <a:solidFill>
                  <a:srgbClr val="7030A0"/>
                </a:solidFill>
              </a:rPr>
              <a:t>Power</a:t>
            </a:r>
            <a:endParaRPr lang="pl-PL" b="1" dirty="0">
              <a:solidFill>
                <a:srgbClr val="7030A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20420" y="4410116"/>
            <a:ext cx="27298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 err="1" smtClean="0">
                <a:solidFill>
                  <a:schemeClr val="accent6">
                    <a:lumMod val="75000"/>
                  </a:schemeClr>
                </a:solidFill>
              </a:rPr>
              <a:t>Radiopharmaceuticals</a:t>
            </a:r>
            <a:endParaRPr lang="pl-PL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3894423" y="2147324"/>
            <a:ext cx="13684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>
                <a:solidFill>
                  <a:srgbClr val="00B050"/>
                </a:solidFill>
              </a:rPr>
              <a:t>Nuclear</a:t>
            </a:r>
            <a:r>
              <a:rPr lang="pl-PL" b="1" dirty="0" smtClean="0">
                <a:solidFill>
                  <a:srgbClr val="00B050"/>
                </a:solidFill>
              </a:rPr>
              <a:t> materials</a:t>
            </a:r>
            <a:endParaRPr lang="pl-P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Structure</a:t>
            </a:r>
            <a:endParaRPr lang="pl-PL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8" name="Prostokąt zaokrąglony 7"/>
          <p:cNvSpPr/>
          <p:nvPr/>
        </p:nvSpPr>
        <p:spPr>
          <a:xfrm>
            <a:off x="3041530" y="1600200"/>
            <a:ext cx="3096344" cy="9294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tx1"/>
                </a:solidFill>
              </a:rPr>
              <a:t>NOMATEN </a:t>
            </a:r>
          </a:p>
          <a:p>
            <a:pPr algn="ctr"/>
            <a:r>
              <a:rPr lang="pl-PL" b="1" dirty="0" smtClean="0">
                <a:solidFill>
                  <a:schemeClr val="tx1"/>
                </a:solidFill>
              </a:rPr>
              <a:t>Centre of Excellence</a:t>
            </a:r>
          </a:p>
          <a:p>
            <a:pPr algn="ctr"/>
            <a:r>
              <a:rPr lang="pl-PL" sz="1600" i="1" dirty="0" err="1" smtClean="0">
                <a:solidFill>
                  <a:schemeClr val="tx1"/>
                </a:solidFill>
              </a:rPr>
              <a:t>Director</a:t>
            </a:r>
            <a:r>
              <a:rPr lang="pl-PL" sz="1600" i="1" dirty="0" smtClean="0">
                <a:solidFill>
                  <a:schemeClr val="tx1"/>
                </a:solidFill>
              </a:rPr>
              <a:t>: prof. Łukasz Kurpaska</a:t>
            </a:r>
            <a:endParaRPr lang="pl-PL" sz="1600" i="1" dirty="0">
              <a:solidFill>
                <a:schemeClr val="tx1"/>
              </a:solidFill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1025306" y="2743200"/>
            <a:ext cx="3384376" cy="93857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tx1"/>
                </a:solidFill>
              </a:rPr>
              <a:t>NOMATEN </a:t>
            </a:r>
          </a:p>
          <a:p>
            <a:pPr algn="ctr"/>
            <a:r>
              <a:rPr lang="pl-PL" b="1" dirty="0" err="1" smtClean="0">
                <a:solidFill>
                  <a:schemeClr val="tx1"/>
                </a:solidFill>
              </a:rPr>
              <a:t>Support</a:t>
            </a:r>
            <a:r>
              <a:rPr lang="pl-PL" b="1" dirty="0" smtClean="0">
                <a:solidFill>
                  <a:schemeClr val="tx1"/>
                </a:solidFill>
              </a:rPr>
              <a:t> </a:t>
            </a:r>
            <a:r>
              <a:rPr lang="pl-PL" b="1" dirty="0" err="1" smtClean="0">
                <a:solidFill>
                  <a:schemeClr val="tx1"/>
                </a:solidFill>
              </a:rPr>
              <a:t>Projects</a:t>
            </a:r>
            <a:r>
              <a:rPr lang="pl-PL" b="1" dirty="0" smtClean="0">
                <a:solidFill>
                  <a:schemeClr val="tx1"/>
                </a:solidFill>
              </a:rPr>
              <a:t> (MAB+, MN)</a:t>
            </a:r>
          </a:p>
          <a:p>
            <a:pPr algn="ctr"/>
            <a:r>
              <a:rPr lang="pl-PL" sz="1600" i="1" dirty="0" err="1" smtClean="0">
                <a:solidFill>
                  <a:schemeClr val="tx1"/>
                </a:solidFill>
              </a:rPr>
              <a:t>Coordinator</a:t>
            </a:r>
            <a:r>
              <a:rPr lang="pl-PL" sz="1600" i="1" dirty="0" smtClean="0">
                <a:solidFill>
                  <a:schemeClr val="tx1"/>
                </a:solidFill>
              </a:rPr>
              <a:t>: prof. Łukasz Kurpaska</a:t>
            </a:r>
            <a:endParaRPr lang="pl-PL" sz="1600" i="1" dirty="0">
              <a:solidFill>
                <a:schemeClr val="tx1"/>
              </a:solidFill>
            </a:endParaRPr>
          </a:p>
        </p:txBody>
      </p:sp>
      <p:sp>
        <p:nvSpPr>
          <p:cNvPr id="10" name="Prostokąt zaokrąglony 9"/>
          <p:cNvSpPr/>
          <p:nvPr/>
        </p:nvSpPr>
        <p:spPr>
          <a:xfrm>
            <a:off x="5057754" y="2743200"/>
            <a:ext cx="3312368" cy="9385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tx1"/>
                </a:solidFill>
              </a:rPr>
              <a:t>NOMATEN </a:t>
            </a:r>
          </a:p>
          <a:p>
            <a:pPr algn="ctr"/>
            <a:r>
              <a:rPr lang="pl-PL" b="1" dirty="0" smtClean="0">
                <a:solidFill>
                  <a:schemeClr val="tx1"/>
                </a:solidFill>
              </a:rPr>
              <a:t>TEAMING Project</a:t>
            </a:r>
          </a:p>
          <a:p>
            <a:pPr algn="ctr"/>
            <a:r>
              <a:rPr lang="pl-PL" sz="1600" i="1" dirty="0" err="1" smtClean="0">
                <a:solidFill>
                  <a:schemeClr val="tx1"/>
                </a:solidFill>
              </a:rPr>
              <a:t>Coordinator</a:t>
            </a:r>
            <a:r>
              <a:rPr lang="pl-PL" sz="1600" i="1" dirty="0" smtClean="0">
                <a:solidFill>
                  <a:schemeClr val="tx1"/>
                </a:solidFill>
              </a:rPr>
              <a:t>: prof. Jacek Jagielski</a:t>
            </a:r>
            <a:endParaRPr lang="pl-PL" sz="1600" i="1" dirty="0">
              <a:solidFill>
                <a:schemeClr val="tx1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114254" y="2227989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i="1" dirty="0" smtClean="0">
                <a:solidFill>
                  <a:schemeClr val="tx1"/>
                </a:solidFill>
              </a:rPr>
              <a:t>Organization</a:t>
            </a:r>
            <a:endParaRPr lang="pl-PL" sz="1400" i="1" dirty="0">
              <a:solidFill>
                <a:schemeClr val="tx1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2674912" y="3695310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i="1" dirty="0" err="1" smtClean="0">
                <a:solidFill>
                  <a:schemeClr val="tx1"/>
                </a:solidFill>
              </a:rPr>
              <a:t>Research</a:t>
            </a:r>
            <a:r>
              <a:rPr lang="pl-PL" sz="1400" i="1" dirty="0" smtClean="0">
                <a:solidFill>
                  <a:schemeClr val="tx1"/>
                </a:solidFill>
              </a:rPr>
              <a:t> grant</a:t>
            </a:r>
            <a:endParaRPr lang="pl-PL" sz="1400" i="1" dirty="0">
              <a:solidFill>
                <a:schemeClr val="tx1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5604878" y="3681772"/>
            <a:ext cx="2765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i="1" dirty="0" err="1" smtClean="0">
                <a:solidFill>
                  <a:schemeClr val="tx1"/>
                </a:solidFill>
              </a:rPr>
              <a:t>Coordination</a:t>
            </a:r>
            <a:r>
              <a:rPr lang="pl-PL" sz="1400" i="1" dirty="0" smtClean="0">
                <a:solidFill>
                  <a:schemeClr val="tx1"/>
                </a:solidFill>
              </a:rPr>
              <a:t> and </a:t>
            </a:r>
            <a:r>
              <a:rPr lang="pl-PL" sz="1400" i="1" dirty="0" err="1" smtClean="0">
                <a:solidFill>
                  <a:schemeClr val="tx1"/>
                </a:solidFill>
              </a:rPr>
              <a:t>Support</a:t>
            </a:r>
            <a:r>
              <a:rPr lang="pl-PL" sz="1400" i="1" dirty="0" smtClean="0">
                <a:solidFill>
                  <a:schemeClr val="tx1"/>
                </a:solidFill>
              </a:rPr>
              <a:t> Action</a:t>
            </a:r>
            <a:endParaRPr lang="pl-PL" sz="1400" i="1" dirty="0">
              <a:solidFill>
                <a:schemeClr val="tx1"/>
              </a:solidFill>
            </a:endParaRPr>
          </a:p>
        </p:txBody>
      </p:sp>
      <p:sp>
        <p:nvSpPr>
          <p:cNvPr id="3" name="Elipsa 2"/>
          <p:cNvSpPr/>
          <p:nvPr/>
        </p:nvSpPr>
        <p:spPr>
          <a:xfrm>
            <a:off x="414368" y="1674083"/>
            <a:ext cx="1828800" cy="7816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ISC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5" name="Strzałka w prawo 4"/>
          <p:cNvSpPr/>
          <p:nvPr/>
        </p:nvSpPr>
        <p:spPr>
          <a:xfrm rot="10800000">
            <a:off x="2374594" y="1834574"/>
            <a:ext cx="381000" cy="25204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 w dół 5"/>
          <p:cNvSpPr/>
          <p:nvPr/>
        </p:nvSpPr>
        <p:spPr>
          <a:xfrm>
            <a:off x="5674543" y="4176374"/>
            <a:ext cx="228600" cy="60020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Elipsa 16"/>
          <p:cNvSpPr/>
          <p:nvPr/>
        </p:nvSpPr>
        <p:spPr>
          <a:xfrm>
            <a:off x="5019516" y="4841547"/>
            <a:ext cx="1485900" cy="65307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GA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20" name="Elipsa 19"/>
          <p:cNvSpPr/>
          <p:nvPr/>
        </p:nvSpPr>
        <p:spPr>
          <a:xfrm>
            <a:off x="7056717" y="4849874"/>
            <a:ext cx="1485900" cy="65307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PMB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18" name="Strzałka w prawo 17"/>
          <p:cNvSpPr/>
          <p:nvPr/>
        </p:nvSpPr>
        <p:spPr>
          <a:xfrm>
            <a:off x="2526994" y="1986974"/>
            <a:ext cx="381000" cy="25204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Strzałka w dół 20"/>
          <p:cNvSpPr/>
          <p:nvPr/>
        </p:nvSpPr>
        <p:spPr>
          <a:xfrm rot="10800000">
            <a:off x="5826942" y="3982897"/>
            <a:ext cx="228600" cy="60020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Strzałka w dół 23"/>
          <p:cNvSpPr/>
          <p:nvPr/>
        </p:nvSpPr>
        <p:spPr>
          <a:xfrm>
            <a:off x="7531489" y="4184701"/>
            <a:ext cx="228600" cy="60020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trzałka w dół 24"/>
          <p:cNvSpPr/>
          <p:nvPr/>
        </p:nvSpPr>
        <p:spPr>
          <a:xfrm rot="10800000">
            <a:off x="7683888" y="3991224"/>
            <a:ext cx="228600" cy="60020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Strzałka w dół 28"/>
          <p:cNvSpPr/>
          <p:nvPr/>
        </p:nvSpPr>
        <p:spPr>
          <a:xfrm>
            <a:off x="2264528" y="4088806"/>
            <a:ext cx="211174" cy="600203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Elipsa 16"/>
          <p:cNvSpPr/>
          <p:nvPr/>
        </p:nvSpPr>
        <p:spPr>
          <a:xfrm>
            <a:off x="1631643" y="4849874"/>
            <a:ext cx="1485900" cy="65307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ISC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1" name="Elipsa 19"/>
          <p:cNvSpPr/>
          <p:nvPr/>
        </p:nvSpPr>
        <p:spPr>
          <a:xfrm>
            <a:off x="7216558" y="1654397"/>
            <a:ext cx="1485900" cy="6530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SC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2" name="Strzałka w dół 31"/>
          <p:cNvSpPr/>
          <p:nvPr/>
        </p:nvSpPr>
        <p:spPr>
          <a:xfrm rot="10800000">
            <a:off x="2416927" y="3895328"/>
            <a:ext cx="211174" cy="600203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 w prawo 6"/>
          <p:cNvSpPr/>
          <p:nvPr/>
        </p:nvSpPr>
        <p:spPr>
          <a:xfrm>
            <a:off x="6647070" y="1716805"/>
            <a:ext cx="409647" cy="303751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Strzałka w prawo 25"/>
          <p:cNvSpPr/>
          <p:nvPr/>
        </p:nvSpPr>
        <p:spPr>
          <a:xfrm rot="10800000">
            <a:off x="6475090" y="1889361"/>
            <a:ext cx="409647" cy="303751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/>
          <p:cNvSpPr txBox="1"/>
          <p:nvPr/>
        </p:nvSpPr>
        <p:spPr>
          <a:xfrm>
            <a:off x="920847" y="5854840"/>
            <a:ext cx="714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NOMATEN </a:t>
            </a:r>
            <a:r>
              <a:rPr lang="pl-PL" b="1" dirty="0" err="1" smtClean="0">
                <a:solidFill>
                  <a:srgbClr val="FF0000"/>
                </a:solidFill>
              </a:rPr>
              <a:t>CoE</a:t>
            </a:r>
            <a:r>
              <a:rPr lang="pl-PL" b="1" dirty="0" smtClean="0">
                <a:solidFill>
                  <a:srgbClr val="FF0000"/>
                </a:solidFill>
              </a:rPr>
              <a:t> </a:t>
            </a:r>
            <a:r>
              <a:rPr lang="pl-PL" b="1" dirty="0" err="1" smtClean="0">
                <a:solidFill>
                  <a:srgbClr val="FF0000"/>
                </a:solidFill>
              </a:rPr>
              <a:t>is</a:t>
            </a:r>
            <a:r>
              <a:rPr lang="pl-PL" b="1" dirty="0" smtClean="0">
                <a:solidFill>
                  <a:srgbClr val="FF0000"/>
                </a:solidFill>
              </a:rPr>
              <a:t> </a:t>
            </a:r>
            <a:r>
              <a:rPr lang="pl-PL" b="1" dirty="0" err="1" smtClean="0">
                <a:solidFill>
                  <a:srgbClr val="FF0000"/>
                </a:solidFill>
              </a:rPr>
              <a:t>an</a:t>
            </a:r>
            <a:r>
              <a:rPr lang="pl-PL" b="1" dirty="0" smtClean="0">
                <a:solidFill>
                  <a:srgbClr val="FF0000"/>
                </a:solidFill>
              </a:rPr>
              <a:t> independent </a:t>
            </a:r>
            <a:r>
              <a:rPr lang="pl-PL" b="1" dirty="0" err="1" smtClean="0">
                <a:solidFill>
                  <a:srgbClr val="FF0000"/>
                </a:solidFill>
              </a:rPr>
              <a:t>Department</a:t>
            </a:r>
            <a:r>
              <a:rPr lang="pl-PL" b="1" dirty="0" smtClean="0">
                <a:solidFill>
                  <a:srgbClr val="FF0000"/>
                </a:solidFill>
              </a:rPr>
              <a:t> in </a:t>
            </a:r>
            <a:r>
              <a:rPr lang="pl-PL" b="1" dirty="0" err="1" smtClean="0">
                <a:solidFill>
                  <a:srgbClr val="FF0000"/>
                </a:solidFill>
              </a:rPr>
              <a:t>parent</a:t>
            </a:r>
            <a:r>
              <a:rPr lang="pl-PL" b="1" dirty="0" smtClean="0">
                <a:solidFill>
                  <a:srgbClr val="FF0000"/>
                </a:solidFill>
              </a:rPr>
              <a:t> </a:t>
            </a:r>
            <a:r>
              <a:rPr lang="pl-PL" b="1" dirty="0" err="1" smtClean="0">
                <a:solidFill>
                  <a:srgbClr val="FF0000"/>
                </a:solidFill>
              </a:rPr>
              <a:t>institution</a:t>
            </a:r>
            <a:r>
              <a:rPr lang="pl-PL" b="1" dirty="0" smtClean="0">
                <a:solidFill>
                  <a:srgbClr val="FF0000"/>
                </a:solidFill>
              </a:rPr>
              <a:t>, NCBJ</a:t>
            </a:r>
            <a:endParaRPr lang="pl-P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5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Current</a:t>
            </a:r>
            <a:r>
              <a:rPr lang="pl-PL" b="1" dirty="0" smtClean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status</a:t>
            </a:r>
            <a:endParaRPr lang="pl-PL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408476" y="1523761"/>
            <a:ext cx="46525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 smtClean="0"/>
              <a:t>Research</a:t>
            </a:r>
            <a:r>
              <a:rPr lang="pl-PL" sz="1600" dirty="0" smtClean="0"/>
              <a:t> </a:t>
            </a:r>
            <a:r>
              <a:rPr lang="pl-PL" sz="1600" dirty="0" err="1" smtClean="0"/>
              <a:t>Groups</a:t>
            </a:r>
            <a:r>
              <a:rPr lang="pl-PL" sz="1600" dirty="0" smtClean="0"/>
              <a:t>:</a:t>
            </a:r>
            <a:endParaRPr lang="pl-PL" sz="1600" dirty="0"/>
          </a:p>
          <a:p>
            <a:pPr marL="342900" indent="-342900">
              <a:buFont typeface="+mj-lt"/>
              <a:buAutoNum type="arabicPeriod"/>
            </a:pPr>
            <a:endParaRPr lang="pl-PL" sz="1600" dirty="0"/>
          </a:p>
          <a:p>
            <a:pPr marL="342900" indent="-342900">
              <a:buFont typeface="+mj-lt"/>
              <a:buAutoNum type="arabicPeriod"/>
            </a:pPr>
            <a:r>
              <a:rPr lang="pl-PL" sz="1600" b="1" dirty="0"/>
              <a:t>COMPLEXITY IN FUNCTIONAL MATERIALS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b="1" dirty="0"/>
              <a:t>FUNCTIONAL PROPERTIES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b="1" dirty="0"/>
              <a:t>MATERIALS CHARACTERIZATION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b="1" dirty="0"/>
              <a:t>MATERIALS STRUCTURE, INFORMATICS AND FUNCTION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b="1" dirty="0"/>
              <a:t>NOVEL RADIOPHARMACEUTICALS FOR MEDICAL PURPOSES</a:t>
            </a:r>
          </a:p>
          <a:p>
            <a:pPr marL="342900" indent="-342900">
              <a:buFont typeface="+mj-lt"/>
              <a:buAutoNum type="arabicPeriod"/>
            </a:pPr>
            <a:endParaRPr lang="pl-PL" sz="1600" dirty="0"/>
          </a:p>
        </p:txBody>
      </p:sp>
      <p:sp>
        <p:nvSpPr>
          <p:cNvPr id="10" name="Prostokąt 9"/>
          <p:cNvSpPr/>
          <p:nvPr/>
        </p:nvSpPr>
        <p:spPr>
          <a:xfrm>
            <a:off x="452816" y="4248762"/>
            <a:ext cx="450848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srgbClr val="0070C0"/>
                </a:solidFill>
              </a:rPr>
              <a:t>New </a:t>
            </a:r>
            <a:r>
              <a:rPr lang="pl-PL" sz="1600" dirty="0" err="1" smtClean="0">
                <a:solidFill>
                  <a:srgbClr val="0070C0"/>
                </a:solidFill>
              </a:rPr>
              <a:t>teams</a:t>
            </a:r>
            <a:r>
              <a:rPr lang="pl-PL" sz="1600" dirty="0" smtClean="0">
                <a:solidFill>
                  <a:srgbClr val="0070C0"/>
                </a:solidFill>
              </a:rPr>
              <a:t>:</a:t>
            </a:r>
            <a:endParaRPr lang="pl-PL" sz="1600" dirty="0">
              <a:solidFill>
                <a:srgbClr val="0070C0"/>
              </a:solidFill>
            </a:endParaRPr>
          </a:p>
          <a:p>
            <a:endParaRPr lang="pl-PL" dirty="0">
              <a:solidFill>
                <a:srgbClr val="0070C0"/>
              </a:solidFill>
            </a:endParaRPr>
          </a:p>
          <a:p>
            <a:r>
              <a:rPr lang="pl-PL" sz="1600" i="1" dirty="0">
                <a:solidFill>
                  <a:srgbClr val="0070C0"/>
                </a:solidFill>
              </a:rPr>
              <a:t>6. </a:t>
            </a:r>
            <a:r>
              <a:rPr lang="pl-PL" sz="1600" b="1" i="1" dirty="0">
                <a:solidFill>
                  <a:srgbClr val="0070C0"/>
                </a:solidFill>
              </a:rPr>
              <a:t>MARIA NEUTRON LABORATORY</a:t>
            </a:r>
          </a:p>
          <a:p>
            <a:r>
              <a:rPr lang="pl-PL" sz="1600" i="1" dirty="0">
                <a:solidFill>
                  <a:srgbClr val="0070C0"/>
                </a:solidFill>
              </a:rPr>
              <a:t>7. </a:t>
            </a:r>
            <a:r>
              <a:rPr lang="pl-PL" sz="1600" b="1" i="1" dirty="0" smtClean="0">
                <a:solidFill>
                  <a:srgbClr val="0070C0"/>
                </a:solidFill>
              </a:rPr>
              <a:t>AMORPHOUS METALS</a:t>
            </a:r>
          </a:p>
          <a:p>
            <a:r>
              <a:rPr lang="pl-PL" sz="1600" b="1" i="1" dirty="0" smtClean="0">
                <a:solidFill>
                  <a:srgbClr val="0070C0"/>
                </a:solidFill>
              </a:rPr>
              <a:t>8. HIGHLY EFFICIENT METALS</a:t>
            </a:r>
            <a:endParaRPr lang="pl-PL" sz="1600" b="1" i="1" dirty="0">
              <a:solidFill>
                <a:srgbClr val="0070C0"/>
              </a:solidFill>
            </a:endParaRPr>
          </a:p>
        </p:txBody>
      </p:sp>
      <p:pic>
        <p:nvPicPr>
          <p:cNvPr id="11" name="Obraz 1" descr="Obraz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1060" y="4248762"/>
            <a:ext cx="3725499" cy="2148870"/>
          </a:xfrm>
          <a:prstGeom prst="rect">
            <a:avLst/>
          </a:prstGeom>
          <a:ln w="25400">
            <a:miter lim="400000"/>
          </a:ln>
          <a:effectLst>
            <a:outerShdw dir="4680000" rotWithShape="0">
              <a:srgbClr val="000000">
                <a:alpha val="50000"/>
              </a:srgbClr>
            </a:outerShdw>
            <a:softEdge rad="152574"/>
          </a:effectLst>
        </p:spPr>
      </p:pic>
      <p:pic>
        <p:nvPicPr>
          <p:cNvPr id="12" name="Picture 2" descr="Ion Accelerators - Helmholtz-Zentrum Dresden-Rossendorf, HZDR">
            <a:extLst>
              <a:ext uri="{FF2B5EF4-FFF2-40B4-BE49-F238E27FC236}">
                <a16:creationId xmlns:a16="http://schemas.microsoft.com/office/drawing/2014/main" id="{EEF6F369-4DC4-5308-8396-B2AF94CBA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060" y="1664413"/>
            <a:ext cx="3674464" cy="2441207"/>
          </a:xfrm>
          <a:prstGeom prst="rect">
            <a:avLst/>
          </a:prstGeom>
          <a:noFill/>
          <a:effectLst>
            <a:softEdge rad="11227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A948C3F-20EE-8A5D-7C65-9DBA0F1B53AB}"/>
              </a:ext>
            </a:extLst>
          </p:cNvPr>
          <p:cNvSpPr txBox="1"/>
          <p:nvPr/>
        </p:nvSpPr>
        <p:spPr>
          <a:xfrm>
            <a:off x="5163492" y="1555875"/>
            <a:ext cx="190859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400" b="1" dirty="0" smtClean="0"/>
              <a:t>Big </a:t>
            </a:r>
            <a:r>
              <a:rPr lang="pl-PL" sz="1400" b="1" dirty="0" err="1" smtClean="0"/>
              <a:t>Infrastructure</a:t>
            </a:r>
            <a:r>
              <a:rPr lang="pl-PL" sz="1400" b="1" dirty="0" smtClean="0"/>
              <a:t> in EU</a:t>
            </a:r>
            <a:endParaRPr lang="pl-PL" sz="1400" b="1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4936DC8-A390-09DB-B247-414E5D8D6C2F}"/>
              </a:ext>
            </a:extLst>
          </p:cNvPr>
          <p:cNvSpPr txBox="1"/>
          <p:nvPr/>
        </p:nvSpPr>
        <p:spPr>
          <a:xfrm>
            <a:off x="5315035" y="4191000"/>
            <a:ext cx="221509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400" b="1" dirty="0" smtClean="0"/>
              <a:t>Big </a:t>
            </a:r>
            <a:r>
              <a:rPr lang="pl-PL" sz="1400" b="1" dirty="0" err="1" smtClean="0"/>
              <a:t>infrastructure</a:t>
            </a:r>
            <a:r>
              <a:rPr lang="pl-PL" sz="1400" b="1" dirty="0" smtClean="0"/>
              <a:t> in Poland</a:t>
            </a:r>
            <a:endParaRPr lang="pl-PL" sz="1400" b="1" dirty="0"/>
          </a:p>
        </p:txBody>
      </p:sp>
    </p:spTree>
    <p:extLst>
      <p:ext uri="{BB962C8B-B14F-4D97-AF65-F5344CB8AC3E}">
        <p14:creationId xmlns:p14="http://schemas.microsoft.com/office/powerpoint/2010/main" val="341666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Concept</a:t>
            </a:r>
            <a:endParaRPr lang="pl-PL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6</a:t>
            </a:fld>
            <a:endParaRPr lang="pl-PL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BAAA01E-8B8C-8999-414F-969CF7571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895" y="2543492"/>
            <a:ext cx="998946" cy="10711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0270D3C7-6920-662F-A08D-454EA5637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4009" y="2615447"/>
            <a:ext cx="1351501" cy="10811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7680E54E-4422-0B9A-C567-17A611A5E5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412" y="2313091"/>
            <a:ext cx="1335357" cy="1402451"/>
          </a:xfrm>
          <a:prstGeom prst="rect">
            <a:avLst/>
          </a:prstGeom>
        </p:spPr>
      </p:pic>
      <p:pic>
        <p:nvPicPr>
          <p:cNvPr id="18" name="Obraz 28">
            <a:extLst>
              <a:ext uri="{FF2B5EF4-FFF2-40B4-BE49-F238E27FC236}">
                <a16:creationId xmlns:a16="http://schemas.microsoft.com/office/drawing/2014/main" id="{0699EEEC-94E8-F589-FB64-2E8F6EE851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34516" y="2297577"/>
            <a:ext cx="657196" cy="566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3" descr="C:\MZ\Devices\Diffractometer\Foto\IMG_1720.JPG">
            <a:extLst>
              <a:ext uri="{FF2B5EF4-FFF2-40B4-BE49-F238E27FC236}">
                <a16:creationId xmlns:a16="http://schemas.microsoft.com/office/drawing/2014/main" id="{28BB2A9D-9CC9-A9EC-4733-C9F4C43B22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21177" y="2475802"/>
            <a:ext cx="930536" cy="1207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2" descr="C:\MZ\Devices\Diffractometer\Foto\IMG_1714.JPG">
            <a:extLst>
              <a:ext uri="{FF2B5EF4-FFF2-40B4-BE49-F238E27FC236}">
                <a16:creationId xmlns:a16="http://schemas.microsoft.com/office/drawing/2014/main" id="{F22B379A-EFE2-888E-DFD6-1C7BF3FEDF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40769" y="2135677"/>
            <a:ext cx="551037" cy="369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99162403-0924-4552-D78F-FEEBB0437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9455" y="2270665"/>
            <a:ext cx="491853" cy="4516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522B210C-E849-F762-61EC-EE6B1DD80415}"/>
              </a:ext>
            </a:extLst>
          </p:cNvPr>
          <p:cNvSpPr txBox="1"/>
          <p:nvPr/>
        </p:nvSpPr>
        <p:spPr>
          <a:xfrm>
            <a:off x="3276600" y="1783516"/>
            <a:ext cx="1063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/>
              <a:t>STRUCTURE</a:t>
            </a:r>
            <a:endParaRPr lang="en-US" sz="1400" b="1" dirty="0"/>
          </a:p>
        </p:txBody>
      </p:sp>
      <p:sp>
        <p:nvSpPr>
          <p:cNvPr id="26" name="Nawias klamrowy zamykający 25">
            <a:extLst>
              <a:ext uri="{FF2B5EF4-FFF2-40B4-BE49-F238E27FC236}">
                <a16:creationId xmlns:a16="http://schemas.microsoft.com/office/drawing/2014/main" id="{704D25BF-0E3A-8138-AD35-AA9BFCF7FA75}"/>
              </a:ext>
            </a:extLst>
          </p:cNvPr>
          <p:cNvSpPr/>
          <p:nvPr/>
        </p:nvSpPr>
        <p:spPr>
          <a:xfrm rot="5400000">
            <a:off x="4533978" y="965168"/>
            <a:ext cx="390870" cy="7163081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C64EFD76-FFD9-9094-2F8D-8D2478E66B35}"/>
              </a:ext>
            </a:extLst>
          </p:cNvPr>
          <p:cNvSpPr txBox="1"/>
          <p:nvPr/>
        </p:nvSpPr>
        <p:spPr>
          <a:xfrm>
            <a:off x="1252343" y="4902456"/>
            <a:ext cx="712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Spec</a:t>
            </a:r>
            <a:r>
              <a:rPr lang="pl-PL" b="1" dirty="0" err="1" smtClean="0">
                <a:solidFill>
                  <a:srgbClr val="FF0000"/>
                </a:solidFill>
              </a:rPr>
              <a:t>ialization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–&gt; </a:t>
            </a:r>
            <a:r>
              <a:rPr lang="pl-PL" b="1" dirty="0" err="1" smtClean="0">
                <a:solidFill>
                  <a:srgbClr val="FF0000"/>
                </a:solidFill>
              </a:rPr>
              <a:t>hollistic</a:t>
            </a:r>
            <a:r>
              <a:rPr lang="pl-PL" b="1" dirty="0" smtClean="0">
                <a:solidFill>
                  <a:srgbClr val="FF0000"/>
                </a:solidFill>
              </a:rPr>
              <a:t> </a:t>
            </a:r>
            <a:r>
              <a:rPr lang="pl-PL" b="1" dirty="0" err="1" smtClean="0">
                <a:solidFill>
                  <a:srgbClr val="FF0000"/>
                </a:solidFill>
              </a:rPr>
              <a:t>approach</a:t>
            </a:r>
            <a:r>
              <a:rPr lang="pl-PL" b="1" dirty="0" smtClean="0">
                <a:solidFill>
                  <a:srgbClr val="FF0000"/>
                </a:solidFill>
              </a:rPr>
              <a:t> to materials in </a:t>
            </a:r>
            <a:r>
              <a:rPr lang="pl-PL" b="1" dirty="0" err="1" smtClean="0">
                <a:solidFill>
                  <a:srgbClr val="FF0000"/>
                </a:solidFill>
              </a:rPr>
              <a:t>harsch</a:t>
            </a:r>
            <a:r>
              <a:rPr lang="pl-PL" b="1" dirty="0" smtClean="0">
                <a:solidFill>
                  <a:srgbClr val="FF0000"/>
                </a:solidFill>
              </a:rPr>
              <a:t> </a:t>
            </a:r>
            <a:r>
              <a:rPr lang="pl-PL" b="1" dirty="0" err="1" smtClean="0">
                <a:solidFill>
                  <a:srgbClr val="FF0000"/>
                </a:solidFill>
              </a:rPr>
              <a:t>environments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9" name="Obraz 11">
            <a:extLst>
              <a:ext uri="{FF2B5EF4-FFF2-40B4-BE49-F238E27FC236}">
                <a16:creationId xmlns:a16="http://schemas.microsoft.com/office/drawing/2014/main" id="{2B56E1B7-42DB-9A75-FF47-E51C4DD8C01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851" y="2544036"/>
            <a:ext cx="1452562" cy="1175562"/>
          </a:xfrm>
          <a:prstGeom prst="rect">
            <a:avLst/>
          </a:prstGeom>
        </p:spPr>
      </p:pic>
      <p:pic>
        <p:nvPicPr>
          <p:cNvPr id="30" name="Obraz 24">
            <a:extLst>
              <a:ext uri="{FF2B5EF4-FFF2-40B4-BE49-F238E27FC236}">
                <a16:creationId xmlns:a16="http://schemas.microsoft.com/office/drawing/2014/main" id="{E9AFF5E0-DFFC-8EA8-EF15-DF8900EBEF1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4" t="13610" r="60884" b="62206"/>
          <a:stretch/>
        </p:blipFill>
        <p:spPr>
          <a:xfrm>
            <a:off x="8295131" y="2407551"/>
            <a:ext cx="551037" cy="551037"/>
          </a:xfrm>
          <a:prstGeom prst="rect">
            <a:avLst/>
          </a:prstGeom>
        </p:spPr>
      </p:pic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BAE4090-6F77-DA36-0DCE-6B200C02A388}"/>
              </a:ext>
            </a:extLst>
          </p:cNvPr>
          <p:cNvSpPr txBox="1"/>
          <p:nvPr/>
        </p:nvSpPr>
        <p:spPr>
          <a:xfrm>
            <a:off x="6487541" y="1823108"/>
            <a:ext cx="2107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/>
              <a:t>FUNCTIONAL PROPERTIES</a:t>
            </a:r>
            <a:endParaRPr lang="en-US" sz="1400" b="1" dirty="0"/>
          </a:p>
        </p:txBody>
      </p:sp>
      <p:pic>
        <p:nvPicPr>
          <p:cNvPr id="32" name="Picture 4">
            <a:extLst>
              <a:ext uri="{FF2B5EF4-FFF2-40B4-BE49-F238E27FC236}">
                <a16:creationId xmlns:a16="http://schemas.microsoft.com/office/drawing/2014/main" id="{C4219BC9-14D5-ADBD-E45A-2858AEA54F1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0" y="2593555"/>
            <a:ext cx="1526251" cy="83748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B673917-9585-CFF3-E951-498064E02354}"/>
              </a:ext>
            </a:extLst>
          </p:cNvPr>
          <p:cNvSpPr txBox="1"/>
          <p:nvPr/>
        </p:nvSpPr>
        <p:spPr>
          <a:xfrm>
            <a:off x="351097" y="1814997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/>
              <a:t>MODELLING</a:t>
            </a:r>
            <a:endParaRPr lang="en-US" sz="1400" b="1" dirty="0"/>
          </a:p>
        </p:txBody>
      </p:sp>
      <p:sp>
        <p:nvSpPr>
          <p:cNvPr id="3" name="Prostokąt zaokrąglony 2"/>
          <p:cNvSpPr/>
          <p:nvPr/>
        </p:nvSpPr>
        <p:spPr>
          <a:xfrm>
            <a:off x="76200" y="1673318"/>
            <a:ext cx="1639306" cy="248382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Prostokąt zaokrąglony 33"/>
          <p:cNvSpPr/>
          <p:nvPr/>
        </p:nvSpPr>
        <p:spPr>
          <a:xfrm>
            <a:off x="1800237" y="1694603"/>
            <a:ext cx="4264531" cy="248382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rostokąt zaokrąglony 34"/>
          <p:cNvSpPr/>
          <p:nvPr/>
        </p:nvSpPr>
        <p:spPr>
          <a:xfrm>
            <a:off x="6144163" y="1733734"/>
            <a:ext cx="2885075" cy="248382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763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Opportunities</a:t>
            </a:r>
            <a:endParaRPr lang="pl-PL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381000" y="1739132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pl-PL" b="1" dirty="0" smtClean="0">
                <a:latin typeface="Lato-Regular"/>
              </a:rPr>
              <a:t>We </a:t>
            </a:r>
            <a:r>
              <a:rPr lang="pl-PL" b="1" dirty="0" err="1" smtClean="0">
                <a:latin typeface="Lato-Regular"/>
              </a:rPr>
              <a:t>treat</a:t>
            </a:r>
            <a:r>
              <a:rPr lang="pl-PL" b="1" dirty="0" smtClean="0">
                <a:latin typeface="Lato-Regular"/>
              </a:rPr>
              <a:t> NOMATEN as a </a:t>
            </a:r>
            <a:r>
              <a:rPr lang="pl-PL" b="1" dirty="0" err="1" smtClean="0">
                <a:latin typeface="Lato-Regular"/>
              </a:rPr>
              <a:t>tool</a:t>
            </a:r>
            <a:r>
              <a:rPr lang="pl-PL" b="1" dirty="0" smtClean="0">
                <a:latin typeface="Lato-Regular"/>
              </a:rPr>
              <a:t> for </a:t>
            </a:r>
            <a:r>
              <a:rPr lang="pl-PL" b="1" dirty="0" err="1" smtClean="0">
                <a:latin typeface="Lato-Regular"/>
              </a:rPr>
              <a:t>initiation</a:t>
            </a:r>
            <a:r>
              <a:rPr lang="pl-PL" b="1" dirty="0" smtClean="0">
                <a:latin typeface="Lato-Regular"/>
              </a:rPr>
              <a:t> of </a:t>
            </a:r>
            <a:r>
              <a:rPr lang="pl-PL" b="1" dirty="0" err="1" smtClean="0">
                <a:latin typeface="Lato-Regular"/>
              </a:rPr>
              <a:t>broad</a:t>
            </a:r>
            <a:r>
              <a:rPr lang="pl-PL" b="1" dirty="0" smtClean="0">
                <a:latin typeface="Lato-Regular"/>
              </a:rPr>
              <a:t> </a:t>
            </a:r>
            <a:r>
              <a:rPr lang="pl-PL" b="1" dirty="0" err="1" smtClean="0">
                <a:latin typeface="Lato-Regular"/>
              </a:rPr>
              <a:t>cooperation</a:t>
            </a:r>
            <a:r>
              <a:rPr lang="pl-PL" b="1" dirty="0" smtClean="0">
                <a:latin typeface="Lato-Regular"/>
              </a:rPr>
              <a:t> network</a:t>
            </a:r>
            <a:endParaRPr lang="pl-PL" i="1" dirty="0" smtClean="0">
              <a:latin typeface="Lato-Regular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98890" y="2519470"/>
            <a:ext cx="808464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Initiation</a:t>
            </a:r>
            <a:r>
              <a:rPr lang="pl-PL" dirty="0" smtClean="0"/>
              <a:t> of </a:t>
            </a:r>
            <a:r>
              <a:rPr lang="pl-PL" dirty="0" err="1" smtClean="0"/>
              <a:t>national</a:t>
            </a:r>
            <a:r>
              <a:rPr lang="pl-PL" dirty="0" smtClean="0"/>
              <a:t> and </a:t>
            </a:r>
            <a:r>
              <a:rPr lang="pl-PL" dirty="0" err="1" smtClean="0"/>
              <a:t>international</a:t>
            </a:r>
            <a:r>
              <a:rPr lang="pl-PL" dirty="0" smtClean="0"/>
              <a:t> </a:t>
            </a:r>
            <a:r>
              <a:rPr lang="pl-PL" dirty="0" err="1" smtClean="0"/>
              <a:t>cooperation</a:t>
            </a:r>
            <a:r>
              <a:rPr lang="pl-PL" dirty="0" smtClean="0"/>
              <a:t> </a:t>
            </a:r>
            <a:r>
              <a:rPr lang="pl-PL" dirty="0" err="1" smtClean="0"/>
              <a:t>programs</a:t>
            </a:r>
            <a:endParaRPr lang="pl-PL" dirty="0" smtClean="0"/>
          </a:p>
          <a:p>
            <a:endParaRPr lang="pl-PL" dirty="0"/>
          </a:p>
          <a:p>
            <a:r>
              <a:rPr lang="pl-PL" dirty="0" err="1" smtClean="0"/>
              <a:t>Building</a:t>
            </a:r>
            <a:r>
              <a:rPr lang="pl-PL" dirty="0" smtClean="0"/>
              <a:t> </a:t>
            </a:r>
            <a:r>
              <a:rPr lang="pl-PL" dirty="0" err="1" smtClean="0"/>
              <a:t>infrastructure</a:t>
            </a:r>
            <a:r>
              <a:rPr lang="pl-PL" dirty="0" smtClean="0"/>
              <a:t> and </a:t>
            </a:r>
            <a:r>
              <a:rPr lang="pl-PL" dirty="0" err="1" smtClean="0"/>
              <a:t>competencies</a:t>
            </a:r>
            <a:r>
              <a:rPr lang="pl-PL" dirty="0" smtClean="0"/>
              <a:t> </a:t>
            </a:r>
            <a:r>
              <a:rPr lang="pl-PL" dirty="0" err="1" smtClean="0"/>
              <a:t>that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complementary</a:t>
            </a:r>
            <a:r>
              <a:rPr lang="pl-PL" dirty="0" smtClean="0"/>
              <a:t> to „big </a:t>
            </a:r>
            <a:r>
              <a:rPr lang="pl-PL" dirty="0" err="1" smtClean="0"/>
              <a:t>players</a:t>
            </a:r>
            <a:r>
              <a:rPr lang="pl-PL" dirty="0" smtClean="0"/>
              <a:t>”</a:t>
            </a:r>
          </a:p>
          <a:p>
            <a:endParaRPr lang="pl-PL" dirty="0"/>
          </a:p>
          <a:p>
            <a:r>
              <a:rPr lang="pl-PL" dirty="0" err="1" smtClean="0"/>
              <a:t>Preparation</a:t>
            </a:r>
            <a:r>
              <a:rPr lang="pl-PL" dirty="0" smtClean="0"/>
              <a:t> of grant </a:t>
            </a:r>
            <a:r>
              <a:rPr lang="pl-PL" dirty="0" err="1" smtClean="0"/>
              <a:t>proposals</a:t>
            </a:r>
            <a:r>
              <a:rPr lang="pl-PL" dirty="0" smtClean="0"/>
              <a:t> and </a:t>
            </a:r>
            <a:r>
              <a:rPr lang="pl-PL" dirty="0" err="1" smtClean="0"/>
              <a:t>support</a:t>
            </a:r>
            <a:r>
              <a:rPr lang="pl-PL" dirty="0" smtClean="0"/>
              <a:t> of grant </a:t>
            </a:r>
            <a:r>
              <a:rPr lang="pl-PL" dirty="0" err="1" smtClean="0"/>
              <a:t>implementation</a:t>
            </a:r>
            <a:endParaRPr lang="pl-PL" dirty="0" smtClean="0"/>
          </a:p>
          <a:p>
            <a:endParaRPr lang="pl-PL" dirty="0"/>
          </a:p>
          <a:p>
            <a:r>
              <a:rPr lang="pl-PL" dirty="0" err="1" smtClean="0"/>
              <a:t>Cooperation</a:t>
            </a:r>
            <a:r>
              <a:rPr lang="pl-PL" dirty="0" smtClean="0"/>
              <a:t> with </a:t>
            </a:r>
            <a:r>
              <a:rPr lang="pl-PL" dirty="0" err="1" smtClean="0"/>
              <a:t>industry</a:t>
            </a:r>
            <a:r>
              <a:rPr lang="pl-PL" dirty="0"/>
              <a:t> </a:t>
            </a:r>
            <a:r>
              <a:rPr lang="pl-PL" dirty="0" smtClean="0"/>
              <a:t>and </a:t>
            </a:r>
            <a:r>
              <a:rPr lang="pl-PL" dirty="0" err="1" smtClean="0"/>
              <a:t>participation</a:t>
            </a:r>
            <a:r>
              <a:rPr lang="pl-PL" dirty="0" smtClean="0"/>
              <a:t> in </a:t>
            </a:r>
            <a:r>
              <a:rPr lang="pl-PL" dirty="0" err="1" smtClean="0"/>
              <a:t>large</a:t>
            </a:r>
            <a:r>
              <a:rPr lang="pl-PL" dirty="0" smtClean="0"/>
              <a:t> </a:t>
            </a:r>
            <a:r>
              <a:rPr lang="pl-PL" dirty="0" err="1" smtClean="0"/>
              <a:t>national</a:t>
            </a:r>
            <a:r>
              <a:rPr lang="pl-PL" dirty="0" smtClean="0"/>
              <a:t> </a:t>
            </a:r>
            <a:r>
              <a:rPr lang="pl-PL" dirty="0" err="1" smtClean="0"/>
              <a:t>projects</a:t>
            </a:r>
            <a:r>
              <a:rPr lang="pl-PL" dirty="0" smtClean="0"/>
              <a:t> (PPEJ)</a:t>
            </a: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715116" y="5452316"/>
            <a:ext cx="7942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 smtClean="0">
                <a:solidFill>
                  <a:srgbClr val="FF0000"/>
                </a:solidFill>
              </a:rPr>
              <a:t>Keyword</a:t>
            </a:r>
            <a:r>
              <a:rPr lang="pl-PL" sz="2800" b="1" dirty="0" smtClean="0">
                <a:solidFill>
                  <a:srgbClr val="FF0000"/>
                </a:solidFill>
              </a:rPr>
              <a:t> and </a:t>
            </a:r>
            <a:r>
              <a:rPr lang="pl-PL" sz="2800" b="1" dirty="0" err="1" smtClean="0">
                <a:solidFill>
                  <a:srgbClr val="FF0000"/>
                </a:solidFill>
              </a:rPr>
              <a:t>mandatory</a:t>
            </a:r>
            <a:r>
              <a:rPr lang="pl-PL" sz="2800" b="1" dirty="0" smtClean="0">
                <a:solidFill>
                  <a:srgbClr val="FF0000"/>
                </a:solidFill>
              </a:rPr>
              <a:t> </a:t>
            </a:r>
            <a:r>
              <a:rPr lang="pl-PL" sz="2800" b="1" dirty="0" err="1" smtClean="0">
                <a:solidFill>
                  <a:srgbClr val="FF0000"/>
                </a:solidFill>
              </a:rPr>
              <a:t>condition</a:t>
            </a:r>
            <a:r>
              <a:rPr lang="pl-PL" sz="2800" b="1" dirty="0" smtClean="0">
                <a:solidFill>
                  <a:srgbClr val="FF0000"/>
                </a:solidFill>
              </a:rPr>
              <a:t>: SUSTAINABILITY</a:t>
            </a:r>
            <a:endParaRPr lang="pl-PL" sz="2800" b="1" dirty="0">
              <a:solidFill>
                <a:srgbClr val="FF0000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480D04F-B209-31A7-42C2-FE6A365DC179}"/>
              </a:ext>
            </a:extLst>
          </p:cNvPr>
          <p:cNvSpPr txBox="1"/>
          <p:nvPr/>
        </p:nvSpPr>
        <p:spPr>
          <a:xfrm>
            <a:off x="893236" y="5070465"/>
            <a:ext cx="735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Total </a:t>
            </a:r>
            <a:r>
              <a:rPr lang="pl-PL" b="1" dirty="0" err="1" smtClean="0"/>
              <a:t>value</a:t>
            </a:r>
            <a:r>
              <a:rPr lang="pl-PL" b="1" dirty="0" smtClean="0"/>
              <a:t> of </a:t>
            </a:r>
            <a:r>
              <a:rPr lang="pl-PL" b="1" dirty="0" err="1" smtClean="0"/>
              <a:t>grants</a:t>
            </a:r>
            <a:r>
              <a:rPr lang="pl-PL" b="1" dirty="0" smtClean="0"/>
              <a:t>: </a:t>
            </a:r>
            <a:r>
              <a:rPr lang="pl-PL" b="1" dirty="0" err="1" smtClean="0"/>
              <a:t>investments</a:t>
            </a:r>
            <a:r>
              <a:rPr lang="pl-PL" b="1" dirty="0" smtClean="0"/>
              <a:t> </a:t>
            </a:r>
            <a:r>
              <a:rPr lang="pl-PL" b="1" dirty="0" err="1" smtClean="0"/>
              <a:t>about</a:t>
            </a:r>
            <a:r>
              <a:rPr lang="pl-PL" b="1" dirty="0" smtClean="0"/>
              <a:t> 30 MEUR, </a:t>
            </a:r>
            <a:r>
              <a:rPr lang="pl-PL" b="1" dirty="0" err="1" smtClean="0"/>
              <a:t>research</a:t>
            </a:r>
            <a:r>
              <a:rPr lang="pl-PL" b="1" dirty="0" smtClean="0"/>
              <a:t> </a:t>
            </a:r>
            <a:r>
              <a:rPr lang="pl-PL" b="1" dirty="0" err="1" smtClean="0"/>
              <a:t>about</a:t>
            </a:r>
            <a:r>
              <a:rPr lang="pl-PL" b="1" dirty="0" smtClean="0"/>
              <a:t> 6 MEUR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1949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Future</a:t>
            </a:r>
            <a:endParaRPr lang="pl-PL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571500" y="1739132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Unknown</a:t>
            </a:r>
            <a:r>
              <a:rPr lang="pl-PL" dirty="0" smtClean="0"/>
              <a:t>. </a:t>
            </a:r>
            <a:endParaRPr lang="pl-PL" dirty="0"/>
          </a:p>
          <a:p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84098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Future</a:t>
            </a:r>
            <a:endParaRPr lang="pl-PL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571500" y="1739132"/>
            <a:ext cx="8001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Unknown</a:t>
            </a:r>
            <a:r>
              <a:rPr lang="pl-PL" dirty="0" smtClean="0"/>
              <a:t>. </a:t>
            </a:r>
            <a:endParaRPr lang="pl-PL" dirty="0"/>
          </a:p>
          <a:p>
            <a:endParaRPr lang="pl-PL" dirty="0" smtClean="0"/>
          </a:p>
          <a:p>
            <a:pPr algn="ctr"/>
            <a:r>
              <a:rPr lang="en-US" dirty="0"/>
              <a:t>We have achieved most of our goals, the Center already employs about 50 people, we have modern equipment, we obtain</a:t>
            </a:r>
            <a:r>
              <a:rPr lang="pl-PL" dirty="0" err="1"/>
              <a:t>ed</a:t>
            </a:r>
            <a:r>
              <a:rPr lang="en-US" dirty="0"/>
              <a:t> </a:t>
            </a:r>
            <a:r>
              <a:rPr lang="pl-PL" dirty="0"/>
              <a:t>6 </a:t>
            </a:r>
            <a:r>
              <a:rPr lang="en-US" dirty="0"/>
              <a:t>EU and </a:t>
            </a:r>
            <a:r>
              <a:rPr lang="pl-PL" dirty="0"/>
              <a:t>10 </a:t>
            </a:r>
            <a:r>
              <a:rPr lang="en-US" dirty="0"/>
              <a:t>national grants</a:t>
            </a:r>
            <a:r>
              <a:rPr lang="pl-PL" dirty="0"/>
              <a:t> (12 </a:t>
            </a:r>
            <a:r>
              <a:rPr lang="pl-PL" dirty="0" err="1"/>
              <a:t>new</a:t>
            </a:r>
            <a:r>
              <a:rPr lang="pl-PL" dirty="0"/>
              <a:t> EU </a:t>
            </a:r>
            <a:r>
              <a:rPr lang="pl-PL" dirty="0" err="1"/>
              <a:t>proposals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being</a:t>
            </a:r>
            <a:r>
              <a:rPr lang="pl-PL" dirty="0"/>
              <a:t> </a:t>
            </a:r>
            <a:r>
              <a:rPr lang="pl-PL" dirty="0" err="1"/>
              <a:t>submitted</a:t>
            </a:r>
            <a:r>
              <a:rPr lang="pl-PL" dirty="0"/>
              <a:t>)</a:t>
            </a:r>
            <a:r>
              <a:rPr lang="en-US" dirty="0"/>
              <a:t>, we cooperate with the best centers </a:t>
            </a:r>
            <a:r>
              <a:rPr lang="pl-PL" dirty="0"/>
              <a:t>in the </a:t>
            </a:r>
            <a:r>
              <a:rPr lang="pl-PL" dirty="0" err="1"/>
              <a:t>world</a:t>
            </a:r>
            <a:r>
              <a:rPr lang="pl-PL" dirty="0"/>
              <a:t> </a:t>
            </a:r>
            <a:r>
              <a:rPr lang="en-US" dirty="0"/>
              <a:t>(Harvard, MIT, CNRS, INL, CEA, VTT, JRC</a:t>
            </a:r>
            <a:r>
              <a:rPr lang="pl-PL" dirty="0"/>
              <a:t>, JAEA, KAERI, …</a:t>
            </a:r>
            <a:r>
              <a:rPr lang="en-US" dirty="0"/>
              <a:t>) and industry (17 contracts in 2024), this year our young employees will defend 5 doctoral theses.</a:t>
            </a:r>
            <a:endParaRPr lang="pl-PL" dirty="0"/>
          </a:p>
          <a:p>
            <a:endParaRPr lang="pl-PL" dirty="0"/>
          </a:p>
          <a:p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9945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Future</a:t>
            </a:r>
            <a:endParaRPr lang="pl-PL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571500" y="1739132"/>
            <a:ext cx="8001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Unknown</a:t>
            </a:r>
            <a:r>
              <a:rPr lang="pl-PL" dirty="0" smtClean="0"/>
              <a:t>. </a:t>
            </a:r>
            <a:endParaRPr lang="pl-PL" dirty="0"/>
          </a:p>
          <a:p>
            <a:endParaRPr lang="pl-PL" dirty="0" smtClean="0"/>
          </a:p>
          <a:p>
            <a:pPr algn="ctr"/>
            <a:r>
              <a:rPr lang="en-US" dirty="0"/>
              <a:t>We have achieved most of our goals, the Center already employs about 50 people, we have modern equipment, we </a:t>
            </a:r>
            <a:r>
              <a:rPr lang="en-US" dirty="0" smtClean="0"/>
              <a:t>obtain</a:t>
            </a:r>
            <a:r>
              <a:rPr lang="pl-PL" dirty="0" err="1" smtClean="0"/>
              <a:t>ed</a:t>
            </a:r>
            <a:r>
              <a:rPr lang="en-US" dirty="0" smtClean="0"/>
              <a:t> </a:t>
            </a:r>
            <a:r>
              <a:rPr lang="pl-PL" dirty="0" smtClean="0"/>
              <a:t>6 </a:t>
            </a:r>
            <a:r>
              <a:rPr lang="en-US" dirty="0" smtClean="0"/>
              <a:t>EU </a:t>
            </a:r>
            <a:r>
              <a:rPr lang="en-US" dirty="0" smtClean="0"/>
              <a:t>and </a:t>
            </a:r>
            <a:r>
              <a:rPr lang="pl-PL" dirty="0" smtClean="0"/>
              <a:t>10 </a:t>
            </a:r>
            <a:r>
              <a:rPr lang="en-US" dirty="0" smtClean="0"/>
              <a:t>national </a:t>
            </a:r>
            <a:r>
              <a:rPr lang="en-US" dirty="0" smtClean="0"/>
              <a:t>grants</a:t>
            </a:r>
            <a:r>
              <a:rPr lang="pl-PL" dirty="0"/>
              <a:t> (12 </a:t>
            </a:r>
            <a:r>
              <a:rPr lang="pl-PL" dirty="0" err="1"/>
              <a:t>new</a:t>
            </a:r>
            <a:r>
              <a:rPr lang="pl-PL" dirty="0"/>
              <a:t> EU </a:t>
            </a:r>
            <a:r>
              <a:rPr lang="pl-PL" dirty="0" err="1"/>
              <a:t>proposals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being</a:t>
            </a:r>
            <a:r>
              <a:rPr lang="pl-PL" dirty="0"/>
              <a:t> </a:t>
            </a:r>
            <a:r>
              <a:rPr lang="pl-PL" dirty="0" err="1"/>
              <a:t>submitted</a:t>
            </a:r>
            <a:r>
              <a:rPr lang="pl-PL" dirty="0"/>
              <a:t>)</a:t>
            </a:r>
            <a:r>
              <a:rPr lang="en-US" dirty="0" smtClean="0"/>
              <a:t>, </a:t>
            </a:r>
            <a:r>
              <a:rPr lang="en-US" dirty="0"/>
              <a:t>we cooperate with the best centers </a:t>
            </a:r>
            <a:r>
              <a:rPr lang="pl-PL" dirty="0" smtClean="0"/>
              <a:t>in the </a:t>
            </a:r>
            <a:r>
              <a:rPr lang="pl-PL" dirty="0" err="1" smtClean="0"/>
              <a:t>world</a:t>
            </a:r>
            <a:r>
              <a:rPr lang="pl-PL" dirty="0" smtClean="0"/>
              <a:t> </a:t>
            </a:r>
            <a:r>
              <a:rPr lang="en-US" dirty="0" smtClean="0"/>
              <a:t>(Harvard</a:t>
            </a:r>
            <a:r>
              <a:rPr lang="en-US" dirty="0"/>
              <a:t>, MIT, CNRS, INL, CEA, VTT, </a:t>
            </a:r>
            <a:r>
              <a:rPr lang="en-US" dirty="0" smtClean="0"/>
              <a:t>JRC</a:t>
            </a:r>
            <a:r>
              <a:rPr lang="pl-PL" dirty="0" smtClean="0"/>
              <a:t>, JAEA, </a:t>
            </a:r>
            <a:r>
              <a:rPr lang="pl-PL" dirty="0" smtClean="0"/>
              <a:t>KAERI, …</a:t>
            </a:r>
            <a:r>
              <a:rPr lang="en-US" dirty="0" smtClean="0"/>
              <a:t>) </a:t>
            </a:r>
            <a:r>
              <a:rPr lang="en-US" dirty="0"/>
              <a:t>and industry (17 contracts in 2024), this year our young employees will defend 5 doctoral theses.</a:t>
            </a:r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pPr algn="ctr"/>
            <a:r>
              <a:rPr lang="en-US" dirty="0" smtClean="0"/>
              <a:t>Despite </a:t>
            </a:r>
            <a:r>
              <a:rPr lang="en-US" dirty="0"/>
              <a:t>the </a:t>
            </a:r>
            <a:r>
              <a:rPr lang="en-US" dirty="0" smtClean="0"/>
              <a:t>50</a:t>
            </a:r>
            <a:r>
              <a:rPr lang="en-US" dirty="0"/>
              <a:t>% probability of success in acquiring national and European projects, securing the Center's finances, including maintaining the equipment, is </a:t>
            </a:r>
            <a:r>
              <a:rPr lang="pl-PL" dirty="0" err="1" smtClean="0"/>
              <a:t>almost</a:t>
            </a:r>
            <a:r>
              <a:rPr lang="en-US" dirty="0" smtClean="0"/>
              <a:t> </a:t>
            </a:r>
            <a:r>
              <a:rPr lang="en-US" dirty="0"/>
              <a:t>impossible. </a:t>
            </a:r>
            <a:r>
              <a:rPr lang="pl-PL" dirty="0" smtClean="0"/>
              <a:t>T</a:t>
            </a:r>
            <a:r>
              <a:rPr lang="en-US" dirty="0" smtClean="0"/>
              <a:t>here </a:t>
            </a:r>
            <a:r>
              <a:rPr lang="en-US" dirty="0"/>
              <a:t>are no dedicated mechanisms for financing such centers. In my opinion, the main problem is </a:t>
            </a:r>
            <a:r>
              <a:rPr lang="en-US" dirty="0" smtClean="0"/>
              <a:t>financing </a:t>
            </a:r>
            <a:r>
              <a:rPr lang="en-US" dirty="0"/>
              <a:t>of research mainly through 3-year grants at the expense of </a:t>
            </a:r>
            <a:r>
              <a:rPr lang="en-US" b="1" u="sng" dirty="0"/>
              <a:t>long-term</a:t>
            </a:r>
            <a:r>
              <a:rPr lang="pl-PL" b="1" u="sng" dirty="0"/>
              <a:t>, </a:t>
            </a:r>
            <a:r>
              <a:rPr lang="pl-PL" b="1" u="sng" dirty="0" err="1"/>
              <a:t>goal-oriented</a:t>
            </a:r>
            <a:r>
              <a:rPr lang="en-US" b="1" u="sng" dirty="0"/>
              <a:t> </a:t>
            </a:r>
            <a:r>
              <a:rPr lang="pl-PL" b="1" u="sng" dirty="0" err="1"/>
              <a:t>national</a:t>
            </a:r>
            <a:r>
              <a:rPr lang="pl-PL" b="1" u="sng" dirty="0"/>
              <a:t> </a:t>
            </a:r>
            <a:r>
              <a:rPr lang="en-US" b="1" u="sng" dirty="0"/>
              <a:t>development programs</a:t>
            </a:r>
            <a:r>
              <a:rPr lang="pl-PL" b="1" dirty="0"/>
              <a:t> </a:t>
            </a:r>
            <a:r>
              <a:rPr lang="en-US" dirty="0" smtClean="0"/>
              <a:t>such </a:t>
            </a:r>
            <a:r>
              <a:rPr lang="en-US" dirty="0"/>
              <a:t>as the HTGR </a:t>
            </a:r>
            <a:r>
              <a:rPr lang="en-US" dirty="0" smtClean="0"/>
              <a:t>project</a:t>
            </a:r>
            <a:r>
              <a:rPr lang="en-US" dirty="0" smtClean="0"/>
              <a:t>.</a:t>
            </a:r>
            <a:endParaRPr lang="pl-PL" dirty="0" err="1" smtClean="0"/>
          </a:p>
        </p:txBody>
      </p:sp>
    </p:spTree>
    <p:extLst>
      <p:ext uri="{BB962C8B-B14F-4D97-AF65-F5344CB8AC3E}">
        <p14:creationId xmlns:p14="http://schemas.microsoft.com/office/powerpoint/2010/main" val="17335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E9EB-AB21-4ACC-9D81-59DD116F9008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4038600" y="5486400"/>
            <a:ext cx="4189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i="1" dirty="0" err="1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Thank</a:t>
            </a:r>
            <a:r>
              <a:rPr lang="pl-PL" sz="2800" b="1" i="1" dirty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  <a:r>
              <a:rPr lang="pl-PL" sz="2800" b="1" i="1" dirty="0" err="1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you</a:t>
            </a:r>
            <a:r>
              <a:rPr lang="pl-PL" sz="2800" b="1" i="1" dirty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for </a:t>
            </a:r>
            <a:r>
              <a:rPr lang="pl-PL" sz="2800" b="1" i="1" dirty="0" err="1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your</a:t>
            </a:r>
            <a:r>
              <a:rPr lang="pl-PL" sz="2800" b="1" i="1" dirty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  <a:r>
              <a:rPr lang="pl-PL" sz="2800" b="1" i="1" dirty="0" err="1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attention</a:t>
            </a:r>
            <a:endParaRPr lang="pl-PL" sz="2800" b="1" i="1" dirty="0">
              <a:solidFill>
                <a:schemeClr val="tx2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31FE429-0D4B-470B-892D-867175F0F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785" y="6477000"/>
            <a:ext cx="661011" cy="307930"/>
          </a:xfrm>
          <a:prstGeom prst="rect">
            <a:avLst/>
          </a:prstGeom>
        </p:spPr>
      </p:pic>
      <p:pic>
        <p:nvPicPr>
          <p:cNvPr id="6" name="Picture 2" descr="E:\AAA_NOMATEN_faza 2\Templaty\VTT_Logo_OnWhite_OrangeBlue_RGB_hire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3" b="22514"/>
          <a:stretch/>
        </p:blipFill>
        <p:spPr bwMode="auto">
          <a:xfrm>
            <a:off x="7262392" y="6423438"/>
            <a:ext cx="984106" cy="39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AAA_NOMATEN_faza 2\Templaty\CEA-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199" y="6396334"/>
            <a:ext cx="565880" cy="4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6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Custom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2046</TotalTime>
  <Words>640</Words>
  <Application>Microsoft Office PowerPoint</Application>
  <PresentationFormat>Pokaz na ekranie (4:3)</PresentationFormat>
  <Paragraphs>94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Lato</vt:lpstr>
      <vt:lpstr>Lato Black</vt:lpstr>
      <vt:lpstr>Lato-Regular</vt:lpstr>
      <vt:lpstr>Motyw pakietu Office</vt:lpstr>
      <vt:lpstr>NOMATEN: Centre of Excellence in Multifunctional Materials for Industrial and Medical Applications</vt:lpstr>
      <vt:lpstr>Aims</vt:lpstr>
      <vt:lpstr>Aims</vt:lpstr>
      <vt:lpstr>Structure</vt:lpstr>
      <vt:lpstr>Current status</vt:lpstr>
      <vt:lpstr>Concept</vt:lpstr>
      <vt:lpstr>Opportunities</vt:lpstr>
      <vt:lpstr>Future</vt:lpstr>
      <vt:lpstr>Future</vt:lpstr>
      <vt:lpstr>Future</vt:lpstr>
      <vt:lpstr>Prezentacja programu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Iwona</dc:creator>
  <cp:lastModifiedBy>Jagielski Jacek</cp:lastModifiedBy>
  <cp:revision>163</cp:revision>
  <dcterms:created xsi:type="dcterms:W3CDTF">2017-07-31T14:12:50Z</dcterms:created>
  <dcterms:modified xsi:type="dcterms:W3CDTF">2025-05-23T12:41:33Z</dcterms:modified>
</cp:coreProperties>
</file>